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2.xml" ContentType="application/vnd.openxmlformats-officedocument.presentationml.tags+xml"/>
  <Override PartName="/ppt/notesSlides/notesSlide2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3" r:id="rId5"/>
    <p:sldMasterId id="2147483661" r:id="rId6"/>
  </p:sldMasterIdLst>
  <p:notesMasterIdLst>
    <p:notesMasterId r:id="rId39"/>
  </p:notesMasterIdLst>
  <p:handoutMasterIdLst>
    <p:handoutMasterId r:id="rId40"/>
  </p:handoutMasterIdLst>
  <p:sldIdLst>
    <p:sldId id="354" r:id="rId7"/>
    <p:sldId id="5004" r:id="rId8"/>
    <p:sldId id="5014" r:id="rId9"/>
    <p:sldId id="5007" r:id="rId10"/>
    <p:sldId id="3681" r:id="rId11"/>
    <p:sldId id="4996" r:id="rId12"/>
    <p:sldId id="3692" r:id="rId13"/>
    <p:sldId id="4998" r:id="rId14"/>
    <p:sldId id="5008" r:id="rId15"/>
    <p:sldId id="5009" r:id="rId16"/>
    <p:sldId id="964" r:id="rId17"/>
    <p:sldId id="5010" r:id="rId18"/>
    <p:sldId id="2848" r:id="rId19"/>
    <p:sldId id="5013" r:id="rId20"/>
    <p:sldId id="2844" r:id="rId21"/>
    <p:sldId id="5005" r:id="rId22"/>
    <p:sldId id="4999" r:id="rId23"/>
    <p:sldId id="2079" r:id="rId24"/>
    <p:sldId id="5000" r:id="rId25"/>
    <p:sldId id="2578" r:id="rId26"/>
    <p:sldId id="2585" r:id="rId27"/>
    <p:sldId id="4402" r:id="rId28"/>
    <p:sldId id="5001" r:id="rId29"/>
    <p:sldId id="2035" r:id="rId30"/>
    <p:sldId id="5012" r:id="rId31"/>
    <p:sldId id="2582" r:id="rId32"/>
    <p:sldId id="1992" r:id="rId33"/>
    <p:sldId id="2072" r:id="rId34"/>
    <p:sldId id="2025" r:id="rId35"/>
    <p:sldId id="5006" r:id="rId36"/>
    <p:sldId id="5011" r:id="rId37"/>
    <p:sldId id="359" r:id="rId38"/>
  </p:sldIdLst>
  <p:sldSz cx="9144000" cy="5143500" type="screen16x9"/>
  <p:notesSz cx="7315200" cy="96012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543DE3-D93A-4679-84B9-B5EF5EB5C813}">
          <p14:sldIdLst>
            <p14:sldId id="354"/>
            <p14:sldId id="5004"/>
            <p14:sldId id="5014"/>
            <p14:sldId id="5007"/>
            <p14:sldId id="3681"/>
            <p14:sldId id="4996"/>
            <p14:sldId id="3692"/>
            <p14:sldId id="4998"/>
            <p14:sldId id="5008"/>
            <p14:sldId id="5009"/>
            <p14:sldId id="964"/>
            <p14:sldId id="5010"/>
            <p14:sldId id="2848"/>
            <p14:sldId id="5013"/>
            <p14:sldId id="2844"/>
            <p14:sldId id="5005"/>
            <p14:sldId id="4999"/>
            <p14:sldId id="2079"/>
            <p14:sldId id="5000"/>
            <p14:sldId id="2578"/>
            <p14:sldId id="2585"/>
            <p14:sldId id="4402"/>
            <p14:sldId id="5001"/>
            <p14:sldId id="2035"/>
            <p14:sldId id="5012"/>
            <p14:sldId id="2582"/>
            <p14:sldId id="1992"/>
            <p14:sldId id="2072"/>
            <p14:sldId id="2025"/>
            <p14:sldId id="5006"/>
            <p14:sldId id="5011"/>
            <p14:sldId id="359"/>
          </p14:sldIdLst>
        </p14:section>
      </p14:sectionLst>
    </p:ext>
    <p:ext uri="{EFAFB233-063F-42B5-8137-9DF3F51BA10A}">
      <p15:sldGuideLst xmlns:p15="http://schemas.microsoft.com/office/powerpoint/2012/main">
        <p15:guide id="1" orient="horz" pos="1116" userDrawn="1">
          <p15:clr>
            <a:srgbClr val="A4A3A4"/>
          </p15:clr>
        </p15:guide>
        <p15:guide id="2" orient="horz" pos="2172" userDrawn="1">
          <p15:clr>
            <a:srgbClr val="A4A3A4"/>
          </p15:clr>
        </p15:guide>
        <p15:guide id="3" pos="1901">
          <p15:clr>
            <a:srgbClr val="A4A3A4"/>
          </p15:clr>
        </p15:guide>
        <p15:guide id="4" pos="3216"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346213-3D3F-55A0-F96C-ED2AB280C05B}" name="Michael Dietz" initials="MD" userId="S::Michael.Dietz@txdot.gov::7887e68d-1e98-4b0e-944d-19c8352c6ece" providerId="AD"/>
  <p188:author id="{DD7A2099-7C0F-402C-2D71-25C24465D592}" name="Caroline Mays" initials="CM" userId="S::Caroline.Mays@txdot.gov::56e92913-cfdd-4555-a132-fd9fac25302f" providerId="AD"/>
  <p188:author id="{9B16ECBD-7E84-7DE9-BC7C-529C4AE5AAC5}" name="Prozzi, Jolanda" initials="PJ" userId="S::Jolanda.Prozzi@jacobs.com::cd9e060b-31d7-4da8-b9f6-798c3dd1d98c" providerId="AD"/>
  <p188:author id="{CDB275E0-47FB-6F7B-17ED-0E2B8B0408F8}" name="Ajith, Adithya" initials="AA" userId="S::Adithya.Ajith@jacobs.com::de5f23c5-94fc-4b3e-9244-d1b7462ddb6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sey Wells" initials="CW" lastIdx="79" clrIdx="0"/>
  <p:cmAuthor id="2" name="Adam Danczyk" initials="AD" lastIdx="6" clrIdx="1"/>
  <p:cmAuthor id="3" name="Sherry Pifer" initials="SP" lastIdx="35" clrIdx="2">
    <p:extLst>
      <p:ext uri="{19B8F6BF-5375-455C-9EA6-DF929625EA0E}">
        <p15:presenceInfo xmlns:p15="http://schemas.microsoft.com/office/powerpoint/2012/main" userId="S-1-5-21-2042961196-1560697868-15539647-475195" providerId="AD"/>
      </p:ext>
    </p:extLst>
  </p:cmAuthor>
  <p:cmAuthor id="4" name="Michael Williamson" initials="MTW" lastIdx="32" clrIdx="3">
    <p:extLst>
      <p:ext uri="{19B8F6BF-5375-455C-9EA6-DF929625EA0E}">
        <p15:presenceInfo xmlns:p15="http://schemas.microsoft.com/office/powerpoint/2012/main" userId="Michael Williamson" providerId="None"/>
      </p:ext>
    </p:extLst>
  </p:cmAuthor>
  <p:cmAuthor id="5" name="Alice Marecek" initials="AM" lastIdx="77" clrIdx="4">
    <p:extLst>
      <p:ext uri="{19B8F6BF-5375-455C-9EA6-DF929625EA0E}">
        <p15:presenceInfo xmlns:p15="http://schemas.microsoft.com/office/powerpoint/2012/main" userId="S-1-5-21-2141823802-1446982699-3828168933-18447" providerId="AD"/>
      </p:ext>
    </p:extLst>
  </p:cmAuthor>
  <p:cmAuthor id="6" name="Caroline Mays" initials="CM" lastIdx="1" clrIdx="5">
    <p:extLst>
      <p:ext uri="{19B8F6BF-5375-455C-9EA6-DF929625EA0E}">
        <p15:presenceInfo xmlns:p15="http://schemas.microsoft.com/office/powerpoint/2012/main" userId="S::Caroline.Mays@txdot.gov::56e92913-cfdd-4555-a132-fd9fac2530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6D24"/>
    <a:srgbClr val="E6E6E6"/>
    <a:srgbClr val="E69800"/>
    <a:srgbClr val="B2B2B2"/>
    <a:srgbClr val="7F00A4"/>
    <a:srgbClr val="2EA300"/>
    <a:srgbClr val="00A884"/>
    <a:srgbClr val="004CA8"/>
    <a:srgbClr val="2A4F7A"/>
    <a:srgbClr val="E192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9E2049-E33A-423D-8A25-A7D718DA9617}" v="24" dt="2024-02-22T15:45:46.4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03" d="100"/>
          <a:sy n="103" d="100"/>
        </p:scale>
        <p:origin x="228" y="60"/>
      </p:cViewPr>
      <p:guideLst>
        <p:guide orient="horz" pos="1116"/>
        <p:guide orient="horz" pos="2172"/>
        <p:guide pos="1901"/>
        <p:guide pos="3216"/>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48"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S-W47.dot.state.tx.us\DATA2\PTN\Groups\PTN\Statewide%20Multimodal%20Transit%20Plan%20(SMTP)\PTN%20Presentations%20to%20Give\DCTA%20and%20Alamo%20Area%20MPO%20(for%20Caroline)%20-%20January%202024\Ridership%20Recovery%20Since%20201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414839587049639E-2"/>
          <c:y val="3.7859390896585778E-2"/>
          <c:w val="0.91257995442468909"/>
          <c:h val="0.77470109675849408"/>
        </c:manualLayout>
      </c:layout>
      <c:lineChart>
        <c:grouping val="standard"/>
        <c:varyColors val="0"/>
        <c:ser>
          <c:idx val="2"/>
          <c:order val="0"/>
          <c:tx>
            <c:strRef>
              <c:f>Sheet1!$D$1</c:f>
              <c:strCache>
                <c:ptCount val="1"/>
                <c:pt idx="0">
                  <c:v>V2018 (2010-2015 - 1.0 Migration Rate)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30"/>
              <c:layout>
                <c:manualLayout>
                  <c:x val="-7.3996522309113924E-2"/>
                  <c:y val="-4.89024807926538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8C-4945-8933-C2D35BDFB2E6}"/>
                </c:ext>
              </c:extLst>
            </c:dLbl>
            <c:numFmt formatCode="\ 0.0,,\ &quot;M&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Sheet1!$A$2:$A$42</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f>Sheet1!$D$2:$D$42</c:f>
              <c:numCache>
                <c:formatCode>_(* #,##0_);_(* \(#,##0\);_(* "-"??_);_(@_)</c:formatCode>
                <c:ptCount val="41"/>
                <c:pt idx="0">
                  <c:v>29677668</c:v>
                </c:pt>
                <c:pt idx="1">
                  <c:v>30168926</c:v>
                </c:pt>
                <c:pt idx="2">
                  <c:v>30667390</c:v>
                </c:pt>
                <c:pt idx="3">
                  <c:v>31172832</c:v>
                </c:pt>
                <c:pt idx="4">
                  <c:v>31685234</c:v>
                </c:pt>
                <c:pt idx="5">
                  <c:v>32204920</c:v>
                </c:pt>
                <c:pt idx="6">
                  <c:v>32730748</c:v>
                </c:pt>
                <c:pt idx="7">
                  <c:v>33263027</c:v>
                </c:pt>
                <c:pt idx="8">
                  <c:v>33801104</c:v>
                </c:pt>
                <c:pt idx="9">
                  <c:v>34345157</c:v>
                </c:pt>
                <c:pt idx="10">
                  <c:v>34894452</c:v>
                </c:pt>
                <c:pt idx="11">
                  <c:v>35449059</c:v>
                </c:pt>
                <c:pt idx="12">
                  <c:v>36008470</c:v>
                </c:pt>
                <c:pt idx="13">
                  <c:v>36572564</c:v>
                </c:pt>
                <c:pt idx="14">
                  <c:v>37142038</c:v>
                </c:pt>
                <c:pt idx="15">
                  <c:v>37716495</c:v>
                </c:pt>
                <c:pt idx="16">
                  <c:v>38296865</c:v>
                </c:pt>
                <c:pt idx="17">
                  <c:v>38883894</c:v>
                </c:pt>
                <c:pt idx="18">
                  <c:v>39477164</c:v>
                </c:pt>
                <c:pt idx="19">
                  <c:v>40078056</c:v>
                </c:pt>
                <c:pt idx="20">
                  <c:v>40686496</c:v>
                </c:pt>
                <c:pt idx="21">
                  <c:v>41303005</c:v>
                </c:pt>
                <c:pt idx="22">
                  <c:v>41928733</c:v>
                </c:pt>
                <c:pt idx="23">
                  <c:v>42564184</c:v>
                </c:pt>
                <c:pt idx="24">
                  <c:v>43209911</c:v>
                </c:pt>
                <c:pt idx="25">
                  <c:v>43866965</c:v>
                </c:pt>
                <c:pt idx="26">
                  <c:v>44535432</c:v>
                </c:pt>
                <c:pt idx="27">
                  <c:v>45216833</c:v>
                </c:pt>
                <c:pt idx="28">
                  <c:v>45911304</c:v>
                </c:pt>
                <c:pt idx="29">
                  <c:v>46619758</c:v>
                </c:pt>
                <c:pt idx="30">
                  <c:v>47342105</c:v>
                </c:pt>
              </c:numCache>
            </c:numRef>
          </c:val>
          <c:smooth val="0"/>
          <c:extLst>
            <c:ext xmlns:c16="http://schemas.microsoft.com/office/drawing/2014/chart" uri="{C3380CC4-5D6E-409C-BE32-E72D297353CC}">
              <c16:uniqueId val="{00000002-F48C-4945-8933-C2D35BDFB2E6}"/>
            </c:ext>
          </c:extLst>
        </c:ser>
        <c:ser>
          <c:idx val="0"/>
          <c:order val="1"/>
          <c:tx>
            <c:strRef>
              <c:f>Sheet1!$B$1</c:f>
              <c:strCache>
                <c:ptCount val="1"/>
                <c:pt idx="0">
                  <c:v>V2022 (2010-2020 - 1.0 Migration Rate)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40"/>
              <c:layout>
                <c:manualLayout>
                  <c:x val="-3.9310652476716772E-2"/>
                  <c:y val="-4.6328666014093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8C-4945-8933-C2D35BDFB2E6}"/>
                </c:ext>
              </c:extLst>
            </c:dLbl>
            <c:numFmt formatCode="0.0,,\ &quot;M&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Sheet1!$A$2:$A$42</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f>Sheet1!$B$2:$B$42</c:f>
              <c:numCache>
                <c:formatCode>_(* #,##0_);_(* \(#,##0\);_(* "-"??_);_(@_)</c:formatCode>
                <c:ptCount val="41"/>
                <c:pt idx="0">
                  <c:v>29145505</c:v>
                </c:pt>
                <c:pt idx="1">
                  <c:v>29508207</c:v>
                </c:pt>
                <c:pt idx="2">
                  <c:v>29874788</c:v>
                </c:pt>
                <c:pt idx="3">
                  <c:v>30244881</c:v>
                </c:pt>
                <c:pt idx="4">
                  <c:v>30618408</c:v>
                </c:pt>
                <c:pt idx="5">
                  <c:v>30995030</c:v>
                </c:pt>
                <c:pt idx="6">
                  <c:v>31374415</c:v>
                </c:pt>
                <c:pt idx="7">
                  <c:v>31756242</c:v>
                </c:pt>
                <c:pt idx="8">
                  <c:v>32140235</c:v>
                </c:pt>
                <c:pt idx="9">
                  <c:v>32525922</c:v>
                </c:pt>
                <c:pt idx="10">
                  <c:v>32912882</c:v>
                </c:pt>
                <c:pt idx="11">
                  <c:v>33300733</c:v>
                </c:pt>
                <c:pt idx="12">
                  <c:v>33689173</c:v>
                </c:pt>
                <c:pt idx="13">
                  <c:v>34078174</c:v>
                </c:pt>
                <c:pt idx="14">
                  <c:v>34467756</c:v>
                </c:pt>
                <c:pt idx="15">
                  <c:v>34857869</c:v>
                </c:pt>
                <c:pt idx="16">
                  <c:v>35248360</c:v>
                </c:pt>
                <c:pt idx="17">
                  <c:v>35638739</c:v>
                </c:pt>
                <c:pt idx="18">
                  <c:v>36028822</c:v>
                </c:pt>
                <c:pt idx="19">
                  <c:v>36418360</c:v>
                </c:pt>
                <c:pt idx="20">
                  <c:v>36807213</c:v>
                </c:pt>
                <c:pt idx="21">
                  <c:v>37195498</c:v>
                </c:pt>
                <c:pt idx="22">
                  <c:v>37583109</c:v>
                </c:pt>
                <c:pt idx="23">
                  <c:v>37969850</c:v>
                </c:pt>
                <c:pt idx="24">
                  <c:v>38355509</c:v>
                </c:pt>
                <c:pt idx="25">
                  <c:v>38740127</c:v>
                </c:pt>
                <c:pt idx="26">
                  <c:v>39123792</c:v>
                </c:pt>
                <c:pt idx="27">
                  <c:v>39506360</c:v>
                </c:pt>
                <c:pt idx="28">
                  <c:v>39887643</c:v>
                </c:pt>
                <c:pt idx="29">
                  <c:v>40267524</c:v>
                </c:pt>
                <c:pt idx="30">
                  <c:v>40645784</c:v>
                </c:pt>
                <c:pt idx="31">
                  <c:v>41022525</c:v>
                </c:pt>
                <c:pt idx="32">
                  <c:v>41397804</c:v>
                </c:pt>
                <c:pt idx="33">
                  <c:v>41771854</c:v>
                </c:pt>
                <c:pt idx="34">
                  <c:v>42145223</c:v>
                </c:pt>
                <c:pt idx="35">
                  <c:v>42518254</c:v>
                </c:pt>
                <c:pt idx="36">
                  <c:v>42891450</c:v>
                </c:pt>
                <c:pt idx="37">
                  <c:v>43265100</c:v>
                </c:pt>
                <c:pt idx="38">
                  <c:v>43639517</c:v>
                </c:pt>
                <c:pt idx="39">
                  <c:v>44015027</c:v>
                </c:pt>
                <c:pt idx="40">
                  <c:v>44391658</c:v>
                </c:pt>
              </c:numCache>
            </c:numRef>
          </c:val>
          <c:smooth val="0"/>
          <c:extLst>
            <c:ext xmlns:c16="http://schemas.microsoft.com/office/drawing/2014/chart" uri="{C3380CC4-5D6E-409C-BE32-E72D297353CC}">
              <c16:uniqueId val="{00000000-F48C-4945-8933-C2D35BDFB2E6}"/>
            </c:ext>
          </c:extLst>
        </c:ser>
        <c:ser>
          <c:idx val="1"/>
          <c:order val="2"/>
          <c:tx>
            <c:strRef>
              <c:f>Sheet1!$C$1</c:f>
              <c:strCache>
                <c:ptCount val="1"/>
                <c:pt idx="0">
                  <c:v>V2022 (2010-2020 - 0.5 Migration Rate)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40"/>
              <c:layout>
                <c:manualLayout>
                  <c:x val="-2.543630454375791E-2"/>
                  <c:y val="6.69191842425790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8C-4945-8933-C2D35BDFB2E6}"/>
                </c:ext>
              </c:extLst>
            </c:dLbl>
            <c:numFmt formatCode="0.0,,\ &quot;M&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Sheet1!$A$2:$A$42</c:f>
              <c:numCache>
                <c:formatCode>General</c:formatCode>
                <c:ptCount val="4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numCache>
            </c:numRef>
          </c:cat>
          <c:val>
            <c:numRef>
              <c:f>Sheet1!$C$2:$C$42</c:f>
              <c:numCache>
                <c:formatCode>_(* #,##0_);_(* \(#,##0\);_(* "-"??_);_(@_)</c:formatCode>
                <c:ptCount val="41"/>
                <c:pt idx="0">
                  <c:v>29145505</c:v>
                </c:pt>
                <c:pt idx="1">
                  <c:v>29399740</c:v>
                </c:pt>
                <c:pt idx="2">
                  <c:v>29653355</c:v>
                </c:pt>
                <c:pt idx="3">
                  <c:v>29905977</c:v>
                </c:pt>
                <c:pt idx="4">
                  <c:v>30157429</c:v>
                </c:pt>
                <c:pt idx="5">
                  <c:v>30407353</c:v>
                </c:pt>
                <c:pt idx="6">
                  <c:v>30655366</c:v>
                </c:pt>
                <c:pt idx="7">
                  <c:v>30901106</c:v>
                </c:pt>
                <c:pt idx="8">
                  <c:v>31144286</c:v>
                </c:pt>
                <c:pt idx="9">
                  <c:v>31384529</c:v>
                </c:pt>
                <c:pt idx="10">
                  <c:v>31621474</c:v>
                </c:pt>
                <c:pt idx="11">
                  <c:v>31854797</c:v>
                </c:pt>
                <c:pt idx="12">
                  <c:v>32084302</c:v>
                </c:pt>
                <c:pt idx="13">
                  <c:v>32309899</c:v>
                </c:pt>
                <c:pt idx="14">
                  <c:v>32531573</c:v>
                </c:pt>
                <c:pt idx="15">
                  <c:v>32749324</c:v>
                </c:pt>
                <c:pt idx="16">
                  <c:v>32963029</c:v>
                </c:pt>
                <c:pt idx="17">
                  <c:v>33172417</c:v>
                </c:pt>
                <c:pt idx="18">
                  <c:v>33377300</c:v>
                </c:pt>
                <c:pt idx="19">
                  <c:v>33577483</c:v>
                </c:pt>
                <c:pt idx="20">
                  <c:v>33772879</c:v>
                </c:pt>
                <c:pt idx="21">
                  <c:v>33963551</c:v>
                </c:pt>
                <c:pt idx="22">
                  <c:v>34149494</c:v>
                </c:pt>
                <c:pt idx="23">
                  <c:v>34330669</c:v>
                </c:pt>
                <c:pt idx="24">
                  <c:v>34506892</c:v>
                </c:pt>
                <c:pt idx="25">
                  <c:v>34678349</c:v>
                </c:pt>
                <c:pt idx="26">
                  <c:v>34845200</c:v>
                </c:pt>
                <c:pt idx="27">
                  <c:v>35007371</c:v>
                </c:pt>
                <c:pt idx="28">
                  <c:v>35164896</c:v>
                </c:pt>
                <c:pt idx="29">
                  <c:v>35317667</c:v>
                </c:pt>
                <c:pt idx="30">
                  <c:v>35465604</c:v>
                </c:pt>
                <c:pt idx="31">
                  <c:v>35608856</c:v>
                </c:pt>
                <c:pt idx="32">
                  <c:v>35747524</c:v>
                </c:pt>
                <c:pt idx="33">
                  <c:v>35881837</c:v>
                </c:pt>
                <c:pt idx="34">
                  <c:v>36012145</c:v>
                </c:pt>
                <c:pt idx="35">
                  <c:v>36138672</c:v>
                </c:pt>
                <c:pt idx="36">
                  <c:v>36261747</c:v>
                </c:pt>
                <c:pt idx="37">
                  <c:v>36381526</c:v>
                </c:pt>
                <c:pt idx="38">
                  <c:v>36498234</c:v>
                </c:pt>
                <c:pt idx="39">
                  <c:v>36612002</c:v>
                </c:pt>
                <c:pt idx="40">
                  <c:v>36722840</c:v>
                </c:pt>
              </c:numCache>
            </c:numRef>
          </c:val>
          <c:smooth val="0"/>
          <c:extLst>
            <c:ext xmlns:c16="http://schemas.microsoft.com/office/drawing/2014/chart" uri="{C3380CC4-5D6E-409C-BE32-E72D297353CC}">
              <c16:uniqueId val="{00000001-F48C-4945-8933-C2D35BDFB2E6}"/>
            </c:ext>
          </c:extLst>
        </c:ser>
        <c:dLbls>
          <c:showLegendKey val="0"/>
          <c:showVal val="0"/>
          <c:showCatName val="0"/>
          <c:showSerName val="0"/>
          <c:showPercent val="0"/>
          <c:showBubbleSize val="0"/>
        </c:dLbls>
        <c:marker val="1"/>
        <c:smooth val="0"/>
        <c:axId val="1934853743"/>
        <c:axId val="1717145759"/>
      </c:lineChart>
      <c:catAx>
        <c:axId val="1934853743"/>
        <c:scaling>
          <c:orientation val="minMax"/>
        </c:scaling>
        <c:delete val="0"/>
        <c:axPos val="b"/>
        <c:majorGridlines>
          <c:spPr>
            <a:ln w="9525" cap="flat" cmpd="sng" algn="ctr">
              <a:gradFill flip="none" rotWithShape="1">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alpha val="0"/>
                      <a:lumMod val="83000"/>
                    </a:schemeClr>
                  </a:gs>
                </a:gsLst>
                <a:lin ang="5400000" scaled="1"/>
                <a:tileRect/>
              </a:gradFill>
              <a:round/>
            </a:ln>
            <a:effectLst/>
          </c:spPr>
        </c:majorGridlines>
        <c:numFmt formatCode="General" sourceLinked="1"/>
        <c:majorTickMark val="none"/>
        <c:minorTickMark val="in"/>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7145759"/>
        <c:crosses val="autoZero"/>
        <c:auto val="1"/>
        <c:lblAlgn val="ctr"/>
        <c:lblOffset val="100"/>
        <c:noMultiLvlLbl val="0"/>
      </c:catAx>
      <c:valAx>
        <c:axId val="1717145759"/>
        <c:scaling>
          <c:orientation val="minMax"/>
          <c:min val="20000000"/>
        </c:scaling>
        <c:delete val="0"/>
        <c:axPos val="l"/>
        <c:majorGridlines>
          <c:spPr>
            <a:ln w="9525" cap="flat" cmpd="sng" algn="ctr">
              <a:solidFill>
                <a:schemeClr val="tx1">
                  <a:lumMod val="15000"/>
                  <a:lumOff val="85000"/>
                </a:schemeClr>
              </a:solidFill>
              <a:round/>
            </a:ln>
            <a:effectLst/>
          </c:spPr>
        </c:majorGridlines>
        <c:numFmt formatCode="\ 0,,\ &quot;M&quot;"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34853743"/>
        <c:crosses val="autoZero"/>
        <c:crossBetween val="midCat"/>
      </c:valAx>
      <c:spPr>
        <a:noFill/>
        <a:ln>
          <a:noFill/>
        </a:ln>
        <a:effectLst/>
      </c:spPr>
    </c:plotArea>
    <c:legend>
      <c:legendPos val="b"/>
      <c:layout>
        <c:manualLayout>
          <c:xMode val="edge"/>
          <c:yMode val="edge"/>
          <c:x val="8.5278445424243565E-2"/>
          <c:y val="4.7093228266308074E-2"/>
          <c:w val="0.35174689571242457"/>
          <c:h val="0.2523194684399970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9.4195468218618069E-3"/>
          <c:w val="1"/>
          <c:h val="0.98744059624533176"/>
        </c:manualLayout>
      </c:layout>
      <c:barChart>
        <c:barDir val="bar"/>
        <c:grouping val="clustered"/>
        <c:varyColors val="0"/>
        <c:ser>
          <c:idx val="0"/>
          <c:order val="0"/>
          <c:tx>
            <c:strRef>
              <c:f>Tabelle1!$B$1</c:f>
              <c:strCache>
                <c:ptCount val="1"/>
                <c:pt idx="0">
                  <c:v>Population Change (2021-2022) </c:v>
                </c:pt>
              </c:strCache>
            </c:strRef>
          </c:tx>
          <c:spPr>
            <a:gradFill flip="none" rotWithShape="1">
              <a:gsLst>
                <a:gs pos="0">
                  <a:srgbClr val="0F3859">
                    <a:lumMod val="67000"/>
                  </a:srgbClr>
                </a:gs>
                <a:gs pos="48000">
                  <a:srgbClr val="0F3859">
                    <a:lumMod val="97000"/>
                    <a:lumOff val="3000"/>
                  </a:srgbClr>
                </a:gs>
                <a:gs pos="100000">
                  <a:srgbClr val="2A4F7A">
                    <a:alpha val="0"/>
                  </a:srgbClr>
                </a:gs>
              </a:gsLst>
              <a:lin ang="0" scaled="1"/>
              <a:tileRect/>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ADLaM Display" panose="020B0604020202020204" pitchFamily="2" charset="0"/>
                    <a:cs typeface="ADLaM Display" panose="020B0604020202020204"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Fort Worth</c:v>
                </c:pt>
                <c:pt idx="1">
                  <c:v>San Antonio</c:v>
                </c:pt>
                <c:pt idx="2">
                  <c:v>Houston</c:v>
                </c:pt>
                <c:pt idx="3">
                  <c:v>Georgetown</c:v>
                </c:pt>
                <c:pt idx="4">
                  <c:v>Dallas</c:v>
                </c:pt>
                <c:pt idx="5">
                  <c:v>Frisco</c:v>
                </c:pt>
                <c:pt idx="6">
                  <c:v>Leander</c:v>
                </c:pt>
                <c:pt idx="7">
                  <c:v>Conroe</c:v>
                </c:pt>
                <c:pt idx="8">
                  <c:v>New Braunsfels</c:v>
                </c:pt>
                <c:pt idx="9">
                  <c:v>Kyle</c:v>
                </c:pt>
              </c:strCache>
            </c:strRef>
          </c:cat>
          <c:val>
            <c:numRef>
              <c:f>Tabelle1!$B$2:$B$11</c:f>
              <c:numCache>
                <c:formatCode>#,##0</c:formatCode>
                <c:ptCount val="10"/>
                <c:pt idx="0">
                  <c:v>19170</c:v>
                </c:pt>
                <c:pt idx="1">
                  <c:v>18889</c:v>
                </c:pt>
                <c:pt idx="2">
                  <c:v>11223</c:v>
                </c:pt>
                <c:pt idx="3">
                  <c:v>10887</c:v>
                </c:pt>
                <c:pt idx="4">
                  <c:v>8833</c:v>
                </c:pt>
                <c:pt idx="5">
                  <c:v>8506</c:v>
                </c:pt>
                <c:pt idx="6">
                  <c:v>7282</c:v>
                </c:pt>
                <c:pt idx="7">
                  <c:v>5967</c:v>
                </c:pt>
                <c:pt idx="8">
                  <c:v>5675</c:v>
                </c:pt>
                <c:pt idx="9">
                  <c:v>5632</c:v>
                </c:pt>
              </c:numCache>
            </c:numRef>
          </c:val>
          <c:extLst>
            <c:ext xmlns:c16="http://schemas.microsoft.com/office/drawing/2014/chart" uri="{C3380CC4-5D6E-409C-BE32-E72D297353CC}">
              <c16:uniqueId val="{00000000-0E75-48B2-A613-7341F79FB4FE}"/>
            </c:ext>
          </c:extLst>
        </c:ser>
        <c:dLbls>
          <c:showLegendKey val="0"/>
          <c:showVal val="0"/>
          <c:showCatName val="0"/>
          <c:showSerName val="0"/>
          <c:showPercent val="0"/>
          <c:showBubbleSize val="0"/>
        </c:dLbls>
        <c:gapWidth val="115"/>
        <c:overlap val="-20"/>
        <c:axId val="474757968"/>
        <c:axId val="474756168"/>
      </c:barChart>
      <c:catAx>
        <c:axId val="474757968"/>
        <c:scaling>
          <c:orientation val="maxMin"/>
        </c:scaling>
        <c:delete val="1"/>
        <c:axPos val="l"/>
        <c:numFmt formatCode="General" sourceLinked="1"/>
        <c:majorTickMark val="none"/>
        <c:minorTickMark val="none"/>
        <c:tickLblPos val="nextTo"/>
        <c:crossAx val="474756168"/>
        <c:crosses val="autoZero"/>
        <c:auto val="1"/>
        <c:lblAlgn val="ctr"/>
        <c:lblOffset val="100"/>
        <c:noMultiLvlLbl val="0"/>
      </c:catAx>
      <c:valAx>
        <c:axId val="474756168"/>
        <c:scaling>
          <c:orientation val="minMax"/>
        </c:scaling>
        <c:delete val="1"/>
        <c:axPos val="t"/>
        <c:numFmt formatCode="#,##0" sourceLinked="1"/>
        <c:majorTickMark val="none"/>
        <c:minorTickMark val="none"/>
        <c:tickLblPos val="nextTo"/>
        <c:crossAx val="47475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Sheet2!$B$19</c:f>
              <c:strCache>
                <c:ptCount val="1"/>
                <c:pt idx="0">
                  <c:v>Intercity Rail Trips</c:v>
                </c:pt>
              </c:strCache>
            </c:strRef>
          </c:tx>
          <c:spPr>
            <a:ln w="34925" cap="rnd">
              <a:solidFill>
                <a:srgbClr val="2A4F7A"/>
              </a:solidFill>
              <a:round/>
            </a:ln>
            <a:effectLst>
              <a:outerShdw dist="25400" dir="2700000" algn="tl" rotWithShape="0">
                <a:schemeClr val="tx1">
                  <a:lumMod val="50000"/>
                  <a:lumOff val="50000"/>
                </a:schemeClr>
              </a:outerShdw>
            </a:effectLst>
          </c:spPr>
          <c:marker>
            <c:symbol val="none"/>
          </c:marker>
          <c:dLbls>
            <c:dLbl>
              <c:idx val="0"/>
              <c:layout>
                <c:manualLayout>
                  <c:x val="-7.3108514936201477E-2"/>
                  <c:y val="-4.96275408510990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7F-4538-AEC4-E93E413001AA}"/>
                </c:ext>
              </c:extLst>
            </c:dLbl>
            <c:dLbl>
              <c:idx val="1"/>
              <c:layout>
                <c:manualLayout>
                  <c:x val="-7.4306192920359573E-2"/>
                  <c:y val="7.2911362021040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7F-4538-AEC4-E93E413001AA}"/>
                </c:ext>
              </c:extLst>
            </c:dLbl>
            <c:dLbl>
              <c:idx val="2"/>
              <c:layout>
                <c:manualLayout>
                  <c:x val="-9.3041644757708875E-2"/>
                  <c:y val="-6.56928243357815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7F-4538-AEC4-E93E413001AA}"/>
                </c:ext>
              </c:extLst>
            </c:dLbl>
            <c:dLbl>
              <c:idx val="3"/>
              <c:layout>
                <c:manualLayout>
                  <c:x val="-7.1629699800738342E-2"/>
                  <c:y val="-5.04773699068662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7F-4538-AEC4-E93E413001AA}"/>
                </c:ext>
              </c:extLst>
            </c:dLbl>
            <c:dLbl>
              <c:idx val="4"/>
              <c:layout>
                <c:manualLayout>
                  <c:x val="-6.6644046436101889E-2"/>
                  <c:y val="-5.04773699068662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77F-4538-AEC4-E93E413001AA}"/>
                </c:ext>
              </c:extLst>
            </c:dLbl>
            <c:numFmt formatCode="0.0,\ &quot;K&quot;" sourceLinked="0"/>
            <c:spPr>
              <a:noFill/>
              <a:ln>
                <a:noFill/>
              </a:ln>
              <a:effectLst/>
            </c:spPr>
            <c:txPr>
              <a:bodyPr rot="0" spcFirstLastPara="1" vertOverflow="ellipsis" vert="horz" wrap="square" anchor="ctr" anchorCtr="1"/>
              <a:lstStyle/>
              <a:p>
                <a:pPr>
                  <a:defRPr sz="1050" b="1" i="0" u="none" strike="noStrike" kern="1200" baseline="0">
                    <a:solidFill>
                      <a:srgbClr val="2A4F7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Sheet2!$C$18:$G$18</c:f>
              <c:strCache>
                <c:ptCount val="5"/>
                <c:pt idx="0">
                  <c:v>2019</c:v>
                </c:pt>
                <c:pt idx="1">
                  <c:v>2020*</c:v>
                </c:pt>
                <c:pt idx="2">
                  <c:v>2021</c:v>
                </c:pt>
                <c:pt idx="3">
                  <c:v>2022</c:v>
                </c:pt>
                <c:pt idx="4">
                  <c:v>2023*</c:v>
                </c:pt>
              </c:strCache>
            </c:strRef>
          </c:cat>
          <c:val>
            <c:numRef>
              <c:f>Sheet2!$C$19:$G$19</c:f>
              <c:numCache>
                <c:formatCode>#,##0</c:formatCode>
                <c:ptCount val="5"/>
                <c:pt idx="0">
                  <c:v>363873</c:v>
                </c:pt>
                <c:pt idx="1">
                  <c:v>145580</c:v>
                </c:pt>
                <c:pt idx="2">
                  <c:v>195580</c:v>
                </c:pt>
                <c:pt idx="3">
                  <c:v>306102</c:v>
                </c:pt>
                <c:pt idx="4">
                  <c:v>306102</c:v>
                </c:pt>
              </c:numCache>
            </c:numRef>
          </c:val>
          <c:smooth val="0"/>
          <c:extLst>
            <c:ext xmlns:c16="http://schemas.microsoft.com/office/drawing/2014/chart" uri="{C3380CC4-5D6E-409C-BE32-E72D297353CC}">
              <c16:uniqueId val="{00000000-BDDB-4AEB-84BE-8E5BE80140BC}"/>
            </c:ext>
          </c:extLst>
        </c:ser>
        <c:dLbls>
          <c:showLegendKey val="0"/>
          <c:showVal val="0"/>
          <c:showCatName val="0"/>
          <c:showSerName val="0"/>
          <c:showPercent val="0"/>
          <c:showBubbleSize val="0"/>
        </c:dLbls>
        <c:dropLines>
          <c:spPr>
            <a:ln w="9525" cap="flat" cmpd="sng" algn="ctr">
              <a:gradFill flip="none" rotWithShape="1">
                <a:gsLst>
                  <a:gs pos="0">
                    <a:schemeClr val="accent1">
                      <a:lumMod val="40000"/>
                      <a:lumOff val="60000"/>
                      <a:alpha val="0"/>
                    </a:schemeClr>
                  </a:gs>
                  <a:gs pos="46000">
                    <a:schemeClr val="accent1">
                      <a:lumMod val="95000"/>
                      <a:lumOff val="5000"/>
                      <a:alpha val="32000"/>
                    </a:schemeClr>
                  </a:gs>
                  <a:gs pos="100000">
                    <a:schemeClr val="accent1">
                      <a:lumMod val="60000"/>
                    </a:schemeClr>
                  </a:gs>
                </a:gsLst>
                <a:lin ang="16200000" scaled="1"/>
                <a:tileRect/>
              </a:gradFill>
              <a:round/>
            </a:ln>
            <a:effectLst/>
          </c:spPr>
        </c:dropLines>
        <c:smooth val="0"/>
        <c:axId val="850436928"/>
        <c:axId val="850438008"/>
      </c:lineChart>
      <c:catAx>
        <c:axId val="850436928"/>
        <c:scaling>
          <c:orientation val="minMax"/>
        </c:scaling>
        <c:delete val="0"/>
        <c:axPos val="b"/>
        <c:numFmt formatCode="General" sourceLinked="1"/>
        <c:majorTickMark val="none"/>
        <c:minorTickMark val="none"/>
        <c:tickLblPos val="nextTo"/>
        <c:spPr>
          <a:noFill/>
          <a:ln w="12700" cap="flat" cmpd="sng" algn="ctr">
            <a:solidFill>
              <a:srgbClr val="2A4F7A"/>
            </a:solidFill>
            <a:round/>
          </a:ln>
          <a:effectLst/>
        </c:spPr>
        <c:txPr>
          <a:bodyPr rot="-60000000" spcFirstLastPara="1" vertOverflow="ellipsis" vert="horz" wrap="square" anchor="ctr" anchorCtr="1"/>
          <a:lstStyle/>
          <a:p>
            <a:pPr>
              <a:defRPr sz="1050" b="0" i="0" u="none" strike="noStrike" kern="1200" spc="100" baseline="0">
                <a:solidFill>
                  <a:srgbClr val="2A4F7A"/>
                </a:solidFill>
                <a:latin typeface="+mn-lt"/>
                <a:ea typeface="+mn-ea"/>
                <a:cs typeface="+mn-cs"/>
              </a:defRPr>
            </a:pPr>
            <a:endParaRPr lang="en-US"/>
          </a:p>
        </c:txPr>
        <c:crossAx val="850438008"/>
        <c:crosses val="autoZero"/>
        <c:auto val="1"/>
        <c:lblAlgn val="ctr"/>
        <c:lblOffset val="100"/>
        <c:noMultiLvlLbl val="0"/>
      </c:catAx>
      <c:valAx>
        <c:axId val="850438008"/>
        <c:scaling>
          <c:orientation val="minMax"/>
        </c:scaling>
        <c:delete val="1"/>
        <c:axPos val="l"/>
        <c:numFmt formatCode="0,\ &quot;K&quot;" sourceLinked="0"/>
        <c:majorTickMark val="none"/>
        <c:minorTickMark val="none"/>
        <c:tickLblPos val="nextTo"/>
        <c:crossAx val="850436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2">
        <a:lumMod val="90000"/>
        <a:alpha val="31000"/>
      </a:schemeClr>
    </a:solidFill>
    <a:ln w="9525" cap="flat" cmpd="sng" algn="ctr">
      <a:noFill/>
      <a:round/>
    </a:ln>
    <a:effectLst/>
  </c:spPr>
  <c:txPr>
    <a:bodyPr/>
    <a:lstStyle/>
    <a:p>
      <a:pPr>
        <a:defRPr sz="1050">
          <a:solidFill>
            <a:srgbClr val="2A4F7A"/>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84004577190372E-2"/>
          <c:y val="4.2951532382713709E-2"/>
          <c:w val="0.65644217966762131"/>
          <c:h val="0.85184999458420751"/>
        </c:manualLayout>
      </c:layout>
      <c:lineChart>
        <c:grouping val="standard"/>
        <c:varyColors val="0"/>
        <c:ser>
          <c:idx val="0"/>
          <c:order val="0"/>
          <c:tx>
            <c:strRef>
              <c:f>Sheet2!$B$2</c:f>
              <c:strCache>
                <c:ptCount val="1"/>
                <c:pt idx="0">
                  <c:v>Total Passenger Trips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Sheet2!$C$1:$G$1</c:f>
              <c:strCache>
                <c:ptCount val="5"/>
                <c:pt idx="0">
                  <c:v>2019</c:v>
                </c:pt>
                <c:pt idx="1">
                  <c:v>2020</c:v>
                </c:pt>
                <c:pt idx="2">
                  <c:v>2021</c:v>
                </c:pt>
                <c:pt idx="3">
                  <c:v>2022</c:v>
                </c:pt>
                <c:pt idx="4">
                  <c:v>2023*</c:v>
                </c:pt>
              </c:strCache>
            </c:strRef>
          </c:cat>
          <c:val>
            <c:numRef>
              <c:f>Sheet2!$C$2:$G$2</c:f>
              <c:numCache>
                <c:formatCode>#,##0</c:formatCode>
                <c:ptCount val="5"/>
                <c:pt idx="0">
                  <c:v>274135360</c:v>
                </c:pt>
                <c:pt idx="1">
                  <c:v>220917916</c:v>
                </c:pt>
                <c:pt idx="2">
                  <c:v>141146941</c:v>
                </c:pt>
                <c:pt idx="3">
                  <c:v>175008980</c:v>
                </c:pt>
                <c:pt idx="4">
                  <c:v>205659859</c:v>
                </c:pt>
              </c:numCache>
            </c:numRef>
          </c:val>
          <c:smooth val="0"/>
          <c:extLst>
            <c:ext xmlns:c16="http://schemas.microsoft.com/office/drawing/2014/chart" uri="{C3380CC4-5D6E-409C-BE32-E72D297353CC}">
              <c16:uniqueId val="{00000000-E735-4E1E-B6FA-CA1C375CA61C}"/>
            </c:ext>
          </c:extLst>
        </c:ser>
        <c:ser>
          <c:idx val="1"/>
          <c:order val="1"/>
          <c:tx>
            <c:strRef>
              <c:f>Sheet2!$B$3</c:f>
              <c:strCache>
                <c:ptCount val="1"/>
                <c:pt idx="0">
                  <c:v>Metropolitan Trips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Sheet2!$C$1:$G$1</c:f>
              <c:strCache>
                <c:ptCount val="5"/>
                <c:pt idx="0">
                  <c:v>2019</c:v>
                </c:pt>
                <c:pt idx="1">
                  <c:v>2020</c:v>
                </c:pt>
                <c:pt idx="2">
                  <c:v>2021</c:v>
                </c:pt>
                <c:pt idx="3">
                  <c:v>2022</c:v>
                </c:pt>
                <c:pt idx="4">
                  <c:v>2023*</c:v>
                </c:pt>
              </c:strCache>
            </c:strRef>
          </c:cat>
          <c:val>
            <c:numRef>
              <c:f>Sheet2!$C$3:$G$3</c:f>
              <c:numCache>
                <c:formatCode>#,##0</c:formatCode>
                <c:ptCount val="5"/>
                <c:pt idx="0">
                  <c:v>246468960</c:v>
                </c:pt>
                <c:pt idx="1">
                  <c:v>200652415</c:v>
                </c:pt>
                <c:pt idx="2">
                  <c:v>129770868</c:v>
                </c:pt>
                <c:pt idx="3">
                  <c:v>155858007</c:v>
                </c:pt>
                <c:pt idx="4">
                  <c:v>183180772</c:v>
                </c:pt>
              </c:numCache>
            </c:numRef>
          </c:val>
          <c:smooth val="0"/>
          <c:extLst>
            <c:ext xmlns:c16="http://schemas.microsoft.com/office/drawing/2014/chart" uri="{C3380CC4-5D6E-409C-BE32-E72D297353CC}">
              <c16:uniqueId val="{00000001-E735-4E1E-B6FA-CA1C375CA61C}"/>
            </c:ext>
          </c:extLst>
        </c:ser>
        <c:ser>
          <c:idx val="2"/>
          <c:order val="2"/>
          <c:tx>
            <c:strRef>
              <c:f>Sheet2!$B$4</c:f>
              <c:strCache>
                <c:ptCount val="1"/>
                <c:pt idx="0">
                  <c:v>Urban &amp; Rural Trips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Sheet2!$C$1:$G$1</c:f>
              <c:strCache>
                <c:ptCount val="5"/>
                <c:pt idx="0">
                  <c:v>2019</c:v>
                </c:pt>
                <c:pt idx="1">
                  <c:v>2020</c:v>
                </c:pt>
                <c:pt idx="2">
                  <c:v>2021</c:v>
                </c:pt>
                <c:pt idx="3">
                  <c:v>2022</c:v>
                </c:pt>
                <c:pt idx="4">
                  <c:v>2023*</c:v>
                </c:pt>
              </c:strCache>
            </c:strRef>
          </c:cat>
          <c:val>
            <c:numRef>
              <c:f>Sheet2!$C$4:$G$4</c:f>
              <c:numCache>
                <c:formatCode>#,##0</c:formatCode>
                <c:ptCount val="5"/>
                <c:pt idx="0">
                  <c:v>27666400</c:v>
                </c:pt>
                <c:pt idx="1">
                  <c:v>20265501</c:v>
                </c:pt>
                <c:pt idx="2">
                  <c:v>11376073</c:v>
                </c:pt>
                <c:pt idx="3">
                  <c:v>19150973</c:v>
                </c:pt>
                <c:pt idx="4">
                  <c:v>22479087</c:v>
                </c:pt>
              </c:numCache>
            </c:numRef>
          </c:val>
          <c:smooth val="0"/>
          <c:extLst>
            <c:ext xmlns:c16="http://schemas.microsoft.com/office/drawing/2014/chart" uri="{C3380CC4-5D6E-409C-BE32-E72D297353CC}">
              <c16:uniqueId val="{00000002-E735-4E1E-B6FA-CA1C375CA61C}"/>
            </c:ext>
          </c:extLst>
        </c:ser>
        <c:dLbls>
          <c:showLegendKey val="0"/>
          <c:showVal val="0"/>
          <c:showCatName val="0"/>
          <c:showSerName val="0"/>
          <c:showPercent val="0"/>
          <c:showBubbleSize val="0"/>
        </c:dLbls>
        <c:marker val="1"/>
        <c:smooth val="0"/>
        <c:axId val="571388040"/>
        <c:axId val="571386600"/>
      </c:lineChart>
      <c:catAx>
        <c:axId val="571388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crossAx val="571386600"/>
        <c:crosses val="autoZero"/>
        <c:auto val="1"/>
        <c:lblAlgn val="ctr"/>
        <c:lblOffset val="100"/>
        <c:noMultiLvlLbl val="0"/>
      </c:catAx>
      <c:valAx>
        <c:axId val="571386600"/>
        <c:scaling>
          <c:orientation val="minMax"/>
        </c:scaling>
        <c:delete val="0"/>
        <c:axPos val="l"/>
        <c:majorGridlines>
          <c:spPr>
            <a:ln w="9525" cap="flat" cmpd="sng" algn="ctr">
              <a:solidFill>
                <a:schemeClr val="tx1">
                  <a:lumMod val="15000"/>
                  <a:lumOff val="85000"/>
                </a:schemeClr>
              </a:solidFill>
              <a:round/>
            </a:ln>
            <a:effectLst/>
          </c:spPr>
        </c:majorGridlines>
        <c:numFmt formatCode="0,,\ &quot;M&quot;"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crossAx val="571388040"/>
        <c:crosses val="autoZero"/>
        <c:crossBetween val="between"/>
      </c:valAx>
      <c:spPr>
        <a:noFill/>
        <a:ln>
          <a:noFill/>
        </a:ln>
        <a:effectLst/>
      </c:spPr>
    </c:plotArea>
    <c:legend>
      <c:legendPos val="b"/>
      <c:layout>
        <c:manualLayout>
          <c:xMode val="edge"/>
          <c:yMode val="edge"/>
          <c:x val="0.74128519700141959"/>
          <c:y val="0.51428221837735977"/>
          <c:w val="0.22739052749767888"/>
          <c:h val="0.3474288167152559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mj-l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56636845272179"/>
          <c:y val="0.17102797625231339"/>
          <c:w val="0.64236056570149869"/>
          <c:h val="0.82082783440233831"/>
        </c:manualLayout>
      </c:layout>
      <c:doughnutChart>
        <c:varyColors val="1"/>
        <c:ser>
          <c:idx val="0"/>
          <c:order val="0"/>
          <c:tx>
            <c:strRef>
              <c:f>Sheet1!$B$1</c:f>
              <c:strCache>
                <c:ptCount val="1"/>
                <c:pt idx="0">
                  <c:v>Sales</c:v>
                </c:pt>
              </c:strCache>
            </c:strRef>
          </c:tx>
          <c:spPr>
            <a:solidFill>
              <a:srgbClr val="397999"/>
            </a:solidFill>
            <a:ln>
              <a:solidFill>
                <a:schemeClr val="bg1"/>
              </a:solidFill>
            </a:ln>
          </c:spPr>
          <c:explosion val="3"/>
          <c:dPt>
            <c:idx val="0"/>
            <c:bubble3D val="0"/>
            <c: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5400000" scaled="1"/>
                <a:tileRect/>
              </a:gradFill>
              <a:ln w="19050">
                <a:solidFill>
                  <a:schemeClr val="bg1"/>
                </a:solidFill>
              </a:ln>
              <a:effectLst/>
            </c:spPr>
            <c:extLst>
              <c:ext xmlns:c16="http://schemas.microsoft.com/office/drawing/2014/chart" uri="{C3380CC4-5D6E-409C-BE32-E72D297353CC}">
                <c16:uniqueId val="{00000001-6745-48B0-A898-37AC7EB4FD6B}"/>
              </c:ext>
            </c:extLst>
          </c:dPt>
          <c:dPt>
            <c:idx val="1"/>
            <c:bubble3D val="0"/>
            <c: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9050">
                <a:solidFill>
                  <a:schemeClr val="bg1"/>
                </a:solidFill>
              </a:ln>
              <a:effectLst/>
            </c:spPr>
            <c:extLst>
              <c:ext xmlns:c16="http://schemas.microsoft.com/office/drawing/2014/chart" uri="{C3380CC4-5D6E-409C-BE32-E72D297353CC}">
                <c16:uniqueId val="{00000003-768E-4765-AEDB-0F29D6C567F0}"/>
              </c:ext>
            </c:extLst>
          </c:dPt>
          <c:cat>
            <c:strRef>
              <c:f>Sheet1!$A$2:$A$3</c:f>
              <c:strCache>
                <c:ptCount val="2"/>
                <c:pt idx="0">
                  <c:v>1st Qtr</c:v>
                </c:pt>
                <c:pt idx="1">
                  <c:v>2nd Qtr</c:v>
                </c:pt>
              </c:strCache>
            </c:strRef>
          </c:cat>
          <c:val>
            <c:numRef>
              <c:f>Sheet1!$B$2:$B$3</c:f>
              <c:numCache>
                <c:formatCode>General</c:formatCode>
                <c:ptCount val="2"/>
                <c:pt idx="0">
                  <c:v>465</c:v>
                </c:pt>
                <c:pt idx="1">
                  <c:v>1733</c:v>
                </c:pt>
              </c:numCache>
            </c:numRef>
          </c:val>
          <c:extLst>
            <c:ext xmlns:c16="http://schemas.microsoft.com/office/drawing/2014/chart" uri="{C3380CC4-5D6E-409C-BE32-E72D297353CC}">
              <c16:uniqueId val="{00000000-6745-48B0-A898-37AC7EB4FD6B}"/>
            </c:ext>
          </c:extLst>
        </c:ser>
        <c:dLbls>
          <c:showLegendKey val="0"/>
          <c:showVal val="0"/>
          <c:showCatName val="0"/>
          <c:showSerName val="0"/>
          <c:showPercent val="0"/>
          <c:showBubbleSize val="0"/>
          <c:showLeaderLines val="1"/>
        </c:dLbls>
        <c:firstSliceAng val="326"/>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29">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solidFill>
        <a:round/>
      </a:ln>
    </cs:spPr>
    <cs:defRPr sz="1197"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170584" cy="480225"/>
          </a:xfrm>
          <a:prstGeom prst="rect">
            <a:avLst/>
          </a:prstGeom>
        </p:spPr>
        <p:txBody>
          <a:bodyPr vert="horz" lIns="95177" tIns="47588" rIns="95177" bIns="47588" rtlCol="0"/>
          <a:lstStyle>
            <a:lvl1pPr algn="l">
              <a:defRPr sz="1200"/>
            </a:lvl1pPr>
          </a:lstStyle>
          <a:p>
            <a:endParaRPr lang="en-US" dirty="0"/>
          </a:p>
        </p:txBody>
      </p:sp>
      <p:sp>
        <p:nvSpPr>
          <p:cNvPr id="3" name="Date Placeholder 2"/>
          <p:cNvSpPr>
            <a:spLocks noGrp="1"/>
          </p:cNvSpPr>
          <p:nvPr>
            <p:ph type="dt" sz="quarter" idx="1"/>
          </p:nvPr>
        </p:nvSpPr>
        <p:spPr>
          <a:xfrm>
            <a:off x="4142962" y="3"/>
            <a:ext cx="3170584" cy="480225"/>
          </a:xfrm>
          <a:prstGeom prst="rect">
            <a:avLst/>
          </a:prstGeom>
        </p:spPr>
        <p:txBody>
          <a:bodyPr vert="horz" lIns="95177" tIns="47588" rIns="95177" bIns="47588" rtlCol="0"/>
          <a:lstStyle>
            <a:lvl1pPr algn="r">
              <a:defRPr sz="1200"/>
            </a:lvl1pPr>
          </a:lstStyle>
          <a:p>
            <a:fld id="{FF8E6447-1AF7-45FC-B6F3-B45DEEC38ECA}" type="datetimeFigureOut">
              <a:rPr lang="en-US" smtClean="0"/>
              <a:t>2/22/2024</a:t>
            </a:fld>
            <a:endParaRPr lang="en-US" dirty="0"/>
          </a:p>
        </p:txBody>
      </p:sp>
      <p:sp>
        <p:nvSpPr>
          <p:cNvPr id="4" name="Footer Placeholder 3"/>
          <p:cNvSpPr>
            <a:spLocks noGrp="1"/>
          </p:cNvSpPr>
          <p:nvPr>
            <p:ph type="ftr" sz="quarter" idx="2"/>
          </p:nvPr>
        </p:nvSpPr>
        <p:spPr>
          <a:xfrm>
            <a:off x="2" y="9119329"/>
            <a:ext cx="3170584" cy="480225"/>
          </a:xfrm>
          <a:prstGeom prst="rect">
            <a:avLst/>
          </a:prstGeom>
        </p:spPr>
        <p:txBody>
          <a:bodyPr vert="horz" lIns="95177" tIns="47588" rIns="95177" bIns="475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329"/>
            <a:ext cx="3170584" cy="480225"/>
          </a:xfrm>
          <a:prstGeom prst="rect">
            <a:avLst/>
          </a:prstGeom>
        </p:spPr>
        <p:txBody>
          <a:bodyPr vert="horz" lIns="95177" tIns="47588" rIns="95177" bIns="47588" rtlCol="0" anchor="b"/>
          <a:lstStyle>
            <a:lvl1pPr algn="r">
              <a:defRPr sz="1200"/>
            </a:lvl1pPr>
          </a:lstStyle>
          <a:p>
            <a:fld id="{B9B2EB33-711F-41CA-8F73-C56B715F8B97}" type="slidenum">
              <a:rPr lang="en-US" smtClean="0"/>
              <a:t>‹#›</a:t>
            </a:fld>
            <a:endParaRPr lang="en-US" dirty="0"/>
          </a:p>
        </p:txBody>
      </p:sp>
    </p:spTree>
    <p:extLst>
      <p:ext uri="{BB962C8B-B14F-4D97-AF65-F5344CB8AC3E}">
        <p14:creationId xmlns:p14="http://schemas.microsoft.com/office/powerpoint/2010/main" val="3450556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986" tIns="48493" rIns="96986" bIns="48493" rtlCol="0"/>
          <a:lstStyle>
            <a:lvl1pPr algn="l">
              <a:defRPr sz="1200"/>
            </a:lvl1pPr>
          </a:lstStyle>
          <a:p>
            <a:endParaRPr lang="en-US" dirty="0"/>
          </a:p>
        </p:txBody>
      </p:sp>
      <p:sp>
        <p:nvSpPr>
          <p:cNvPr id="3" name="Date Placeholder 2"/>
          <p:cNvSpPr>
            <a:spLocks noGrp="1"/>
          </p:cNvSpPr>
          <p:nvPr>
            <p:ph type="dt" idx="1"/>
          </p:nvPr>
        </p:nvSpPr>
        <p:spPr>
          <a:xfrm>
            <a:off x="4143589" y="0"/>
            <a:ext cx="3169920" cy="480060"/>
          </a:xfrm>
          <a:prstGeom prst="rect">
            <a:avLst/>
          </a:prstGeom>
        </p:spPr>
        <p:txBody>
          <a:bodyPr vert="horz" lIns="96986" tIns="48493" rIns="96986" bIns="48493" rtlCol="0"/>
          <a:lstStyle>
            <a:lvl1pPr algn="r">
              <a:defRPr sz="1200"/>
            </a:lvl1pPr>
          </a:lstStyle>
          <a:p>
            <a:fld id="{7A790463-911A-4750-AD2E-671879DD54F4}" type="datetimeFigureOut">
              <a:rPr lang="en-US" smtClean="0"/>
              <a:pPr/>
              <a:t>2/22/2024</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986" tIns="48493" rIns="96986" bIns="48493"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986" tIns="48493" rIns="96986" bIns="4849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6"/>
            <a:ext cx="3169920" cy="480060"/>
          </a:xfrm>
          <a:prstGeom prst="rect">
            <a:avLst/>
          </a:prstGeom>
        </p:spPr>
        <p:txBody>
          <a:bodyPr vert="horz" lIns="96986" tIns="48493" rIns="96986" bIns="4849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9" y="9119476"/>
            <a:ext cx="3169920" cy="480060"/>
          </a:xfrm>
          <a:prstGeom prst="rect">
            <a:avLst/>
          </a:prstGeom>
        </p:spPr>
        <p:txBody>
          <a:bodyPr vert="horz" lIns="96986" tIns="48493" rIns="96986" bIns="48493" rtlCol="0" anchor="b"/>
          <a:lstStyle>
            <a:lvl1pPr algn="r">
              <a:defRPr sz="1200"/>
            </a:lvl1pPr>
          </a:lstStyle>
          <a:p>
            <a:fld id="{09541898-D043-4569-A9A6-59B778BECE00}" type="slidenum">
              <a:rPr lang="en-US" smtClean="0"/>
              <a:pPr/>
              <a:t>‹#›</a:t>
            </a:fld>
            <a:endParaRPr lang="en-US" dirty="0"/>
          </a:p>
        </p:txBody>
      </p:sp>
    </p:spTree>
    <p:extLst>
      <p:ext uri="{BB962C8B-B14F-4D97-AF65-F5344CB8AC3E}">
        <p14:creationId xmlns:p14="http://schemas.microsoft.com/office/powerpoint/2010/main" val="7582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2</a:t>
            </a:fld>
            <a:endParaRPr lang="en-US" dirty="0"/>
          </a:p>
        </p:txBody>
      </p:sp>
    </p:spTree>
    <p:extLst>
      <p:ext uri="{BB962C8B-B14F-4D97-AF65-F5344CB8AC3E}">
        <p14:creationId xmlns:p14="http://schemas.microsoft.com/office/powerpoint/2010/main" val="656406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12</a:t>
            </a:fld>
            <a:endParaRPr lang="en-US" dirty="0"/>
          </a:p>
        </p:txBody>
      </p:sp>
    </p:spTree>
    <p:extLst>
      <p:ext uri="{BB962C8B-B14F-4D97-AF65-F5344CB8AC3E}">
        <p14:creationId xmlns:p14="http://schemas.microsoft.com/office/powerpoint/2010/main" val="3353147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Slide needs to be updated</a:t>
            </a:r>
          </a:p>
          <a:p>
            <a:endParaRPr lang="en-US" dirty="0"/>
          </a:p>
        </p:txBody>
      </p:sp>
      <p:sp>
        <p:nvSpPr>
          <p:cNvPr id="4" name="Slide Number Placeholder 3"/>
          <p:cNvSpPr>
            <a:spLocks noGrp="1"/>
          </p:cNvSpPr>
          <p:nvPr>
            <p:ph type="sldNum" sz="quarter" idx="5"/>
          </p:nvPr>
        </p:nvSpPr>
        <p:spPr/>
        <p:txBody>
          <a:bodyPr/>
          <a:lstStyle/>
          <a:p>
            <a:fld id="{36C95698-22BF-4099-B592-586CF61CB162}" type="slidenum">
              <a:rPr lang="en-US" smtClean="0"/>
              <a:t>13</a:t>
            </a:fld>
            <a:endParaRPr lang="en-US" dirty="0"/>
          </a:p>
        </p:txBody>
      </p:sp>
    </p:spTree>
    <p:extLst>
      <p:ext uri="{BB962C8B-B14F-4D97-AF65-F5344CB8AC3E}">
        <p14:creationId xmlns:p14="http://schemas.microsoft.com/office/powerpoint/2010/main" val="3409762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15</a:t>
            </a:fld>
            <a:endParaRPr lang="en-US" dirty="0"/>
          </a:p>
        </p:txBody>
      </p:sp>
    </p:spTree>
    <p:extLst>
      <p:ext uri="{BB962C8B-B14F-4D97-AF65-F5344CB8AC3E}">
        <p14:creationId xmlns:p14="http://schemas.microsoft.com/office/powerpoint/2010/main" val="2837664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16</a:t>
            </a:fld>
            <a:endParaRPr lang="en-US" dirty="0"/>
          </a:p>
        </p:txBody>
      </p:sp>
    </p:spTree>
    <p:extLst>
      <p:ext uri="{BB962C8B-B14F-4D97-AF65-F5344CB8AC3E}">
        <p14:creationId xmlns:p14="http://schemas.microsoft.com/office/powerpoint/2010/main" val="1006413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Against this Background, TxDOT is embarking on the development of the Statewide Multimodal Transit Plan.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541898-D043-4569-A9A6-59B778BECE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0142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18</a:t>
            </a:fld>
            <a:endParaRPr lang="en-US" dirty="0"/>
          </a:p>
        </p:txBody>
      </p:sp>
    </p:spTree>
    <p:extLst>
      <p:ext uri="{BB962C8B-B14F-4D97-AF65-F5344CB8AC3E}">
        <p14:creationId xmlns:p14="http://schemas.microsoft.com/office/powerpoint/2010/main" val="1275350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19</a:t>
            </a:fld>
            <a:endParaRPr lang="en-US" dirty="0"/>
          </a:p>
        </p:txBody>
      </p:sp>
    </p:spTree>
    <p:extLst>
      <p:ext uri="{BB962C8B-B14F-4D97-AF65-F5344CB8AC3E}">
        <p14:creationId xmlns:p14="http://schemas.microsoft.com/office/powerpoint/2010/main" val="2589750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20</a:t>
            </a:fld>
            <a:endParaRPr lang="en-US" dirty="0"/>
          </a:p>
        </p:txBody>
      </p:sp>
    </p:spTree>
    <p:extLst>
      <p:ext uri="{BB962C8B-B14F-4D97-AF65-F5344CB8AC3E}">
        <p14:creationId xmlns:p14="http://schemas.microsoft.com/office/powerpoint/2010/main" val="3445679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21</a:t>
            </a:fld>
            <a:endParaRPr lang="en-US" dirty="0"/>
          </a:p>
        </p:txBody>
      </p:sp>
    </p:spTree>
    <p:extLst>
      <p:ext uri="{BB962C8B-B14F-4D97-AF65-F5344CB8AC3E}">
        <p14:creationId xmlns:p14="http://schemas.microsoft.com/office/powerpoint/2010/main" val="1872262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22</a:t>
            </a:fld>
            <a:endParaRPr lang="en-US" dirty="0"/>
          </a:p>
        </p:txBody>
      </p:sp>
    </p:spTree>
    <p:extLst>
      <p:ext uri="{BB962C8B-B14F-4D97-AF65-F5344CB8AC3E}">
        <p14:creationId xmlns:p14="http://schemas.microsoft.com/office/powerpoint/2010/main" val="1977405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3</a:t>
            </a:fld>
            <a:endParaRPr lang="en-US" dirty="0"/>
          </a:p>
        </p:txBody>
      </p:sp>
    </p:spTree>
    <p:extLst>
      <p:ext uri="{BB962C8B-B14F-4D97-AF65-F5344CB8AC3E}">
        <p14:creationId xmlns:p14="http://schemas.microsoft.com/office/powerpoint/2010/main" val="1064922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23</a:t>
            </a:fld>
            <a:endParaRPr lang="en-US" dirty="0"/>
          </a:p>
        </p:txBody>
      </p:sp>
    </p:spTree>
    <p:extLst>
      <p:ext uri="{BB962C8B-B14F-4D97-AF65-F5344CB8AC3E}">
        <p14:creationId xmlns:p14="http://schemas.microsoft.com/office/powerpoint/2010/main" val="3440364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24</a:t>
            </a:fld>
            <a:endParaRPr lang="en-US" dirty="0"/>
          </a:p>
        </p:txBody>
      </p:sp>
    </p:spTree>
    <p:extLst>
      <p:ext uri="{BB962C8B-B14F-4D97-AF65-F5344CB8AC3E}">
        <p14:creationId xmlns:p14="http://schemas.microsoft.com/office/powerpoint/2010/main" val="4293698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population in 2022</a:t>
            </a:r>
          </a:p>
        </p:txBody>
      </p:sp>
      <p:sp>
        <p:nvSpPr>
          <p:cNvPr id="4" name="Slide Number Placeholder 3"/>
          <p:cNvSpPr>
            <a:spLocks noGrp="1"/>
          </p:cNvSpPr>
          <p:nvPr>
            <p:ph type="sldNum" sz="quarter" idx="5"/>
          </p:nvPr>
        </p:nvSpPr>
        <p:spPr/>
        <p:txBody>
          <a:bodyPr/>
          <a:lstStyle/>
          <a:p>
            <a:fld id="{09541898-D043-4569-A9A6-59B778BECE00}" type="slidenum">
              <a:rPr lang="en-US" smtClean="0"/>
              <a:pPr/>
              <a:t>25</a:t>
            </a:fld>
            <a:endParaRPr lang="en-US" dirty="0"/>
          </a:p>
        </p:txBody>
      </p:sp>
    </p:spTree>
    <p:extLst>
      <p:ext uri="{BB962C8B-B14F-4D97-AF65-F5344CB8AC3E}">
        <p14:creationId xmlns:p14="http://schemas.microsoft.com/office/powerpoint/2010/main" val="2576492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26</a:t>
            </a:fld>
            <a:endParaRPr lang="en-US" dirty="0"/>
          </a:p>
        </p:txBody>
      </p:sp>
    </p:spTree>
    <p:extLst>
      <p:ext uri="{BB962C8B-B14F-4D97-AF65-F5344CB8AC3E}">
        <p14:creationId xmlns:p14="http://schemas.microsoft.com/office/powerpoint/2010/main" val="4092641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5B6A1-7D31-4F93-97D9-A43C6DDA326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5502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541898-D043-4569-A9A6-59B778BECE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4525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2988" y="527050"/>
            <a:ext cx="4683125" cy="2633663"/>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defTabSz="914276">
              <a:defRPr/>
            </a:pPr>
            <a:fld id="{09541898-D043-4569-A9A6-59B778BECE00}" type="slidenum">
              <a:rPr lang="en-US">
                <a:solidFill>
                  <a:prstClr val="black"/>
                </a:solidFill>
                <a:latin typeface="Calibri"/>
              </a:rPr>
              <a:pPr defTabSz="914276">
                <a:defRPr/>
              </a:pPr>
              <a:t>29</a:t>
            </a:fld>
            <a:endParaRPr lang="en-US" dirty="0">
              <a:solidFill>
                <a:prstClr val="black"/>
              </a:solidFill>
              <a:latin typeface="Calibri"/>
            </a:endParaRPr>
          </a:p>
        </p:txBody>
      </p:sp>
    </p:spTree>
    <p:extLst>
      <p:ext uri="{BB962C8B-B14F-4D97-AF65-F5344CB8AC3E}">
        <p14:creationId xmlns:p14="http://schemas.microsoft.com/office/powerpoint/2010/main" val="1594830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30</a:t>
            </a:fld>
            <a:endParaRPr lang="en-US" dirty="0"/>
          </a:p>
        </p:txBody>
      </p:sp>
    </p:spTree>
    <p:extLst>
      <p:ext uri="{BB962C8B-B14F-4D97-AF65-F5344CB8AC3E}">
        <p14:creationId xmlns:p14="http://schemas.microsoft.com/office/powerpoint/2010/main" val="146083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31</a:t>
            </a:fld>
            <a:endParaRPr lang="en-US" dirty="0"/>
          </a:p>
        </p:txBody>
      </p:sp>
    </p:spTree>
    <p:extLst>
      <p:ext uri="{BB962C8B-B14F-4D97-AF65-F5344CB8AC3E}">
        <p14:creationId xmlns:p14="http://schemas.microsoft.com/office/powerpoint/2010/main" val="2828815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4</a:t>
            </a:fld>
            <a:endParaRPr lang="en-US" dirty="0"/>
          </a:p>
        </p:txBody>
      </p:sp>
    </p:spTree>
    <p:extLst>
      <p:ext uri="{BB962C8B-B14F-4D97-AF65-F5344CB8AC3E}">
        <p14:creationId xmlns:p14="http://schemas.microsoft.com/office/powerpoint/2010/main" val="1064443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5E4AF-373C-429A-8AD0-F68B6D291494}" type="slidenum">
              <a:rPr lang="en-US" smtClean="0"/>
              <a:t>5</a:t>
            </a:fld>
            <a:endParaRPr lang="en-US" dirty="0"/>
          </a:p>
        </p:txBody>
      </p:sp>
    </p:spTree>
    <p:extLst>
      <p:ext uri="{BB962C8B-B14F-4D97-AF65-F5344CB8AC3E}">
        <p14:creationId xmlns:p14="http://schemas.microsoft.com/office/powerpoint/2010/main" val="3304439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6</a:t>
            </a:fld>
            <a:endParaRPr lang="en-US" dirty="0"/>
          </a:p>
        </p:txBody>
      </p:sp>
    </p:spTree>
    <p:extLst>
      <p:ext uri="{BB962C8B-B14F-4D97-AF65-F5344CB8AC3E}">
        <p14:creationId xmlns:p14="http://schemas.microsoft.com/office/powerpoint/2010/main" val="2328940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41898-D043-4569-A9A6-59B778BECE00}" type="slidenum">
              <a:rPr lang="en-US" smtClean="0"/>
              <a:pPr/>
              <a:t>7</a:t>
            </a:fld>
            <a:endParaRPr lang="en-US" dirty="0"/>
          </a:p>
        </p:txBody>
      </p:sp>
    </p:spTree>
    <p:extLst>
      <p:ext uri="{BB962C8B-B14F-4D97-AF65-F5344CB8AC3E}">
        <p14:creationId xmlns:p14="http://schemas.microsoft.com/office/powerpoint/2010/main" val="3854622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8</a:t>
            </a:fld>
            <a:endParaRPr lang="en-US" dirty="0"/>
          </a:p>
        </p:txBody>
      </p:sp>
    </p:spTree>
    <p:extLst>
      <p:ext uri="{BB962C8B-B14F-4D97-AF65-F5344CB8AC3E}">
        <p14:creationId xmlns:p14="http://schemas.microsoft.com/office/powerpoint/2010/main" val="2722252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2988" y="527050"/>
            <a:ext cx="4683125" cy="2633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4276">
              <a:defRPr/>
            </a:pPr>
            <a:fld id="{09541898-D043-4569-A9A6-59B778BECE00}" type="slidenum">
              <a:rPr lang="en-US">
                <a:solidFill>
                  <a:prstClr val="black"/>
                </a:solidFill>
                <a:latin typeface="Calibri"/>
              </a:rPr>
              <a:pPr defTabSz="914276">
                <a:defRPr/>
              </a:pPr>
              <a:t>9</a:t>
            </a:fld>
            <a:endParaRPr lang="en-US" dirty="0">
              <a:solidFill>
                <a:prstClr val="black"/>
              </a:solidFill>
              <a:latin typeface="Calibri"/>
            </a:endParaRPr>
          </a:p>
        </p:txBody>
      </p:sp>
    </p:spTree>
    <p:extLst>
      <p:ext uri="{BB962C8B-B14F-4D97-AF65-F5344CB8AC3E}">
        <p14:creationId xmlns:p14="http://schemas.microsoft.com/office/powerpoint/2010/main" val="4012733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2988" y="527050"/>
            <a:ext cx="4683125" cy="2633663"/>
          </a:xfrm>
        </p:spPr>
      </p:sp>
      <p:sp>
        <p:nvSpPr>
          <p:cNvPr id="3" name="Notes Placeholder 2"/>
          <p:cNvSpPr>
            <a:spLocks noGrp="1"/>
          </p:cNvSpPr>
          <p:nvPr>
            <p:ph type="body" idx="1"/>
          </p:nvPr>
        </p:nvSpPr>
        <p:spPr/>
        <p:txBody>
          <a:bodyPr/>
          <a:lstStyle/>
          <a:p>
            <a:endParaRPr lang="en-US" dirty="0">
              <a:ea typeface="Calibri"/>
              <a:cs typeface="Calibri"/>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defTabSz="914276">
              <a:defRPr/>
            </a:pPr>
            <a:fld id="{09541898-D043-4569-A9A6-59B778BECE00}" type="slidenum">
              <a:rPr lang="en-US">
                <a:solidFill>
                  <a:prstClr val="black"/>
                </a:solidFill>
                <a:latin typeface="Calibri"/>
              </a:rPr>
              <a:pPr defTabSz="914276">
                <a:defRPr/>
              </a:pPr>
              <a:t>10</a:t>
            </a:fld>
            <a:endParaRPr lang="en-US" dirty="0">
              <a:solidFill>
                <a:prstClr val="black"/>
              </a:solidFill>
              <a:latin typeface="Calibri"/>
            </a:endParaRPr>
          </a:p>
        </p:txBody>
      </p:sp>
    </p:spTree>
    <p:extLst>
      <p:ext uri="{BB962C8B-B14F-4D97-AF65-F5344CB8AC3E}">
        <p14:creationId xmlns:p14="http://schemas.microsoft.com/office/powerpoint/2010/main" val="2060795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name="think-cell Slide" r:id="rId3" imgW="0" imgH="0" progId="">
                  <p:embed/>
                </p:oleObj>
              </mc:Choice>
              <mc:Fallback>
                <p:oleObj name="think-cell Slide" r:id="rId3" imgW="0" imgH="0" progId="">
                  <p:embed/>
                  <p:pic>
                    <p:nvPicPr>
                      <p:cNvPr id="7" name="Object 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CC41-AA96-4168-95A6-F15C8E7A5283}"/>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A1A75A-E570-41C4-9AB7-179D46200BF3}"/>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F16807-6408-42E3-9DC6-5DBDC49D4909}"/>
              </a:ext>
            </a:extLst>
          </p:cNvPr>
          <p:cNvSpPr>
            <a:spLocks noGrp="1"/>
          </p:cNvSpPr>
          <p:nvPr>
            <p:ph type="dt" sz="half" idx="10"/>
          </p:nvPr>
        </p:nvSpPr>
        <p:spPr/>
        <p:txBody>
          <a:bodyPr/>
          <a:lstStyle>
            <a:lvl1pPr>
              <a:defRPr/>
            </a:lvl1pPr>
          </a:lstStyle>
          <a:p>
            <a:endParaRPr lang="en-US" dirty="0"/>
          </a:p>
        </p:txBody>
      </p:sp>
      <p:sp>
        <p:nvSpPr>
          <p:cNvPr id="5" name="Footer Placeholder 4">
            <a:extLst>
              <a:ext uri="{FF2B5EF4-FFF2-40B4-BE49-F238E27FC236}">
                <a16:creationId xmlns:a16="http://schemas.microsoft.com/office/drawing/2014/main" id="{E9233106-2C9A-4218-AA51-EB0EDBAAB8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E0A2B7-9019-44B9-9627-EB41E64DEB7C}"/>
              </a:ext>
            </a:extLst>
          </p:cNvPr>
          <p:cNvSpPr>
            <a:spLocks noGrp="1"/>
          </p:cNvSpPr>
          <p:nvPr>
            <p:ph type="sldNum" sz="quarter" idx="12"/>
          </p:nvPr>
        </p:nvSpPr>
        <p:spPr/>
        <p:txBody>
          <a:bodyPr/>
          <a:lstStyle/>
          <a:p>
            <a:fld id="{8E91BE3D-856A-4327-A63D-AED68C111A97}" type="slidenum">
              <a:rPr lang="en-US" smtClean="0"/>
              <a:t>‹#›</a:t>
            </a:fld>
            <a:endParaRPr lang="en-US" dirty="0"/>
          </a:p>
        </p:txBody>
      </p:sp>
    </p:spTree>
    <p:extLst>
      <p:ext uri="{BB962C8B-B14F-4D97-AF65-F5344CB8AC3E}">
        <p14:creationId xmlns:p14="http://schemas.microsoft.com/office/powerpoint/2010/main" val="2159060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AA73D-455F-426C-824F-7340C901BB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6003C1-C3E2-4F77-92DE-29C713115C38}"/>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AB80D9-7A9A-4A99-9057-D4E883022C08}"/>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D4B69B-0C24-4E6B-8EF4-CB5E5486730D}"/>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91DB85B8-BEC0-4349-BD79-75F2040F70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325846-988D-4A1F-92F6-21DDEEDFD0D5}"/>
              </a:ext>
            </a:extLst>
          </p:cNvPr>
          <p:cNvSpPr>
            <a:spLocks noGrp="1"/>
          </p:cNvSpPr>
          <p:nvPr>
            <p:ph type="sldNum" sz="quarter" idx="12"/>
          </p:nvPr>
        </p:nvSpPr>
        <p:spPr/>
        <p:txBody>
          <a:bodyPr/>
          <a:lstStyle/>
          <a:p>
            <a:fld id="{8E91BE3D-856A-4327-A63D-AED68C111A97}" type="slidenum">
              <a:rPr lang="en-US" smtClean="0"/>
              <a:t>‹#›</a:t>
            </a:fld>
            <a:endParaRPr lang="en-US" dirty="0"/>
          </a:p>
        </p:txBody>
      </p:sp>
    </p:spTree>
    <p:extLst>
      <p:ext uri="{BB962C8B-B14F-4D97-AF65-F5344CB8AC3E}">
        <p14:creationId xmlns:p14="http://schemas.microsoft.com/office/powerpoint/2010/main" val="1378314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9132F-C003-480F-8C33-797C0D25DC7E}"/>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0A1750-C15F-4911-8F86-F58670806CDC}"/>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4563C1-EA65-40A8-BA6D-8B656DE9C8A5}"/>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59B62F-D7D2-4579-A9DF-78348CCA3343}"/>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7B2AFC-0BD6-46AE-A9F1-4B502B11C410}"/>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549AD0-0526-4C2F-B70D-2BE3D680E6F8}"/>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CEC1CCD6-4BCA-497C-A138-ADA32A11A11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915B629-2319-4E37-80A3-85B4DF58CE3E}"/>
              </a:ext>
            </a:extLst>
          </p:cNvPr>
          <p:cNvSpPr>
            <a:spLocks noGrp="1"/>
          </p:cNvSpPr>
          <p:nvPr>
            <p:ph type="sldNum" sz="quarter" idx="12"/>
          </p:nvPr>
        </p:nvSpPr>
        <p:spPr/>
        <p:txBody>
          <a:bodyPr/>
          <a:lstStyle/>
          <a:p>
            <a:fld id="{8E91BE3D-856A-4327-A63D-AED68C111A97}" type="slidenum">
              <a:rPr lang="en-US" smtClean="0"/>
              <a:t>‹#›</a:t>
            </a:fld>
            <a:endParaRPr lang="en-US" dirty="0"/>
          </a:p>
        </p:txBody>
      </p:sp>
    </p:spTree>
    <p:extLst>
      <p:ext uri="{BB962C8B-B14F-4D97-AF65-F5344CB8AC3E}">
        <p14:creationId xmlns:p14="http://schemas.microsoft.com/office/powerpoint/2010/main" val="3688361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CDD3-38CE-459F-9A1A-E44672D66A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01949A-E509-4859-AB25-6563F68C1D63}"/>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83B19DE0-4804-4245-AA65-2D29AC3A16C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A3221CA-1931-4E4E-BC9C-DBE9CF3C77B3}"/>
              </a:ext>
            </a:extLst>
          </p:cNvPr>
          <p:cNvSpPr>
            <a:spLocks noGrp="1"/>
          </p:cNvSpPr>
          <p:nvPr>
            <p:ph type="sldNum" sz="quarter" idx="12"/>
          </p:nvPr>
        </p:nvSpPr>
        <p:spPr/>
        <p:txBody>
          <a:bodyPr/>
          <a:lstStyle/>
          <a:p>
            <a:fld id="{8E91BE3D-856A-4327-A63D-AED68C111A97}" type="slidenum">
              <a:rPr lang="en-US" smtClean="0"/>
              <a:t>‹#›</a:t>
            </a:fld>
            <a:endParaRPr lang="en-US" dirty="0"/>
          </a:p>
        </p:txBody>
      </p:sp>
    </p:spTree>
    <p:extLst>
      <p:ext uri="{BB962C8B-B14F-4D97-AF65-F5344CB8AC3E}">
        <p14:creationId xmlns:p14="http://schemas.microsoft.com/office/powerpoint/2010/main" val="2855370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3CB73A-1752-4643-97E1-F0E3B949B804}"/>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6C332FBE-3D51-4A9C-8615-D41AD7AFD53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17E563B-B367-490E-BAAC-CB2F6E7BDB28}"/>
              </a:ext>
            </a:extLst>
          </p:cNvPr>
          <p:cNvSpPr>
            <a:spLocks noGrp="1"/>
          </p:cNvSpPr>
          <p:nvPr>
            <p:ph type="sldNum" sz="quarter" idx="12"/>
          </p:nvPr>
        </p:nvSpPr>
        <p:spPr/>
        <p:txBody>
          <a:bodyPr/>
          <a:lstStyle/>
          <a:p>
            <a:fld id="{8E91BE3D-856A-4327-A63D-AED68C111A97}" type="slidenum">
              <a:rPr lang="en-US" smtClean="0"/>
              <a:t>‹#›</a:t>
            </a:fld>
            <a:endParaRPr lang="en-US" dirty="0"/>
          </a:p>
        </p:txBody>
      </p:sp>
    </p:spTree>
    <p:extLst>
      <p:ext uri="{BB962C8B-B14F-4D97-AF65-F5344CB8AC3E}">
        <p14:creationId xmlns:p14="http://schemas.microsoft.com/office/powerpoint/2010/main" val="337872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62F2F-A7CE-419D-8240-DC90A58128C8}"/>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01D17C-9FB8-4B90-A10D-A22F9BA2747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EE2660-7889-4312-965D-9A03690C0366}"/>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96F88C-D9D8-452C-BBA6-48188EE236C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0B0DDB5-E384-4C9E-9744-CE6F0295A1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040D138-3823-4D5B-AD3D-E4F36343E002}"/>
              </a:ext>
            </a:extLst>
          </p:cNvPr>
          <p:cNvSpPr>
            <a:spLocks noGrp="1"/>
          </p:cNvSpPr>
          <p:nvPr>
            <p:ph type="sldNum" sz="quarter" idx="12"/>
          </p:nvPr>
        </p:nvSpPr>
        <p:spPr/>
        <p:txBody>
          <a:bodyPr/>
          <a:lstStyle/>
          <a:p>
            <a:fld id="{8E91BE3D-856A-4327-A63D-AED68C111A97}" type="slidenum">
              <a:rPr lang="en-US" smtClean="0"/>
              <a:t>‹#›</a:t>
            </a:fld>
            <a:endParaRPr lang="en-US" dirty="0"/>
          </a:p>
        </p:txBody>
      </p:sp>
    </p:spTree>
    <p:extLst>
      <p:ext uri="{BB962C8B-B14F-4D97-AF65-F5344CB8AC3E}">
        <p14:creationId xmlns:p14="http://schemas.microsoft.com/office/powerpoint/2010/main" val="874421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F02E1-6FD1-42CF-8BF7-509B04E01816}"/>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CE858D-CEC1-4DDC-9240-558CF31B42B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38887D5-D51E-481C-BAD4-4CFD80B5D5C6}"/>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A81EA2-4D6C-4C0F-B8BB-6E606BB8AAF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8EEC7602-398E-4508-AF7B-714B03A60D6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953952-AEA7-405F-89F3-2FBCC464CB2C}"/>
              </a:ext>
            </a:extLst>
          </p:cNvPr>
          <p:cNvSpPr>
            <a:spLocks noGrp="1"/>
          </p:cNvSpPr>
          <p:nvPr>
            <p:ph type="sldNum" sz="quarter" idx="12"/>
          </p:nvPr>
        </p:nvSpPr>
        <p:spPr/>
        <p:txBody>
          <a:bodyPr/>
          <a:lstStyle/>
          <a:p>
            <a:fld id="{8E91BE3D-856A-4327-A63D-AED68C111A97}" type="slidenum">
              <a:rPr lang="en-US" smtClean="0"/>
              <a:t>‹#›</a:t>
            </a:fld>
            <a:endParaRPr lang="en-US" dirty="0"/>
          </a:p>
        </p:txBody>
      </p:sp>
    </p:spTree>
    <p:extLst>
      <p:ext uri="{BB962C8B-B14F-4D97-AF65-F5344CB8AC3E}">
        <p14:creationId xmlns:p14="http://schemas.microsoft.com/office/powerpoint/2010/main" val="3217655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AA2CE-2BAA-4CF3-A2DE-38DD450AED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4E6F15-72C0-4FCA-9186-DF9ADD09D4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777DE5-BEE4-4FFC-9A8F-0348D568577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D65B2B3-B570-4F14-82B7-3FF4D2725E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6E8DAF-8FF3-482E-B72C-78132271F078}"/>
              </a:ext>
            </a:extLst>
          </p:cNvPr>
          <p:cNvSpPr>
            <a:spLocks noGrp="1"/>
          </p:cNvSpPr>
          <p:nvPr>
            <p:ph type="sldNum" sz="quarter" idx="12"/>
          </p:nvPr>
        </p:nvSpPr>
        <p:spPr/>
        <p:txBody>
          <a:bodyPr/>
          <a:lstStyle/>
          <a:p>
            <a:fld id="{8E91BE3D-856A-4327-A63D-AED68C111A97}" type="slidenum">
              <a:rPr lang="en-US" smtClean="0"/>
              <a:t>‹#›</a:t>
            </a:fld>
            <a:endParaRPr lang="en-US" dirty="0"/>
          </a:p>
        </p:txBody>
      </p:sp>
    </p:spTree>
    <p:extLst>
      <p:ext uri="{BB962C8B-B14F-4D97-AF65-F5344CB8AC3E}">
        <p14:creationId xmlns:p14="http://schemas.microsoft.com/office/powerpoint/2010/main" val="3318001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166628-A69B-43BC-B177-575E10DC4CF3}"/>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CCB32D-A14C-4607-92EC-21AF29FA2EA7}"/>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4ABED-1AFE-45DE-9333-3D22CECE798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38CDDF2-5853-45B2-9716-E5F06D32CF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953C6E-A46C-4147-9A0C-0A8150A49721}"/>
              </a:ext>
            </a:extLst>
          </p:cNvPr>
          <p:cNvSpPr>
            <a:spLocks noGrp="1"/>
          </p:cNvSpPr>
          <p:nvPr>
            <p:ph type="sldNum" sz="quarter" idx="12"/>
          </p:nvPr>
        </p:nvSpPr>
        <p:spPr/>
        <p:txBody>
          <a:bodyPr/>
          <a:lstStyle/>
          <a:p>
            <a:fld id="{8E91BE3D-856A-4327-A63D-AED68C111A97}" type="slidenum">
              <a:rPr lang="en-US" smtClean="0"/>
              <a:t>‹#›</a:t>
            </a:fld>
            <a:endParaRPr lang="en-US" dirty="0"/>
          </a:p>
        </p:txBody>
      </p:sp>
    </p:spTree>
    <p:extLst>
      <p:ext uri="{BB962C8B-B14F-4D97-AF65-F5344CB8AC3E}">
        <p14:creationId xmlns:p14="http://schemas.microsoft.com/office/powerpoint/2010/main" val="1698918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DAA6D-B036-4BD2-9248-0B483B503E23}"/>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E22111-04B1-436B-A845-CEF162BE81BD}"/>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77A606-5470-491B-A2DC-83ED53FD85E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9012326-DBD7-4F3C-9D67-D41764D1C2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A2DB59-2E9B-4356-AE2D-5288EF99B2A4}"/>
              </a:ext>
            </a:extLst>
          </p:cNvPr>
          <p:cNvSpPr>
            <a:spLocks noGrp="1"/>
          </p:cNvSpPr>
          <p:nvPr>
            <p:ph type="sldNum" sz="quarter" idx="12"/>
          </p:nvPr>
        </p:nvSpPr>
        <p:spPr/>
        <p:txBody>
          <a:bodyPr/>
          <a:lstStyle/>
          <a:p>
            <a:fld id="{85503D32-E68A-4818-8B93-39237E3D84E8}" type="slidenum">
              <a:rPr lang="en-US" smtClean="0"/>
              <a:t>‹#›</a:t>
            </a:fld>
            <a:endParaRPr lang="en-US" dirty="0"/>
          </a:p>
        </p:txBody>
      </p:sp>
    </p:spTree>
    <p:extLst>
      <p:ext uri="{BB962C8B-B14F-4D97-AF65-F5344CB8AC3E}">
        <p14:creationId xmlns:p14="http://schemas.microsoft.com/office/powerpoint/2010/main" val="1300362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7" name="Object 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itle 1">
            <a:extLst>
              <a:ext uri="{FF2B5EF4-FFF2-40B4-BE49-F238E27FC236}">
                <a16:creationId xmlns:a16="http://schemas.microsoft.com/office/drawing/2014/main" id="{037019D0-A5ED-FD4B-AEE1-74EB27150FF0}"/>
              </a:ext>
            </a:extLst>
          </p:cNvPr>
          <p:cNvSpPr>
            <a:spLocks noGrp="1"/>
          </p:cNvSpPr>
          <p:nvPr>
            <p:ph type="ctrTitle" hasCustomPrompt="1"/>
            <p:custDataLst>
              <p:tags r:id="rId2"/>
            </p:custDataLst>
          </p:nvPr>
        </p:nvSpPr>
        <p:spPr>
          <a:xfrm>
            <a:off x="512064" y="2782641"/>
            <a:ext cx="4114800" cy="1057275"/>
          </a:xfrm>
          <a:noFill/>
        </p:spPr>
        <p:txBody>
          <a:bodyPr wrap="square" lIns="0" tIns="0" rIns="0" bIns="0" rtlCol="0" anchor="b" anchorCtr="0">
            <a:noAutofit/>
          </a:bodyPr>
          <a:lstStyle>
            <a:lvl1pPr>
              <a:lnSpc>
                <a:spcPct val="90000"/>
              </a:lnSpc>
              <a:defRPr kumimoji="0" lang="en-US" sz="4400" b="0" i="0" u="none" strike="noStrike" kern="1200" cap="none" spc="0" normalizeH="0" baseline="0" noProof="0" dirty="0" smtClean="0">
                <a:ln>
                  <a:noFill/>
                </a:ln>
                <a:solidFill>
                  <a:srgbClr val="205588"/>
                </a:solidFill>
                <a:effectLst/>
                <a:uLnTx/>
                <a:uFill>
                  <a:solidFill>
                    <a:schemeClr val="accent2"/>
                  </a:solidFill>
                </a:uFill>
                <a:latin typeface="Franklin Gothic Medium Cond" panose="020B06060304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Presentation Title</a:t>
            </a:r>
          </a:p>
        </p:txBody>
      </p:sp>
      <p:sp>
        <p:nvSpPr>
          <p:cNvPr id="13" name="Subtitle 2">
            <a:extLst>
              <a:ext uri="{FF2B5EF4-FFF2-40B4-BE49-F238E27FC236}">
                <a16:creationId xmlns:a16="http://schemas.microsoft.com/office/drawing/2014/main" id="{DFDAB146-7CA5-3045-9FD9-49A2E4FAFDC1}"/>
              </a:ext>
            </a:extLst>
          </p:cNvPr>
          <p:cNvSpPr>
            <a:spLocks noGrp="1"/>
          </p:cNvSpPr>
          <p:nvPr>
            <p:ph type="subTitle" idx="1" hasCustomPrompt="1"/>
            <p:custDataLst>
              <p:tags r:id="rId3"/>
            </p:custDataLst>
          </p:nvPr>
        </p:nvSpPr>
        <p:spPr>
          <a:xfrm>
            <a:off x="512064" y="3955235"/>
            <a:ext cx="4114800" cy="433125"/>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t>Subtitle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08DF-987E-4492-8D9C-1314E439A8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1AC93A-A753-498C-8CF0-629FA92D00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724C74-1C26-4A1B-9BCC-EC85F474B3B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8129416-07DF-4669-B279-0DF6F45C13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99D8D4-0196-4612-AE83-E20196862449}"/>
              </a:ext>
            </a:extLst>
          </p:cNvPr>
          <p:cNvSpPr>
            <a:spLocks noGrp="1"/>
          </p:cNvSpPr>
          <p:nvPr>
            <p:ph type="sldNum" sz="quarter" idx="12"/>
          </p:nvPr>
        </p:nvSpPr>
        <p:spPr/>
        <p:txBody>
          <a:bodyPr/>
          <a:lstStyle/>
          <a:p>
            <a:fld id="{85503D32-E68A-4818-8B93-39237E3D84E8}" type="slidenum">
              <a:rPr lang="en-US" smtClean="0"/>
              <a:t>‹#›</a:t>
            </a:fld>
            <a:endParaRPr lang="en-US" dirty="0"/>
          </a:p>
        </p:txBody>
      </p:sp>
    </p:spTree>
    <p:extLst>
      <p:ext uri="{BB962C8B-B14F-4D97-AF65-F5344CB8AC3E}">
        <p14:creationId xmlns:p14="http://schemas.microsoft.com/office/powerpoint/2010/main" val="1645414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5C499-5C09-4AC8-8390-354B3F6BD270}"/>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17644B-9652-42BD-A0A7-072346034626}"/>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D0B2DD-8115-41EE-B4B7-5F54AAF3FD8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556381C-AFA0-47CE-87CE-97B16666C8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B4007D-0B79-4C26-BA29-5080F92351F0}"/>
              </a:ext>
            </a:extLst>
          </p:cNvPr>
          <p:cNvSpPr>
            <a:spLocks noGrp="1"/>
          </p:cNvSpPr>
          <p:nvPr>
            <p:ph type="sldNum" sz="quarter" idx="12"/>
          </p:nvPr>
        </p:nvSpPr>
        <p:spPr/>
        <p:txBody>
          <a:bodyPr/>
          <a:lstStyle/>
          <a:p>
            <a:fld id="{85503D32-E68A-4818-8B93-39237E3D84E8}" type="slidenum">
              <a:rPr lang="en-US" smtClean="0"/>
              <a:t>‹#›</a:t>
            </a:fld>
            <a:endParaRPr lang="en-US" dirty="0"/>
          </a:p>
        </p:txBody>
      </p:sp>
    </p:spTree>
    <p:extLst>
      <p:ext uri="{BB962C8B-B14F-4D97-AF65-F5344CB8AC3E}">
        <p14:creationId xmlns:p14="http://schemas.microsoft.com/office/powerpoint/2010/main" val="4156785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E0178-412B-405F-A62E-0B6959504D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A79CEB-2BF4-44A3-A1CB-A891CC26D2F9}"/>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598D45-9E92-49B4-91F5-AF181F08A24C}"/>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E940BA-A531-49D4-AF31-650AA60A6A5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3679C65-1591-43FA-B4A9-B5AAE71291E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E483D5-3867-4735-8A91-ABC618965DD1}"/>
              </a:ext>
            </a:extLst>
          </p:cNvPr>
          <p:cNvSpPr>
            <a:spLocks noGrp="1"/>
          </p:cNvSpPr>
          <p:nvPr>
            <p:ph type="sldNum" sz="quarter" idx="12"/>
          </p:nvPr>
        </p:nvSpPr>
        <p:spPr/>
        <p:txBody>
          <a:bodyPr/>
          <a:lstStyle/>
          <a:p>
            <a:fld id="{85503D32-E68A-4818-8B93-39237E3D84E8}" type="slidenum">
              <a:rPr lang="en-US" smtClean="0"/>
              <a:t>‹#›</a:t>
            </a:fld>
            <a:endParaRPr lang="en-US" dirty="0"/>
          </a:p>
        </p:txBody>
      </p:sp>
    </p:spTree>
    <p:extLst>
      <p:ext uri="{BB962C8B-B14F-4D97-AF65-F5344CB8AC3E}">
        <p14:creationId xmlns:p14="http://schemas.microsoft.com/office/powerpoint/2010/main" val="3962176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4EFF3-24BB-4607-80E4-28C06E436505}"/>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F74326-6E09-4E74-8ADD-E9761E66131E}"/>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120D4F-579F-4B86-B1D8-F16D713A7740}"/>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5AB661-2072-4599-8374-D6ABF34FE96C}"/>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C12149-DAD1-4959-864F-83081EC6C813}"/>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003CF2-5326-4C83-BD06-ED44BAED75B8}"/>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072AD235-65C4-4F43-9CCF-61262456B9C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38D3B1E-2C0D-4959-ADE6-25B874707362}"/>
              </a:ext>
            </a:extLst>
          </p:cNvPr>
          <p:cNvSpPr>
            <a:spLocks noGrp="1"/>
          </p:cNvSpPr>
          <p:nvPr>
            <p:ph type="sldNum" sz="quarter" idx="12"/>
          </p:nvPr>
        </p:nvSpPr>
        <p:spPr/>
        <p:txBody>
          <a:bodyPr/>
          <a:lstStyle/>
          <a:p>
            <a:fld id="{85503D32-E68A-4818-8B93-39237E3D84E8}" type="slidenum">
              <a:rPr lang="en-US" smtClean="0"/>
              <a:t>‹#›</a:t>
            </a:fld>
            <a:endParaRPr lang="en-US" dirty="0"/>
          </a:p>
        </p:txBody>
      </p:sp>
    </p:spTree>
    <p:extLst>
      <p:ext uri="{BB962C8B-B14F-4D97-AF65-F5344CB8AC3E}">
        <p14:creationId xmlns:p14="http://schemas.microsoft.com/office/powerpoint/2010/main" val="3783870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A3174-0DA6-40DB-AB9B-D1D0299B55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5ED1AF-9A3A-45B7-8303-FDE01FCFA6DE}"/>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02D8C8F5-9F96-42E4-B6EC-575F365BDA4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540D4C7-7624-4865-9BA2-2F12594CB554}"/>
              </a:ext>
            </a:extLst>
          </p:cNvPr>
          <p:cNvSpPr>
            <a:spLocks noGrp="1"/>
          </p:cNvSpPr>
          <p:nvPr>
            <p:ph type="sldNum" sz="quarter" idx="12"/>
          </p:nvPr>
        </p:nvSpPr>
        <p:spPr/>
        <p:txBody>
          <a:bodyPr/>
          <a:lstStyle/>
          <a:p>
            <a:fld id="{85503D32-E68A-4818-8B93-39237E3D84E8}" type="slidenum">
              <a:rPr lang="en-US" smtClean="0"/>
              <a:t>‹#›</a:t>
            </a:fld>
            <a:endParaRPr lang="en-US" dirty="0"/>
          </a:p>
        </p:txBody>
      </p:sp>
    </p:spTree>
    <p:extLst>
      <p:ext uri="{BB962C8B-B14F-4D97-AF65-F5344CB8AC3E}">
        <p14:creationId xmlns:p14="http://schemas.microsoft.com/office/powerpoint/2010/main" val="3460044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0B8AA3-BA06-426F-8C9C-E1731F296D8F}"/>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7C9299F0-80A0-40AE-9DBC-B004B8A4E64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B2DCAAE-A889-49F2-A489-38860E405FB1}"/>
              </a:ext>
            </a:extLst>
          </p:cNvPr>
          <p:cNvSpPr>
            <a:spLocks noGrp="1"/>
          </p:cNvSpPr>
          <p:nvPr>
            <p:ph type="sldNum" sz="quarter" idx="12"/>
          </p:nvPr>
        </p:nvSpPr>
        <p:spPr/>
        <p:txBody>
          <a:bodyPr/>
          <a:lstStyle/>
          <a:p>
            <a:fld id="{85503D32-E68A-4818-8B93-39237E3D84E8}" type="slidenum">
              <a:rPr lang="en-US" smtClean="0"/>
              <a:t>‹#›</a:t>
            </a:fld>
            <a:endParaRPr lang="en-US" dirty="0"/>
          </a:p>
        </p:txBody>
      </p:sp>
    </p:spTree>
    <p:extLst>
      <p:ext uri="{BB962C8B-B14F-4D97-AF65-F5344CB8AC3E}">
        <p14:creationId xmlns:p14="http://schemas.microsoft.com/office/powerpoint/2010/main" val="3629013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AF1C-9D9C-48A9-A3D6-8CDD7D25C73B}"/>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D1AA90-855B-402F-A02E-CA0A142672BD}"/>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31CD03-9DBF-4F49-9D03-2C760A609C1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68E4DD-E38D-45D3-B8BD-3D0B5B82955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2968B12-507E-4865-B27B-1ED93EAC1F3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C7747B-9322-465E-96D1-DDCE13B4FC42}"/>
              </a:ext>
            </a:extLst>
          </p:cNvPr>
          <p:cNvSpPr>
            <a:spLocks noGrp="1"/>
          </p:cNvSpPr>
          <p:nvPr>
            <p:ph type="sldNum" sz="quarter" idx="12"/>
          </p:nvPr>
        </p:nvSpPr>
        <p:spPr/>
        <p:txBody>
          <a:bodyPr/>
          <a:lstStyle/>
          <a:p>
            <a:fld id="{85503D32-E68A-4818-8B93-39237E3D84E8}" type="slidenum">
              <a:rPr lang="en-US" smtClean="0"/>
              <a:t>‹#›</a:t>
            </a:fld>
            <a:endParaRPr lang="en-US" dirty="0"/>
          </a:p>
        </p:txBody>
      </p:sp>
    </p:spTree>
    <p:extLst>
      <p:ext uri="{BB962C8B-B14F-4D97-AF65-F5344CB8AC3E}">
        <p14:creationId xmlns:p14="http://schemas.microsoft.com/office/powerpoint/2010/main" val="679268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B5CEB-2C3F-4510-95A1-4893E0558B10}"/>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2D4925-C1D4-43C6-816A-984919C61B57}"/>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2713428-0B2D-420A-BDBE-58A091AC04FD}"/>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0F7E21-BFFF-46E9-B60B-83F591E9255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8A2FB7B-7086-42B3-BD23-D15E05F1C24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5C303E-C932-4EDA-937F-2E25AB88D77B}"/>
              </a:ext>
            </a:extLst>
          </p:cNvPr>
          <p:cNvSpPr>
            <a:spLocks noGrp="1"/>
          </p:cNvSpPr>
          <p:nvPr>
            <p:ph type="sldNum" sz="quarter" idx="12"/>
          </p:nvPr>
        </p:nvSpPr>
        <p:spPr/>
        <p:txBody>
          <a:bodyPr/>
          <a:lstStyle/>
          <a:p>
            <a:fld id="{85503D32-E68A-4818-8B93-39237E3D84E8}" type="slidenum">
              <a:rPr lang="en-US" smtClean="0"/>
              <a:t>‹#›</a:t>
            </a:fld>
            <a:endParaRPr lang="en-US" dirty="0"/>
          </a:p>
        </p:txBody>
      </p:sp>
    </p:spTree>
    <p:extLst>
      <p:ext uri="{BB962C8B-B14F-4D97-AF65-F5344CB8AC3E}">
        <p14:creationId xmlns:p14="http://schemas.microsoft.com/office/powerpoint/2010/main" val="152946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DE356-4089-49CA-915A-AB673EB6F0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AD19E3-4F73-4553-AC0A-175285452E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4629A-696B-4913-9105-A07EEB0F5A4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16B7017-899C-4C59-A0F0-7DB7D9BEAA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235A43-0CAE-475C-B1C5-81E4072385F2}"/>
              </a:ext>
            </a:extLst>
          </p:cNvPr>
          <p:cNvSpPr>
            <a:spLocks noGrp="1"/>
          </p:cNvSpPr>
          <p:nvPr>
            <p:ph type="sldNum" sz="quarter" idx="12"/>
          </p:nvPr>
        </p:nvSpPr>
        <p:spPr/>
        <p:txBody>
          <a:bodyPr/>
          <a:lstStyle/>
          <a:p>
            <a:fld id="{85503D32-E68A-4818-8B93-39237E3D84E8}" type="slidenum">
              <a:rPr lang="en-US" smtClean="0"/>
              <a:t>‹#›</a:t>
            </a:fld>
            <a:endParaRPr lang="en-US" dirty="0"/>
          </a:p>
        </p:txBody>
      </p:sp>
    </p:spTree>
    <p:extLst>
      <p:ext uri="{BB962C8B-B14F-4D97-AF65-F5344CB8AC3E}">
        <p14:creationId xmlns:p14="http://schemas.microsoft.com/office/powerpoint/2010/main" val="2693150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68945F-72C3-4180-BCB1-29F0445AF1D0}"/>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16A47D-C04D-4489-BDB7-F7C27E501DE3}"/>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C896A3-9CCA-4579-B885-D8B9BA9FC1F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35ECD97-BB30-479D-94F8-D9016458D2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EA872-A931-4500-ACA7-6739CAC8F114}"/>
              </a:ext>
            </a:extLst>
          </p:cNvPr>
          <p:cNvSpPr>
            <a:spLocks noGrp="1"/>
          </p:cNvSpPr>
          <p:nvPr>
            <p:ph type="sldNum" sz="quarter" idx="12"/>
          </p:nvPr>
        </p:nvSpPr>
        <p:spPr/>
        <p:txBody>
          <a:bodyPr/>
          <a:lstStyle/>
          <a:p>
            <a:fld id="{85503D32-E68A-4818-8B93-39237E3D84E8}" type="slidenum">
              <a:rPr lang="en-US" smtClean="0"/>
              <a:t>‹#›</a:t>
            </a:fld>
            <a:endParaRPr lang="en-US" dirty="0"/>
          </a:p>
        </p:txBody>
      </p:sp>
    </p:spTree>
    <p:extLst>
      <p:ext uri="{BB962C8B-B14F-4D97-AF65-F5344CB8AC3E}">
        <p14:creationId xmlns:p14="http://schemas.microsoft.com/office/powerpoint/2010/main" val="52793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9D234C-19A3-4947-9665-F001DFE283FC}"/>
              </a:ext>
            </a:extLst>
          </p:cNvPr>
          <p:cNvSpPr/>
          <p:nvPr userDrawn="1">
            <p:custDataLst>
              <p:tags r:id="rId1"/>
            </p:custDataLst>
          </p:nvPr>
        </p:nvSpPr>
        <p:spPr>
          <a:xfrm>
            <a:off x="8864602" y="4854722"/>
            <a:ext cx="279400" cy="142875"/>
          </a:xfrm>
          <a:prstGeom prst="rect">
            <a:avLst/>
          </a:prstGeom>
          <a:solidFill>
            <a:srgbClr val="CC7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2E54B812-2722-0744-9345-3F01F6ADAB30}"/>
              </a:ext>
            </a:extLst>
          </p:cNvPr>
          <p:cNvSpPr/>
          <p:nvPr userDrawn="1"/>
        </p:nvSpPr>
        <p:spPr>
          <a:xfrm>
            <a:off x="0" y="-5317"/>
            <a:ext cx="9144000" cy="630821"/>
          </a:xfrm>
          <a:prstGeom prst="rect">
            <a:avLst/>
          </a:prstGeom>
          <a:solidFill>
            <a:srgbClr val="D0D1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latin typeface="Arial" pitchFamily="34" charset="0"/>
              <a:cs typeface="Arial" pitchFamily="34" charset="0"/>
            </a:endParaRPr>
          </a:p>
        </p:txBody>
      </p:sp>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hasCustomPrompt="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8853381" y="4857750"/>
            <a:ext cx="211057" cy="140631"/>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1100" b="0" i="0" u="none" strike="noStrike" kern="1200" cap="none" spc="0" normalizeH="0" baseline="0" noProof="0" smtClean="0">
                <a:ln>
                  <a:noFill/>
                </a:ln>
                <a:solidFill>
                  <a:schemeClr val="bg1"/>
                </a:solidFill>
                <a:effectLst/>
                <a:uLnTx/>
                <a:uFillTx/>
                <a:latin typeface="+mn-lt"/>
                <a:ea typeface="+mn-ea"/>
                <a:cs typeface="Arial" pitchFamily="34" charset="0"/>
              </a:defRPr>
            </a:lvl2pPr>
          </a:lstStyle>
          <a:p>
            <a:pPr lvl="1">
              <a:spcBef>
                <a:spcPts val="900"/>
              </a:spcBef>
            </a:pPr>
            <a:fld id="{126B356D-DBE9-445A-9C43-3D3F41468F04}" type="slidenum">
              <a:rPr lang="en-US" smtClean="0"/>
              <a:pPr lvl="1">
                <a:spcBef>
                  <a:spcPts val="900"/>
                </a:spcBef>
              </a:pPr>
              <a:t>‹#›</a:t>
            </a:fld>
            <a:endParaRPr lang="en-US" dirty="0"/>
          </a:p>
        </p:txBody>
      </p:sp>
      <p:pic>
        <p:nvPicPr>
          <p:cNvPr id="8" name="Picture 7">
            <a:extLst>
              <a:ext uri="{FF2B5EF4-FFF2-40B4-BE49-F238E27FC236}">
                <a16:creationId xmlns:a16="http://schemas.microsoft.com/office/drawing/2014/main" id="{60537349-7310-B044-851F-0CE3F0D0F093}"/>
              </a:ext>
            </a:extLst>
          </p:cNvPr>
          <p:cNvPicPr>
            <a:picLocks noChangeAspect="1"/>
          </p:cNvPicPr>
          <p:nvPr userDrawn="1"/>
        </p:nvPicPr>
        <p:blipFill>
          <a:blip r:embed="rId3">
            <a:lum bright="100000" contrast="-100000"/>
            <a:alphaModFix amt="77000"/>
          </a:blip>
          <a:stretch>
            <a:fillRect/>
          </a:stretch>
        </p:blipFill>
        <p:spPr>
          <a:xfrm>
            <a:off x="8408890" y="98066"/>
            <a:ext cx="567770" cy="402768"/>
          </a:xfrm>
          <a:prstGeom prst="rect">
            <a:avLst/>
          </a:prstGeom>
        </p:spPr>
      </p:pic>
      <p:sp>
        <p:nvSpPr>
          <p:cNvPr id="11" name="TextBox 10">
            <a:extLst>
              <a:ext uri="{FF2B5EF4-FFF2-40B4-BE49-F238E27FC236}">
                <a16:creationId xmlns:a16="http://schemas.microsoft.com/office/drawing/2014/main" id="{03956989-FDE6-435E-9134-EE1C68184565}"/>
              </a:ext>
            </a:extLst>
          </p:cNvPr>
          <p:cNvSpPr txBox="1"/>
          <p:nvPr userDrawn="1"/>
        </p:nvSpPr>
        <p:spPr>
          <a:xfrm>
            <a:off x="253678" y="4715184"/>
            <a:ext cx="4663374" cy="438727"/>
          </a:xfrm>
          <a:prstGeom prst="rect">
            <a:avLst/>
          </a:prstGeom>
          <a:noFill/>
        </p:spPr>
        <p:txBody>
          <a:bodyPr wrap="none" lIns="0" tIns="0" rIns="0" bIns="0" rtlCol="0" anchor="ctr" anchorCtr="0">
            <a:noAutofit/>
          </a:bodyPr>
          <a:lstStyle/>
          <a:p>
            <a:r>
              <a:rPr lang="en-US" sz="1200" dirty="0">
                <a:solidFill>
                  <a:schemeClr val="bg1"/>
                </a:solidFill>
                <a:latin typeface="Franklin Gothic Book" pitchFamily="34" charset="0"/>
              </a:rPr>
              <a:t>Texas Statewide Multimodal Transit Plan</a:t>
            </a:r>
          </a:p>
        </p:txBody>
      </p:sp>
      <p:sp>
        <p:nvSpPr>
          <p:cNvPr id="12" name="TextBox 11">
            <a:extLst>
              <a:ext uri="{FF2B5EF4-FFF2-40B4-BE49-F238E27FC236}">
                <a16:creationId xmlns:a16="http://schemas.microsoft.com/office/drawing/2014/main" id="{0105BF65-1962-4559-90E7-9CEE292EA412}"/>
              </a:ext>
            </a:extLst>
          </p:cNvPr>
          <p:cNvSpPr txBox="1"/>
          <p:nvPr userDrawn="1"/>
        </p:nvSpPr>
        <p:spPr>
          <a:xfrm>
            <a:off x="6995880" y="4715184"/>
            <a:ext cx="1634889" cy="428316"/>
          </a:xfrm>
          <a:prstGeom prst="rect">
            <a:avLst/>
          </a:prstGeom>
          <a:noFill/>
        </p:spPr>
        <p:txBody>
          <a:bodyPr wrap="none" lIns="0" tIns="0" rIns="0" bIns="0" rtlCol="0" anchor="ctr" anchorCtr="0">
            <a:noAutofit/>
          </a:bodyPr>
          <a:lstStyle/>
          <a:p>
            <a:pPr algn="r"/>
            <a:r>
              <a:rPr lang="en-US" sz="1200" dirty="0">
                <a:solidFill>
                  <a:schemeClr val="bg1"/>
                </a:solidFill>
                <a:latin typeface="Franklin Gothic Book" pitchFamily="34" charset="0"/>
              </a:rPr>
              <a:t>February 22, 2024</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4A7728-080A-084F-9574-95AC715091D2}"/>
              </a:ext>
            </a:extLst>
          </p:cNvPr>
          <p:cNvSpPr/>
          <p:nvPr userDrawn="1"/>
        </p:nvSpPr>
        <p:spPr>
          <a:xfrm>
            <a:off x="0" y="-5317"/>
            <a:ext cx="9144000" cy="630821"/>
          </a:xfrm>
          <a:prstGeom prst="rect">
            <a:avLst/>
          </a:prstGeom>
          <a:solidFill>
            <a:srgbClr val="D0D1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latin typeface="Arial" pitchFamily="34" charset="0"/>
              <a:cs typeface="Arial" pitchFamily="34" charset="0"/>
            </a:endParaRPr>
          </a:p>
        </p:txBody>
      </p:sp>
      <p:sp>
        <p:nvSpPr>
          <p:cNvPr id="2" name="Title 1"/>
          <p:cNvSpPr>
            <a:spLocks noGrp="1"/>
          </p:cNvSpPr>
          <p:nvPr>
            <p:ph type="title" hasCustomPrompt="1"/>
          </p:nvPr>
        </p:nvSpPr>
        <p:spPr>
          <a:xfrm>
            <a:off x="253678" y="108926"/>
            <a:ext cx="8353424" cy="430887"/>
          </a:xfrm>
        </p:spPr>
        <p:txBody>
          <a:bodyPr/>
          <a:lstStyle>
            <a:lvl1pPr>
              <a:defRPr sz="2200"/>
            </a:lvl1pPr>
          </a:lstStyle>
          <a:p>
            <a:r>
              <a:rPr lang="en-US"/>
              <a:t>Click to edit master title style</a:t>
            </a:r>
          </a:p>
        </p:txBody>
      </p:sp>
      <p:pic>
        <p:nvPicPr>
          <p:cNvPr id="6" name="Picture 5">
            <a:extLst>
              <a:ext uri="{FF2B5EF4-FFF2-40B4-BE49-F238E27FC236}">
                <a16:creationId xmlns:a16="http://schemas.microsoft.com/office/drawing/2014/main" id="{03620133-B656-3B44-AD89-AC6A20B509E5}"/>
              </a:ext>
            </a:extLst>
          </p:cNvPr>
          <p:cNvPicPr>
            <a:picLocks noChangeAspect="1"/>
          </p:cNvPicPr>
          <p:nvPr userDrawn="1"/>
        </p:nvPicPr>
        <p:blipFill>
          <a:blip r:embed="rId3">
            <a:lum bright="100000" contrast="-100000"/>
            <a:alphaModFix amt="77000"/>
          </a:blip>
          <a:stretch>
            <a:fillRect/>
          </a:stretch>
        </p:blipFill>
        <p:spPr>
          <a:xfrm>
            <a:off x="8408890" y="98066"/>
            <a:ext cx="567770" cy="402768"/>
          </a:xfrm>
          <a:prstGeom prst="rect">
            <a:avLst/>
          </a:prstGeom>
        </p:spPr>
      </p:pic>
      <p:sp>
        <p:nvSpPr>
          <p:cNvPr id="8" name="Rectangle 7">
            <a:extLst>
              <a:ext uri="{FF2B5EF4-FFF2-40B4-BE49-F238E27FC236}">
                <a16:creationId xmlns:a16="http://schemas.microsoft.com/office/drawing/2014/main" id="{FB3A522A-346A-4ADF-98D5-C04B11124D21}"/>
              </a:ext>
            </a:extLst>
          </p:cNvPr>
          <p:cNvSpPr/>
          <p:nvPr userDrawn="1">
            <p:custDataLst>
              <p:tags r:id="rId1"/>
            </p:custDataLst>
          </p:nvPr>
        </p:nvSpPr>
        <p:spPr>
          <a:xfrm>
            <a:off x="8864602" y="4854722"/>
            <a:ext cx="279400" cy="142875"/>
          </a:xfrm>
          <a:prstGeom prst="rect">
            <a:avLst/>
          </a:prstGeom>
          <a:solidFill>
            <a:srgbClr val="CC7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latin typeface="+mn-lt"/>
              <a:cs typeface="Arial" pitchFamily="34" charset="0"/>
            </a:endParaRPr>
          </a:p>
        </p:txBody>
      </p:sp>
      <p:sp>
        <p:nvSpPr>
          <p:cNvPr id="9" name="Slide Number Placeholder 5">
            <a:extLst>
              <a:ext uri="{FF2B5EF4-FFF2-40B4-BE49-F238E27FC236}">
                <a16:creationId xmlns:a16="http://schemas.microsoft.com/office/drawing/2014/main" id="{EE3D127D-63F9-41D1-9091-5ED1C460FBE1}"/>
              </a:ext>
            </a:extLst>
          </p:cNvPr>
          <p:cNvSpPr>
            <a:spLocks noGrp="1"/>
          </p:cNvSpPr>
          <p:nvPr>
            <p:ph type="sldNum" sz="quarter" idx="4"/>
          </p:nvPr>
        </p:nvSpPr>
        <p:spPr>
          <a:xfrm>
            <a:off x="8853381" y="4857750"/>
            <a:ext cx="211057" cy="140631"/>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1"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a:t>
            </a:fld>
            <a:endParaRPr lang="en-US" dirty="0"/>
          </a:p>
        </p:txBody>
      </p:sp>
      <p:sp>
        <p:nvSpPr>
          <p:cNvPr id="3" name="TextBox 2">
            <a:extLst>
              <a:ext uri="{FF2B5EF4-FFF2-40B4-BE49-F238E27FC236}">
                <a16:creationId xmlns:a16="http://schemas.microsoft.com/office/drawing/2014/main" id="{A1A054D1-88C7-4523-8496-FA59133AAF59}"/>
              </a:ext>
            </a:extLst>
          </p:cNvPr>
          <p:cNvSpPr txBox="1"/>
          <p:nvPr userDrawn="1"/>
        </p:nvSpPr>
        <p:spPr>
          <a:xfrm>
            <a:off x="256032" y="4715184"/>
            <a:ext cx="4755142" cy="438727"/>
          </a:xfrm>
          <a:prstGeom prst="rect">
            <a:avLst/>
          </a:prstGeom>
          <a:noFill/>
        </p:spPr>
        <p:txBody>
          <a:bodyPr wrap="none" lIns="0" tIns="0" rIns="0" bIns="0" rtlCol="0" anchor="ctr" anchorCtr="0">
            <a:noAutofit/>
          </a:bodyPr>
          <a:lstStyle/>
          <a:p>
            <a:r>
              <a:rPr lang="en-US" sz="1200" dirty="0">
                <a:solidFill>
                  <a:schemeClr val="bg1"/>
                </a:solidFill>
                <a:latin typeface="Franklin Gothic Book" pitchFamily="34" charset="0"/>
              </a:rPr>
              <a:t>Texas Statewide Multimodal Transit Plan</a:t>
            </a:r>
          </a:p>
        </p:txBody>
      </p:sp>
      <p:sp>
        <p:nvSpPr>
          <p:cNvPr id="5" name="TextBox 4">
            <a:extLst>
              <a:ext uri="{FF2B5EF4-FFF2-40B4-BE49-F238E27FC236}">
                <a16:creationId xmlns:a16="http://schemas.microsoft.com/office/drawing/2014/main" id="{09DA1E7B-316F-4519-A34F-728583C4C81D}"/>
              </a:ext>
            </a:extLst>
          </p:cNvPr>
          <p:cNvSpPr txBox="1"/>
          <p:nvPr userDrawn="1"/>
        </p:nvSpPr>
        <p:spPr>
          <a:xfrm>
            <a:off x="6995880" y="4715184"/>
            <a:ext cx="1634889" cy="428316"/>
          </a:xfrm>
          <a:prstGeom prst="rect">
            <a:avLst/>
          </a:prstGeom>
          <a:noFill/>
        </p:spPr>
        <p:txBody>
          <a:bodyPr wrap="none" lIns="0" tIns="0" rIns="0" bIns="0" rtlCol="0" anchor="ctr" anchorCtr="0">
            <a:noAutofit/>
          </a:bodyPr>
          <a:lstStyle/>
          <a:p>
            <a:pPr algn="r"/>
            <a:r>
              <a:rPr lang="en-US" sz="1200" dirty="0">
                <a:solidFill>
                  <a:schemeClr val="bg1"/>
                </a:solidFill>
                <a:latin typeface="Franklin Gothic Book" pitchFamily="34" charset="0"/>
              </a:rPr>
              <a:t>February 22, 2024</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3BC544-BD04-4A45-B856-C2B06265A25F}"/>
              </a:ext>
            </a:extLst>
          </p:cNvPr>
          <p:cNvSpPr/>
          <p:nvPr userDrawn="1"/>
        </p:nvSpPr>
        <p:spPr>
          <a:xfrm>
            <a:off x="0" y="0"/>
            <a:ext cx="9144000" cy="630821"/>
          </a:xfrm>
          <a:prstGeom prst="rect">
            <a:avLst/>
          </a:prstGeom>
          <a:solidFill>
            <a:srgbClr val="D0D1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latin typeface="Arial" pitchFamily="34" charset="0"/>
              <a:cs typeface="Arial" pitchFamily="34" charset="0"/>
            </a:endParaRPr>
          </a:p>
        </p:txBody>
      </p:sp>
      <p:pic>
        <p:nvPicPr>
          <p:cNvPr id="5" name="Picture 4">
            <a:extLst>
              <a:ext uri="{FF2B5EF4-FFF2-40B4-BE49-F238E27FC236}">
                <a16:creationId xmlns:a16="http://schemas.microsoft.com/office/drawing/2014/main" id="{94684D38-A2A2-C643-AAE3-F3D5B6A1F9E1}"/>
              </a:ext>
            </a:extLst>
          </p:cNvPr>
          <p:cNvPicPr>
            <a:picLocks noChangeAspect="1"/>
          </p:cNvPicPr>
          <p:nvPr userDrawn="1"/>
        </p:nvPicPr>
        <p:blipFill>
          <a:blip r:embed="rId3">
            <a:lum bright="100000" contrast="-100000"/>
            <a:alphaModFix amt="77000"/>
          </a:blip>
          <a:stretch>
            <a:fillRect/>
          </a:stretch>
        </p:blipFill>
        <p:spPr>
          <a:xfrm>
            <a:off x="8408890" y="98066"/>
            <a:ext cx="567770" cy="402768"/>
          </a:xfrm>
          <a:prstGeom prst="rect">
            <a:avLst/>
          </a:prstGeom>
        </p:spPr>
      </p:pic>
      <p:sp>
        <p:nvSpPr>
          <p:cNvPr id="7" name="Rectangle 6">
            <a:extLst>
              <a:ext uri="{FF2B5EF4-FFF2-40B4-BE49-F238E27FC236}">
                <a16:creationId xmlns:a16="http://schemas.microsoft.com/office/drawing/2014/main" id="{2B66187B-4EBD-4510-9730-E040AD51C99E}"/>
              </a:ext>
            </a:extLst>
          </p:cNvPr>
          <p:cNvSpPr/>
          <p:nvPr userDrawn="1">
            <p:custDataLst>
              <p:tags r:id="rId1"/>
            </p:custDataLst>
          </p:nvPr>
        </p:nvSpPr>
        <p:spPr>
          <a:xfrm>
            <a:off x="8864602" y="4854722"/>
            <a:ext cx="279400" cy="142875"/>
          </a:xfrm>
          <a:prstGeom prst="rect">
            <a:avLst/>
          </a:prstGeom>
          <a:solidFill>
            <a:srgbClr val="CC7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8" name="Slide Number Placeholder 5">
            <a:extLst>
              <a:ext uri="{FF2B5EF4-FFF2-40B4-BE49-F238E27FC236}">
                <a16:creationId xmlns:a16="http://schemas.microsoft.com/office/drawing/2014/main" id="{B3DBB4A4-CC81-45F3-B58C-3195C66CE857}"/>
              </a:ext>
            </a:extLst>
          </p:cNvPr>
          <p:cNvSpPr>
            <a:spLocks noGrp="1"/>
          </p:cNvSpPr>
          <p:nvPr>
            <p:ph type="sldNum" sz="quarter" idx="4"/>
          </p:nvPr>
        </p:nvSpPr>
        <p:spPr>
          <a:xfrm>
            <a:off x="8853381" y="4857750"/>
            <a:ext cx="211057" cy="140631"/>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a:t>
            </a:fld>
            <a:endParaRPr lang="en-US" dirty="0"/>
          </a:p>
        </p:txBody>
      </p:sp>
      <p:sp>
        <p:nvSpPr>
          <p:cNvPr id="2" name="TextBox 1">
            <a:extLst>
              <a:ext uri="{FF2B5EF4-FFF2-40B4-BE49-F238E27FC236}">
                <a16:creationId xmlns:a16="http://schemas.microsoft.com/office/drawing/2014/main" id="{90EB28DC-DA84-4018-B36F-1B02CB6A6ECD}"/>
              </a:ext>
            </a:extLst>
          </p:cNvPr>
          <p:cNvSpPr txBox="1"/>
          <p:nvPr userDrawn="1"/>
        </p:nvSpPr>
        <p:spPr>
          <a:xfrm>
            <a:off x="256032" y="4715184"/>
            <a:ext cx="4267200" cy="438727"/>
          </a:xfrm>
          <a:prstGeom prst="rect">
            <a:avLst/>
          </a:prstGeom>
          <a:noFill/>
        </p:spPr>
        <p:txBody>
          <a:bodyPr wrap="none" lIns="0" tIns="0" rIns="0" bIns="0" rtlCol="0" anchor="ctr" anchorCtr="0">
            <a:noAutofit/>
          </a:bodyPr>
          <a:lstStyle/>
          <a:p>
            <a:r>
              <a:rPr lang="en-US" sz="1200" dirty="0">
                <a:solidFill>
                  <a:schemeClr val="bg1"/>
                </a:solidFill>
                <a:latin typeface="Franklin Gothic Book" pitchFamily="34" charset="0"/>
              </a:rPr>
              <a:t>Texas Statewide Multimodal Transit Plan</a:t>
            </a:r>
          </a:p>
        </p:txBody>
      </p:sp>
      <p:sp>
        <p:nvSpPr>
          <p:cNvPr id="4" name="TextBox 3">
            <a:extLst>
              <a:ext uri="{FF2B5EF4-FFF2-40B4-BE49-F238E27FC236}">
                <a16:creationId xmlns:a16="http://schemas.microsoft.com/office/drawing/2014/main" id="{4600E4A8-4E5B-4A01-83C2-3871B58E84F2}"/>
              </a:ext>
            </a:extLst>
          </p:cNvPr>
          <p:cNvSpPr txBox="1"/>
          <p:nvPr userDrawn="1"/>
        </p:nvSpPr>
        <p:spPr>
          <a:xfrm>
            <a:off x="6995880" y="4715184"/>
            <a:ext cx="1634889" cy="428316"/>
          </a:xfrm>
          <a:prstGeom prst="rect">
            <a:avLst/>
          </a:prstGeom>
          <a:noFill/>
        </p:spPr>
        <p:txBody>
          <a:bodyPr wrap="none" lIns="0" tIns="0" rIns="0" bIns="0" rtlCol="0" anchor="ctr" anchorCtr="0">
            <a:noAutofit/>
          </a:bodyPr>
          <a:lstStyle/>
          <a:p>
            <a:pPr algn="r"/>
            <a:r>
              <a:rPr lang="en-US" sz="1200" dirty="0">
                <a:solidFill>
                  <a:schemeClr val="bg1"/>
                </a:solidFill>
                <a:latin typeface="Franklin Gothic Book" pitchFamily="34" charset="0"/>
              </a:rPr>
              <a:t>February 22, 2024</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cxnSp>
        <p:nvCxnSpPr>
          <p:cNvPr id="3" name="Straight Connector 2"/>
          <p:cNvCxnSpPr/>
          <p:nvPr userDrawn="1"/>
        </p:nvCxnSpPr>
        <p:spPr>
          <a:xfrm>
            <a:off x="1287187" y="585760"/>
            <a:ext cx="7422473" cy="10685"/>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428972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43904-7459-4715-B63C-DB52091B85DA}"/>
              </a:ext>
            </a:extLst>
          </p:cNvPr>
          <p:cNvSpPr>
            <a:spLocks noGrp="1"/>
          </p:cNvSpPr>
          <p:nvPr>
            <p:ph type="title"/>
          </p:nvPr>
        </p:nvSpPr>
        <p:spPr>
          <a:xfrm>
            <a:off x="628650" y="297982"/>
            <a:ext cx="7886700" cy="734182"/>
          </a:xfrm>
          <a:prstGeom prst="rect">
            <a:avLst/>
          </a:prstGeom>
        </p:spPr>
        <p:txBody>
          <a:bodyPr bIns="0"/>
          <a:lstStyle/>
          <a:p>
            <a:r>
              <a:rPr lang="en-US"/>
              <a:t>Click to edit Master title style</a:t>
            </a:r>
          </a:p>
        </p:txBody>
      </p:sp>
      <p:sp>
        <p:nvSpPr>
          <p:cNvPr id="4" name="TextBox 3">
            <a:extLst>
              <a:ext uri="{FF2B5EF4-FFF2-40B4-BE49-F238E27FC236}">
                <a16:creationId xmlns:a16="http://schemas.microsoft.com/office/drawing/2014/main" id="{D73EE6AF-F7F4-6B85-D354-4479451DCE65}"/>
              </a:ext>
            </a:extLst>
          </p:cNvPr>
          <p:cNvSpPr txBox="1"/>
          <p:nvPr userDrawn="1"/>
        </p:nvSpPr>
        <p:spPr>
          <a:xfrm>
            <a:off x="253678" y="4715184"/>
            <a:ext cx="4663374" cy="438727"/>
          </a:xfrm>
          <a:prstGeom prst="rect">
            <a:avLst/>
          </a:prstGeom>
          <a:noFill/>
        </p:spPr>
        <p:txBody>
          <a:bodyPr wrap="none" lIns="0" tIns="0" rIns="0" bIns="0" rtlCol="0" anchor="ctr" anchorCtr="0">
            <a:noAutofit/>
          </a:bodyPr>
          <a:lstStyle/>
          <a:p>
            <a:r>
              <a:rPr lang="en-US" sz="1200" dirty="0">
                <a:solidFill>
                  <a:schemeClr val="bg1"/>
                </a:solidFill>
                <a:latin typeface="Franklin Gothic Book" pitchFamily="34" charset="0"/>
              </a:rPr>
              <a:t>Texas Statewide Multimodal Transit Plan</a:t>
            </a:r>
          </a:p>
        </p:txBody>
      </p:sp>
      <p:sp>
        <p:nvSpPr>
          <p:cNvPr id="5" name="TextBox 4">
            <a:extLst>
              <a:ext uri="{FF2B5EF4-FFF2-40B4-BE49-F238E27FC236}">
                <a16:creationId xmlns:a16="http://schemas.microsoft.com/office/drawing/2014/main" id="{17E18D1E-BB27-2128-E8A6-2C230582ACF0}"/>
              </a:ext>
            </a:extLst>
          </p:cNvPr>
          <p:cNvSpPr txBox="1"/>
          <p:nvPr userDrawn="1"/>
        </p:nvSpPr>
        <p:spPr>
          <a:xfrm>
            <a:off x="6821271" y="4715184"/>
            <a:ext cx="1634889" cy="428316"/>
          </a:xfrm>
          <a:prstGeom prst="rect">
            <a:avLst/>
          </a:prstGeom>
          <a:noFill/>
        </p:spPr>
        <p:txBody>
          <a:bodyPr wrap="none" lIns="0" tIns="0" rIns="0" bIns="0" rtlCol="0" anchor="ctr" anchorCtr="0">
            <a:noAutofit/>
          </a:bodyPr>
          <a:lstStyle/>
          <a:p>
            <a:pPr algn="r"/>
            <a:r>
              <a:rPr lang="en-US" sz="1200" dirty="0">
                <a:solidFill>
                  <a:schemeClr val="bg1"/>
                </a:solidFill>
                <a:latin typeface="Franklin Gothic Book" pitchFamily="34" charset="0"/>
              </a:rPr>
              <a:t>February 22, 2024</a:t>
            </a:r>
          </a:p>
        </p:txBody>
      </p:sp>
      <p:sp>
        <p:nvSpPr>
          <p:cNvPr id="8" name="Slide Number Placeholder 5">
            <a:extLst>
              <a:ext uri="{FF2B5EF4-FFF2-40B4-BE49-F238E27FC236}">
                <a16:creationId xmlns:a16="http://schemas.microsoft.com/office/drawing/2014/main" id="{1272FC7E-7B20-4D4E-2382-6FB2DE79F31D}"/>
              </a:ext>
            </a:extLst>
          </p:cNvPr>
          <p:cNvSpPr>
            <a:spLocks noGrp="1"/>
          </p:cNvSpPr>
          <p:nvPr>
            <p:ph type="sldNum" sz="quarter" idx="4"/>
          </p:nvPr>
        </p:nvSpPr>
        <p:spPr>
          <a:xfrm>
            <a:off x="8853381" y="4857750"/>
            <a:ext cx="211057" cy="140631"/>
          </a:xfrm>
          <a:prstGeom prst="rect">
            <a:avLst/>
          </a:prstGeom>
          <a:solidFill>
            <a:srgbClr val="E19231"/>
          </a:solidFill>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1100" b="0" i="0" u="none" strike="noStrike" kern="1200" cap="none" spc="0" normalizeH="0" baseline="0" noProof="0" smtClean="0">
                <a:ln>
                  <a:noFill/>
                </a:ln>
                <a:solidFill>
                  <a:schemeClr val="bg1"/>
                </a:solidFill>
                <a:effectLst/>
                <a:uLnTx/>
                <a:uFillTx/>
                <a:latin typeface="+mn-lt"/>
                <a:ea typeface="+mn-ea"/>
                <a:cs typeface="Arial" pitchFamily="34" charset="0"/>
              </a:defRPr>
            </a:lvl2pPr>
          </a:lstStyle>
          <a:p>
            <a:pPr lvl="1">
              <a:spcBef>
                <a:spcPts val="900"/>
              </a:spcBef>
            </a:pPr>
            <a:fld id="{126B356D-DBE9-445A-9C43-3D3F41468F04}" type="slidenum">
              <a:rPr lang="en-US" smtClean="0"/>
              <a:pPr lvl="1">
                <a:spcBef>
                  <a:spcPts val="900"/>
                </a:spcBef>
              </a:pPr>
              <a:t>‹#›</a:t>
            </a:fld>
            <a:endParaRPr lang="en-US" dirty="0"/>
          </a:p>
        </p:txBody>
      </p:sp>
    </p:spTree>
    <p:extLst>
      <p:ext uri="{BB962C8B-B14F-4D97-AF65-F5344CB8AC3E}">
        <p14:creationId xmlns:p14="http://schemas.microsoft.com/office/powerpoint/2010/main" val="423347976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796C-9110-4095-BEC3-D7ABAD58E7DD}"/>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935B49-670E-42E5-AF73-7BCCE8D6A6DB}"/>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D260F7-5150-46B9-94DF-7CEE571CBB2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B32E3A2-B36E-40CA-B903-26CEAF591B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943B94-06B5-49D0-A52A-5D83A9376AA9}"/>
              </a:ext>
            </a:extLst>
          </p:cNvPr>
          <p:cNvSpPr>
            <a:spLocks noGrp="1"/>
          </p:cNvSpPr>
          <p:nvPr>
            <p:ph type="sldNum" sz="quarter" idx="12"/>
          </p:nvPr>
        </p:nvSpPr>
        <p:spPr/>
        <p:txBody>
          <a:bodyPr/>
          <a:lstStyle/>
          <a:p>
            <a:fld id="{8E91BE3D-856A-4327-A63D-AED68C111A97}" type="slidenum">
              <a:rPr lang="en-US" smtClean="0"/>
              <a:t>‹#›</a:t>
            </a:fld>
            <a:endParaRPr lang="en-US" dirty="0"/>
          </a:p>
        </p:txBody>
      </p:sp>
    </p:spTree>
    <p:extLst>
      <p:ext uri="{BB962C8B-B14F-4D97-AF65-F5344CB8AC3E}">
        <p14:creationId xmlns:p14="http://schemas.microsoft.com/office/powerpoint/2010/main" val="1659576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4357-0543-4EA1-90F2-8D16586CA9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0AF200-FB8E-48D2-8B04-8798C1A37D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2DAB00-9860-448E-80A3-C46D4284DBB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90D3BC0-E5A9-4368-9243-A9B9CF1FE1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E5D7A3-1591-4514-AC1B-B3F7C87E2844}"/>
              </a:ext>
            </a:extLst>
          </p:cNvPr>
          <p:cNvSpPr>
            <a:spLocks noGrp="1"/>
          </p:cNvSpPr>
          <p:nvPr>
            <p:ph type="sldNum" sz="quarter" idx="12"/>
          </p:nvPr>
        </p:nvSpPr>
        <p:spPr/>
        <p:txBody>
          <a:bodyPr/>
          <a:lstStyle/>
          <a:p>
            <a:fld id="{8E91BE3D-856A-4327-A63D-AED68C111A97}" type="slidenum">
              <a:rPr lang="en-US" smtClean="0"/>
              <a:t>‹#›</a:t>
            </a:fld>
            <a:endParaRPr lang="en-US" dirty="0"/>
          </a:p>
        </p:txBody>
      </p:sp>
    </p:spTree>
    <p:extLst>
      <p:ext uri="{BB962C8B-B14F-4D97-AF65-F5344CB8AC3E}">
        <p14:creationId xmlns:p14="http://schemas.microsoft.com/office/powerpoint/2010/main" val="850608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5" name="Picture 4" descr="A star in the middle of the night&#10;&#10;Description automatically generated">
            <a:extLst>
              <a:ext uri="{FF2B5EF4-FFF2-40B4-BE49-F238E27FC236}">
                <a16:creationId xmlns:a16="http://schemas.microsoft.com/office/drawing/2014/main" id="{2A4E644D-CFF3-479F-9CF5-709E0B776E84}"/>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91128"/>
          <a:stretch/>
        </p:blipFill>
        <p:spPr>
          <a:xfrm>
            <a:off x="0" y="4712613"/>
            <a:ext cx="9144000" cy="430888"/>
          </a:xfrm>
          <a:prstGeom prst="rect">
            <a:avLst/>
          </a:prstGeom>
        </p:spPr>
      </p:pic>
      <p:graphicFrame>
        <p:nvGraphicFramePr>
          <p:cNvPr id="10" name="Object 9" hidden="1"/>
          <p:cNvGraphicFramePr>
            <a:graphicFrameLocks/>
          </p:cNvGraphicFramePr>
          <p:nvPr>
            <p:custDataLst>
              <p:tags r:id="rId9"/>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name="think-cell Slide" r:id="rId13" imgW="0" imgH="0" progId="">
                  <p:embed/>
                </p:oleObj>
              </mc:Choice>
              <mc:Fallback>
                <p:oleObj name="think-cell Slide" r:id="rId13" imgW="0" imgH="0" progId="">
                  <p:embed/>
                  <p:pic>
                    <p:nvPicPr>
                      <p:cNvPr id="10" name="Object 9"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Placeholder 1"/>
          <p:cNvSpPr>
            <a:spLocks noGrp="1"/>
          </p:cNvSpPr>
          <p:nvPr>
            <p:ph type="title"/>
            <p:custDataLst>
              <p:tags r:id="rId10"/>
            </p:custDataLst>
          </p:nvPr>
        </p:nvSpPr>
        <p:spPr bwMode="gray">
          <a:xfrm>
            <a:off x="253678" y="108926"/>
            <a:ext cx="8353424" cy="430887"/>
          </a:xfrm>
          <a:prstGeom prst="rect">
            <a:avLst/>
          </a:prstGeom>
          <a:noFill/>
        </p:spPr>
        <p:txBody>
          <a:bodyPr wrap="square" lIns="0" rtlCol="0">
            <a:spAutoFit/>
          </a:bodyPr>
          <a:lstStyle/>
          <a:p>
            <a:r>
              <a:rPr lang="en-US"/>
              <a:t>Click to edit Master title style</a:t>
            </a:r>
          </a:p>
        </p:txBody>
      </p:sp>
      <p:sp>
        <p:nvSpPr>
          <p:cNvPr id="3" name="Text Placeholder 2"/>
          <p:cNvSpPr>
            <a:spLocks noGrp="1"/>
          </p:cNvSpPr>
          <p:nvPr>
            <p:ph type="body" idx="1"/>
            <p:custDataLst>
              <p:tags r:id="rId11"/>
            </p:custDataLst>
          </p:nvPr>
        </p:nvSpPr>
        <p:spPr>
          <a:xfrm>
            <a:off x="253678" y="792314"/>
            <a:ext cx="8477250" cy="38862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55" r:id="rId5"/>
    <p:sldLayoutId id="2147483687" r:id="rId6"/>
    <p:sldLayoutId id="2147483688" r:id="rId7"/>
  </p:sldLayoutIdLst>
  <p:hf hdr="0" dt="0"/>
  <p:txStyles>
    <p:titleStyle>
      <a:lvl1pPr marL="0" algn="l" defTabSz="914400" rtl="0" eaLnBrk="1" latinLnBrk="0" hangingPunct="1">
        <a:lnSpc>
          <a:spcPct val="100000"/>
        </a:lnSpc>
        <a:spcBef>
          <a:spcPct val="0"/>
        </a:spcBef>
        <a:buNone/>
        <a:defRPr lang="en-US" sz="2200" b="0" kern="1200" dirty="0" smtClean="0">
          <a:solidFill>
            <a:schemeClr val="accent2"/>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E28436-5321-4CE3-A1F4-0A792475C2D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044EF1-4C15-49CB-A977-112E7DAD1116}"/>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ABC9F6-82E5-4A10-82F5-ED9DFC118BE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B983FCBD-E78E-44AB-9E70-4BC5D8C6D892}"/>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EDE3DB4-7076-4CE8-893B-2F96E24244AC}"/>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E91BE3D-856A-4327-A63D-AED68C111A97}" type="slidenum">
              <a:rPr lang="en-US" smtClean="0"/>
              <a:t>‹#›</a:t>
            </a:fld>
            <a:endParaRPr lang="en-US" dirty="0"/>
          </a:p>
        </p:txBody>
      </p:sp>
    </p:spTree>
    <p:extLst>
      <p:ext uri="{BB962C8B-B14F-4D97-AF65-F5344CB8AC3E}">
        <p14:creationId xmlns:p14="http://schemas.microsoft.com/office/powerpoint/2010/main" val="122098928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21D8DE-E2B7-452D-83D4-28A5849C5FE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1DCDE0-494F-47DE-BC1C-B976D8F2AB1A}"/>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16CC86-68AA-4218-A90D-ADF695442EA6}"/>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395E52A4-77F6-43C3-8011-9B9764569680}"/>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D3C958B-23FE-476D-A599-746997D0BB19}"/>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5503D32-E68A-4818-8B93-39237E3D84E8}" type="slidenum">
              <a:rPr lang="en-US" smtClean="0"/>
              <a:t>‹#›</a:t>
            </a:fld>
            <a:endParaRPr lang="en-US" dirty="0"/>
          </a:p>
        </p:txBody>
      </p:sp>
    </p:spTree>
    <p:extLst>
      <p:ext uri="{BB962C8B-B14F-4D97-AF65-F5344CB8AC3E}">
        <p14:creationId xmlns:p14="http://schemas.microsoft.com/office/powerpoint/2010/main" val="9068459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chart" Target="../charts/chart2.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10.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11.svg"/><Relationship Id="rId9" Type="http://schemas.openxmlformats.org/officeDocument/2006/relationships/image" Target="../media/image49.png"/><Relationship Id="rId14" Type="http://schemas.openxmlformats.org/officeDocument/2006/relationships/image" Target="../media/image54.sv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6.svg"/></Relationships>
</file>

<file path=ppt/slides/_rels/slide18.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sv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60.sv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 Id="rId14" Type="http://schemas.openxmlformats.org/officeDocument/2006/relationships/image" Target="../media/image68.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0.jpe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71.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72.png"/><Relationship Id="rId10" Type="http://schemas.openxmlformats.org/officeDocument/2006/relationships/image" Target="../media/image32.png"/><Relationship Id="rId4" Type="http://schemas.openxmlformats.org/officeDocument/2006/relationships/chart" Target="../charts/chart3.xml"/><Relationship Id="rId9"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1.sv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1.sv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74.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11.svg"/><Relationship Id="rId10" Type="http://schemas.openxmlformats.org/officeDocument/2006/relationships/image" Target="../media/image32.png"/><Relationship Id="rId4" Type="http://schemas.openxmlformats.org/officeDocument/2006/relationships/image" Target="../media/image10.png"/><Relationship Id="rId9"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78.svg"/><Relationship Id="rId5" Type="http://schemas.openxmlformats.org/officeDocument/2006/relationships/image" Target="../media/image77.png"/><Relationship Id="rId10" Type="http://schemas.openxmlformats.org/officeDocument/2006/relationships/image" Target="../media/image82.svg"/><Relationship Id="rId4" Type="http://schemas.openxmlformats.org/officeDocument/2006/relationships/image" Target="../media/image76.svg"/><Relationship Id="rId9" Type="http://schemas.openxmlformats.org/officeDocument/2006/relationships/image" Target="../media/image81.png"/></Relationships>
</file>

<file path=ppt/slides/_rels/slide28.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notesSlide" Target="../notesSlides/notesSlide25.xml"/><Relationship Id="rId7" Type="http://schemas.openxmlformats.org/officeDocument/2006/relationships/image" Target="../media/image85.png"/><Relationship Id="rId2" Type="http://schemas.openxmlformats.org/officeDocument/2006/relationships/slideLayout" Target="../slideLayouts/slideLayout5.xml"/><Relationship Id="rId1" Type="http://schemas.openxmlformats.org/officeDocument/2006/relationships/tags" Target="../tags/tag12.xml"/><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chart" Target="../charts/char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image" Target="../media/image10.png"/><Relationship Id="rId7" Type="http://schemas.openxmlformats.org/officeDocument/2006/relationships/image" Target="../media/image18.jpeg"/><Relationship Id="rId12"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7.jpeg"/><Relationship Id="rId11" Type="http://schemas.openxmlformats.org/officeDocument/2006/relationships/image" Target="../media/image7.svg"/><Relationship Id="rId5" Type="http://schemas.openxmlformats.org/officeDocument/2006/relationships/image" Target="../media/image16.jpeg"/><Relationship Id="rId10" Type="http://schemas.openxmlformats.org/officeDocument/2006/relationships/image" Target="../media/image6.png"/><Relationship Id="rId4" Type="http://schemas.openxmlformats.org/officeDocument/2006/relationships/image" Target="../media/image11.svg"/><Relationship Id="rId9"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age of a person on a bicycle&#10;&#10;Description automatically generated with medium confidence">
            <a:extLst>
              <a:ext uri="{FF2B5EF4-FFF2-40B4-BE49-F238E27FC236}">
                <a16:creationId xmlns:a16="http://schemas.microsoft.com/office/drawing/2014/main" id="{6D0153DA-8A70-4891-B0D9-1BD66B7EE1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728"/>
            <a:ext cx="9144000" cy="4714874"/>
          </a:xfrm>
          <a:prstGeom prst="rect">
            <a:avLst/>
          </a:prstGeom>
        </p:spPr>
      </p:pic>
      <p:sp>
        <p:nvSpPr>
          <p:cNvPr id="2" name="Title 1"/>
          <p:cNvSpPr>
            <a:spLocks noGrp="1"/>
          </p:cNvSpPr>
          <p:nvPr>
            <p:ph type="ctrTitle"/>
          </p:nvPr>
        </p:nvSpPr>
        <p:spPr>
          <a:xfrm>
            <a:off x="309446" y="1152729"/>
            <a:ext cx="6269477" cy="1681604"/>
          </a:xfrm>
        </p:spPr>
        <p:txBody>
          <a:bodyPr/>
          <a:lstStyle/>
          <a:p>
            <a:pPr>
              <a:lnSpc>
                <a:spcPts val="4380"/>
              </a:lnSpc>
            </a:pPr>
            <a:r>
              <a:rPr lang="en-US" dirty="0">
                <a:uFill>
                  <a:solidFill>
                    <a:srgbClr val="0F3859"/>
                  </a:solidFill>
                </a:uFill>
                <a:latin typeface="Franklin Gothic Medium Cond"/>
                <a:cs typeface="Arial"/>
              </a:rPr>
              <a:t>Texas Statewide Multimodal Transit Plan</a:t>
            </a:r>
          </a:p>
        </p:txBody>
      </p:sp>
      <p:sp>
        <p:nvSpPr>
          <p:cNvPr id="4" name="Subtitle 3"/>
          <p:cNvSpPr>
            <a:spLocks noGrp="1"/>
          </p:cNvSpPr>
          <p:nvPr>
            <p:ph type="subTitle" idx="1"/>
          </p:nvPr>
        </p:nvSpPr>
        <p:spPr>
          <a:xfrm>
            <a:off x="309446" y="3044309"/>
            <a:ext cx="4114800" cy="759640"/>
          </a:xfrm>
        </p:spPr>
        <p:txBody>
          <a:bodyPr/>
          <a:lstStyle/>
          <a:p>
            <a:r>
              <a:rPr lang="en-US" sz="2000" dirty="0"/>
              <a:t>Transit Forward</a:t>
            </a:r>
          </a:p>
          <a:p>
            <a:r>
              <a:rPr lang="en-US" sz="2000" dirty="0"/>
              <a:t>FEBRAUARY 22, 2024</a:t>
            </a:r>
          </a:p>
        </p:txBody>
      </p:sp>
      <p:sp>
        <p:nvSpPr>
          <p:cNvPr id="6" name="TextBox 5">
            <a:extLst>
              <a:ext uri="{FF2B5EF4-FFF2-40B4-BE49-F238E27FC236}">
                <a16:creationId xmlns:a16="http://schemas.microsoft.com/office/drawing/2014/main" id="{BB65332F-16AE-4E57-B6CE-68006740E7EF}"/>
              </a:ext>
            </a:extLst>
          </p:cNvPr>
          <p:cNvSpPr txBox="1"/>
          <p:nvPr/>
        </p:nvSpPr>
        <p:spPr>
          <a:xfrm>
            <a:off x="309446" y="3890080"/>
            <a:ext cx="4100286" cy="738664"/>
          </a:xfrm>
          <a:prstGeom prst="rect">
            <a:avLst/>
          </a:prstGeom>
          <a:noFill/>
        </p:spPr>
        <p:txBody>
          <a:bodyPr wrap="square" rtlCol="0">
            <a:spAutoFit/>
          </a:bodyPr>
          <a:lstStyle/>
          <a:p>
            <a:r>
              <a:rPr lang="en-US" sz="1400" dirty="0">
                <a:latin typeface="Franklin Gothic Medium Cond" panose="020B0606030402020204" pitchFamily="34" charset="0"/>
              </a:rPr>
              <a:t>Caroline A Mays, AICP</a:t>
            </a:r>
          </a:p>
          <a:p>
            <a:r>
              <a:rPr lang="en-US" sz="1400" dirty="0">
                <a:latin typeface="Franklin Gothic Medium Cond" panose="020B0606030402020204" pitchFamily="34" charset="0"/>
              </a:rPr>
              <a:t>Director of Planning and Modal Programs</a:t>
            </a:r>
          </a:p>
          <a:p>
            <a:endParaRPr lang="en-US" sz="1400" dirty="0"/>
          </a:p>
        </p:txBody>
      </p:sp>
    </p:spTree>
    <p:extLst>
      <p:ext uri="{BB962C8B-B14F-4D97-AF65-F5344CB8AC3E}">
        <p14:creationId xmlns:p14="http://schemas.microsoft.com/office/powerpoint/2010/main" val="2831563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79C0DAA-5020-A60A-91D0-3CFE5C278BB4}"/>
              </a:ext>
            </a:extLst>
          </p:cNvPr>
          <p:cNvSpPr/>
          <p:nvPr/>
        </p:nvSpPr>
        <p:spPr>
          <a:xfrm>
            <a:off x="0" y="3861816"/>
            <a:ext cx="9144000" cy="862581"/>
          </a:xfrm>
          <a:prstGeom prst="rect">
            <a:avLst/>
          </a:prstGeom>
          <a:gradFill flip="none" rotWithShape="1">
            <a:gsLst>
              <a:gs pos="0">
                <a:schemeClr val="bg1">
                  <a:lumMod val="75000"/>
                </a:schemeClr>
              </a:gs>
              <a:gs pos="100000">
                <a:srgbClr val="396AA2">
                  <a:tint val="23500"/>
                  <a:satMod val="160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21" name="Rectangle 20">
            <a:extLst>
              <a:ext uri="{FF2B5EF4-FFF2-40B4-BE49-F238E27FC236}">
                <a16:creationId xmlns:a16="http://schemas.microsoft.com/office/drawing/2014/main" id="{BF4F1099-E519-1B0D-A560-27626E9AF743}"/>
              </a:ext>
            </a:extLst>
          </p:cNvPr>
          <p:cNvSpPr/>
          <p:nvPr/>
        </p:nvSpPr>
        <p:spPr>
          <a:xfrm>
            <a:off x="2898" y="2836672"/>
            <a:ext cx="9144000" cy="1157477"/>
          </a:xfrm>
          <a:prstGeom prst="rect">
            <a:avLst/>
          </a:prstGeom>
          <a:gradFill flip="none" rotWithShape="1">
            <a:gsLst>
              <a:gs pos="0">
                <a:schemeClr val="bg1">
                  <a:lumMod val="75000"/>
                </a:schemeClr>
              </a:gs>
              <a:gs pos="100000">
                <a:srgbClr val="396AA2">
                  <a:tint val="23500"/>
                  <a:satMod val="160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20" name="Rectangle 19">
            <a:extLst>
              <a:ext uri="{FF2B5EF4-FFF2-40B4-BE49-F238E27FC236}">
                <a16:creationId xmlns:a16="http://schemas.microsoft.com/office/drawing/2014/main" id="{EB417652-D3EF-35DC-D616-04E83295599F}"/>
              </a:ext>
            </a:extLst>
          </p:cNvPr>
          <p:cNvSpPr/>
          <p:nvPr/>
        </p:nvSpPr>
        <p:spPr>
          <a:xfrm>
            <a:off x="0" y="1975538"/>
            <a:ext cx="9144000" cy="1110561"/>
          </a:xfrm>
          <a:prstGeom prst="rect">
            <a:avLst/>
          </a:prstGeom>
          <a:gradFill flip="none" rotWithShape="1">
            <a:gsLst>
              <a:gs pos="0">
                <a:schemeClr val="bg1">
                  <a:lumMod val="75000"/>
                </a:schemeClr>
              </a:gs>
              <a:gs pos="100000">
                <a:srgbClr val="396AA2">
                  <a:tint val="23500"/>
                  <a:satMod val="160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19" name="Rectangle 18">
            <a:extLst>
              <a:ext uri="{FF2B5EF4-FFF2-40B4-BE49-F238E27FC236}">
                <a16:creationId xmlns:a16="http://schemas.microsoft.com/office/drawing/2014/main" id="{12C61145-DB8A-D5A7-AC13-B2A9311BF550}"/>
              </a:ext>
            </a:extLst>
          </p:cNvPr>
          <p:cNvSpPr/>
          <p:nvPr/>
        </p:nvSpPr>
        <p:spPr>
          <a:xfrm>
            <a:off x="0" y="1281683"/>
            <a:ext cx="9144000" cy="399469"/>
          </a:xfrm>
          <a:prstGeom prst="rect">
            <a:avLst/>
          </a:prstGeom>
          <a:gradFill flip="none" rotWithShape="1">
            <a:gsLst>
              <a:gs pos="0">
                <a:schemeClr val="bg1">
                  <a:lumMod val="75000"/>
                </a:schemeClr>
              </a:gs>
              <a:gs pos="100000">
                <a:srgbClr val="396AA2">
                  <a:tint val="23500"/>
                  <a:satMod val="160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18" name="Rectangle 17">
            <a:extLst>
              <a:ext uri="{FF2B5EF4-FFF2-40B4-BE49-F238E27FC236}">
                <a16:creationId xmlns:a16="http://schemas.microsoft.com/office/drawing/2014/main" id="{640DE521-29DB-2149-4C23-A1B4880E387F}"/>
              </a:ext>
            </a:extLst>
          </p:cNvPr>
          <p:cNvSpPr/>
          <p:nvPr/>
        </p:nvSpPr>
        <p:spPr>
          <a:xfrm>
            <a:off x="0" y="633818"/>
            <a:ext cx="9144000" cy="515531"/>
          </a:xfrm>
          <a:prstGeom prst="rect">
            <a:avLst/>
          </a:prstGeom>
          <a:gradFill flip="none" rotWithShape="1">
            <a:gsLst>
              <a:gs pos="0">
                <a:schemeClr val="bg1">
                  <a:lumMod val="75000"/>
                </a:schemeClr>
              </a:gs>
              <a:gs pos="100000">
                <a:srgbClr val="396AA2">
                  <a:tint val="23500"/>
                  <a:satMod val="160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2" name="Title 1">
            <a:extLst>
              <a:ext uri="{FF2B5EF4-FFF2-40B4-BE49-F238E27FC236}">
                <a16:creationId xmlns:a16="http://schemas.microsoft.com/office/drawing/2014/main" id="{5C9899E6-AC19-4020-0BEC-6A66E45D837E}"/>
              </a:ext>
            </a:extLst>
          </p:cNvPr>
          <p:cNvSpPr>
            <a:spLocks noGrp="1"/>
          </p:cNvSpPr>
          <p:nvPr>
            <p:ph type="title"/>
          </p:nvPr>
        </p:nvSpPr>
        <p:spPr>
          <a:xfrm>
            <a:off x="253678" y="108926"/>
            <a:ext cx="8353424" cy="461665"/>
          </a:xfrm>
        </p:spPr>
        <p:txBody>
          <a:bodyPr/>
          <a:lstStyle/>
          <a:p>
            <a:r>
              <a:rPr lang="en-US" sz="2400" dirty="0"/>
              <a:t>Texas Statewide Multimodal Transit Plan:  Why and Why Now?</a:t>
            </a:r>
          </a:p>
        </p:txBody>
      </p:sp>
      <p:sp>
        <p:nvSpPr>
          <p:cNvPr id="4" name="Slide Number Placeholder 3">
            <a:extLst>
              <a:ext uri="{FF2B5EF4-FFF2-40B4-BE49-F238E27FC236}">
                <a16:creationId xmlns:a16="http://schemas.microsoft.com/office/drawing/2014/main" id="{13B3469C-333D-A003-D1B1-CF8607F10599}"/>
              </a:ext>
            </a:extLst>
          </p:cNvPr>
          <p:cNvSpPr>
            <a:spLocks noGrp="1"/>
          </p:cNvSpPr>
          <p:nvPr>
            <p:ph type="sldNum" sz="quarter" idx="4"/>
          </p:nvPr>
        </p:nvSpPr>
        <p:spPr/>
        <p:txBody>
          <a:bodyPr/>
          <a:lstStyle/>
          <a:p>
            <a:pPr lvl="1">
              <a:spcBef>
                <a:spcPts val="900"/>
              </a:spcBef>
            </a:pPr>
            <a:fld id="{126B356D-DBE9-445A-9C43-3D3F41468F04}" type="slidenum">
              <a:rPr lang="en-US">
                <a:solidFill>
                  <a:srgbClr val="FFFFFF"/>
                </a:solidFill>
              </a:rPr>
              <a:pPr lvl="1">
                <a:spcBef>
                  <a:spcPts val="900"/>
                </a:spcBef>
              </a:pPr>
              <a:t>10</a:t>
            </a:fld>
            <a:endParaRPr lang="en-US" dirty="0">
              <a:solidFill>
                <a:srgbClr val="FFFFFF"/>
              </a:solidFill>
            </a:endParaRPr>
          </a:p>
        </p:txBody>
      </p:sp>
      <p:grpSp>
        <p:nvGrpSpPr>
          <p:cNvPr id="13" name="Group 12">
            <a:extLst>
              <a:ext uri="{FF2B5EF4-FFF2-40B4-BE49-F238E27FC236}">
                <a16:creationId xmlns:a16="http://schemas.microsoft.com/office/drawing/2014/main" id="{6E2252B7-00AE-0A28-E00E-7303A0B1948F}"/>
              </a:ext>
            </a:extLst>
          </p:cNvPr>
          <p:cNvGrpSpPr/>
          <p:nvPr/>
        </p:nvGrpSpPr>
        <p:grpSpPr>
          <a:xfrm>
            <a:off x="814647" y="707602"/>
            <a:ext cx="7538088" cy="543552"/>
            <a:chOff x="814647" y="737771"/>
            <a:chExt cx="7538088" cy="543552"/>
          </a:xfrm>
        </p:grpSpPr>
        <p:sp>
          <p:nvSpPr>
            <p:cNvPr id="30" name="object 366">
              <a:extLst>
                <a:ext uri="{FF2B5EF4-FFF2-40B4-BE49-F238E27FC236}">
                  <a16:creationId xmlns:a16="http://schemas.microsoft.com/office/drawing/2014/main" id="{EE33419E-CDAF-AAC3-7857-278EF44114E7}"/>
                </a:ext>
              </a:extLst>
            </p:cNvPr>
            <p:cNvSpPr txBox="1"/>
            <p:nvPr/>
          </p:nvSpPr>
          <p:spPr>
            <a:xfrm>
              <a:off x="814647" y="741827"/>
              <a:ext cx="3675079" cy="539496"/>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algn="ctr">
                <a:spcBef>
                  <a:spcPts val="63"/>
                </a:spcBef>
              </a:pPr>
              <a:r>
                <a:rPr lang="en-US" sz="1400" spc="-3" dirty="0">
                  <a:solidFill>
                    <a:schemeClr val="bg1"/>
                  </a:solidFill>
                  <a:latin typeface="+mj-lt"/>
                  <a:cs typeface="Calibri"/>
                </a:rPr>
                <a:t>Texas’ population and economy are growing</a:t>
              </a:r>
            </a:p>
          </p:txBody>
        </p:sp>
        <p:sp>
          <p:nvSpPr>
            <p:cNvPr id="31" name="object 366">
              <a:extLst>
                <a:ext uri="{FF2B5EF4-FFF2-40B4-BE49-F238E27FC236}">
                  <a16:creationId xmlns:a16="http://schemas.microsoft.com/office/drawing/2014/main" id="{59CAEE0F-EC59-C1B1-7DDB-1B0B10354A8D}"/>
                </a:ext>
              </a:extLst>
            </p:cNvPr>
            <p:cNvSpPr txBox="1"/>
            <p:nvPr/>
          </p:nvSpPr>
          <p:spPr>
            <a:xfrm>
              <a:off x="4677656" y="737771"/>
              <a:ext cx="3675079" cy="539496"/>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algn="ctr">
                <a:spcBef>
                  <a:spcPts val="63"/>
                </a:spcBef>
              </a:pPr>
              <a:r>
                <a:rPr lang="en-US" sz="1400" spc="-3" dirty="0">
                  <a:solidFill>
                    <a:schemeClr val="bg1"/>
                  </a:solidFill>
                  <a:latin typeface="+mj-lt"/>
                  <a:cs typeface="Calibri"/>
                </a:rPr>
                <a:t>Response to high level of interest from public</a:t>
              </a:r>
            </a:p>
          </p:txBody>
        </p:sp>
      </p:grpSp>
      <p:sp>
        <p:nvSpPr>
          <p:cNvPr id="32" name="object 366">
            <a:extLst>
              <a:ext uri="{FF2B5EF4-FFF2-40B4-BE49-F238E27FC236}">
                <a16:creationId xmlns:a16="http://schemas.microsoft.com/office/drawing/2014/main" id="{DD7DD6DF-DC18-D321-BFEB-ADA13C517C73}"/>
              </a:ext>
            </a:extLst>
          </p:cNvPr>
          <p:cNvSpPr txBox="1"/>
          <p:nvPr/>
        </p:nvSpPr>
        <p:spPr>
          <a:xfrm>
            <a:off x="1993901" y="1479172"/>
            <a:ext cx="5176918" cy="320040"/>
          </a:xfrm>
          <a:prstGeom prst="round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16200000" scaled="1"/>
            <a:tileRect/>
          </a:gradFill>
          <a:ln w="12700">
            <a:solidFill>
              <a:schemeClr val="bg1"/>
            </a:solidFill>
          </a:ln>
        </p:spPr>
        <p:txBody>
          <a:bodyPr vert="horz" wrap="square" lIns="0" tIns="7984" rIns="0" bIns="0" rtlCol="0" anchor="ctr">
            <a:noAutofit/>
          </a:bodyPr>
          <a:lstStyle/>
          <a:p>
            <a:pPr algn="ctr">
              <a:spcBef>
                <a:spcPts val="63"/>
              </a:spcBef>
            </a:pPr>
            <a:r>
              <a:rPr lang="en-US" sz="1400" spc="-3" dirty="0">
                <a:solidFill>
                  <a:schemeClr val="bg1"/>
                </a:solidFill>
                <a:latin typeface="+mj-lt"/>
                <a:cs typeface="Calibri"/>
              </a:rPr>
              <a:t>Key component of Texas’ multimodal transportation network</a:t>
            </a:r>
          </a:p>
        </p:txBody>
      </p:sp>
      <p:grpSp>
        <p:nvGrpSpPr>
          <p:cNvPr id="12" name="Group 11">
            <a:extLst>
              <a:ext uri="{FF2B5EF4-FFF2-40B4-BE49-F238E27FC236}">
                <a16:creationId xmlns:a16="http://schemas.microsoft.com/office/drawing/2014/main" id="{C8BE45DE-8914-69E0-FA24-6099F53BAD27}"/>
              </a:ext>
            </a:extLst>
          </p:cNvPr>
          <p:cNvGrpSpPr/>
          <p:nvPr/>
        </p:nvGrpSpPr>
        <p:grpSpPr>
          <a:xfrm>
            <a:off x="1044162" y="4062702"/>
            <a:ext cx="7102613" cy="540276"/>
            <a:chOff x="479287" y="4132006"/>
            <a:chExt cx="11368107" cy="320062"/>
          </a:xfrm>
        </p:grpSpPr>
        <p:sp>
          <p:nvSpPr>
            <p:cNvPr id="35" name="object 366">
              <a:extLst>
                <a:ext uri="{FF2B5EF4-FFF2-40B4-BE49-F238E27FC236}">
                  <a16:creationId xmlns:a16="http://schemas.microsoft.com/office/drawing/2014/main" id="{69E88605-E900-15C5-7DD5-63AC5E3C9CF3}"/>
                </a:ext>
              </a:extLst>
            </p:cNvPr>
            <p:cNvSpPr txBox="1"/>
            <p:nvPr/>
          </p:nvSpPr>
          <p:spPr>
            <a:xfrm>
              <a:off x="6281481" y="4132028"/>
              <a:ext cx="5565913" cy="32004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algn="ctr">
                <a:spcBef>
                  <a:spcPts val="63"/>
                </a:spcBef>
              </a:pPr>
              <a:r>
                <a:rPr lang="en-US" sz="1400" spc="-3" dirty="0">
                  <a:solidFill>
                    <a:schemeClr val="bg1"/>
                  </a:solidFill>
                  <a:latin typeface="+mj-lt"/>
                  <a:cs typeface="Calibri"/>
                </a:rPr>
                <a:t>Support regional and local agency transportation plans and priorities</a:t>
              </a:r>
            </a:p>
          </p:txBody>
        </p:sp>
        <p:sp>
          <p:nvSpPr>
            <p:cNvPr id="36" name="object 366">
              <a:extLst>
                <a:ext uri="{FF2B5EF4-FFF2-40B4-BE49-F238E27FC236}">
                  <a16:creationId xmlns:a16="http://schemas.microsoft.com/office/drawing/2014/main" id="{EAB3E6AF-74BE-797F-CD2F-D2D54658C2F2}"/>
                </a:ext>
              </a:extLst>
            </p:cNvPr>
            <p:cNvSpPr txBox="1"/>
            <p:nvPr/>
          </p:nvSpPr>
          <p:spPr>
            <a:xfrm>
              <a:off x="479287" y="4132006"/>
              <a:ext cx="5565913" cy="32004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algn="ctr">
                <a:spcBef>
                  <a:spcPts val="63"/>
                </a:spcBef>
              </a:pPr>
              <a:r>
                <a:rPr lang="en-US" sz="1400" spc="-3" dirty="0">
                  <a:solidFill>
                    <a:schemeClr val="bg1"/>
                  </a:solidFill>
                  <a:latin typeface="+mj-lt"/>
                  <a:cs typeface="Calibri"/>
                </a:rPr>
                <a:t>Capitalize on historic levels of</a:t>
              </a:r>
              <a:br>
                <a:rPr lang="en-US" sz="1400" spc="-3" dirty="0">
                  <a:solidFill>
                    <a:schemeClr val="bg1"/>
                  </a:solidFill>
                  <a:latin typeface="+mj-lt"/>
                  <a:cs typeface="Calibri"/>
                </a:rPr>
              </a:br>
              <a:r>
                <a:rPr lang="en-US" sz="1400" spc="-3" dirty="0">
                  <a:solidFill>
                    <a:schemeClr val="bg1"/>
                  </a:solidFill>
                  <a:latin typeface="+mj-lt"/>
                  <a:cs typeface="Calibri"/>
                </a:rPr>
                <a:t> investments in transportation</a:t>
              </a:r>
            </a:p>
          </p:txBody>
        </p:sp>
      </p:grpSp>
      <p:sp>
        <p:nvSpPr>
          <p:cNvPr id="37" name="object 366">
            <a:extLst>
              <a:ext uri="{FF2B5EF4-FFF2-40B4-BE49-F238E27FC236}">
                <a16:creationId xmlns:a16="http://schemas.microsoft.com/office/drawing/2014/main" id="{5B9E8375-747F-153A-FC41-166318D29F30}"/>
              </a:ext>
            </a:extLst>
          </p:cNvPr>
          <p:cNvSpPr txBox="1"/>
          <p:nvPr/>
        </p:nvSpPr>
        <p:spPr>
          <a:xfrm>
            <a:off x="814647" y="2159378"/>
            <a:ext cx="7538088" cy="539496"/>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91440" tIns="7984" rIns="0" bIns="0" rtlCol="0" anchor="ctr">
            <a:noAutofit/>
          </a:bodyPr>
          <a:lstStyle/>
          <a:p>
            <a:pPr algn="ctr">
              <a:spcBef>
                <a:spcPts val="63"/>
              </a:spcBef>
            </a:pPr>
            <a:r>
              <a:rPr lang="en-US" sz="1400" spc="-3" dirty="0">
                <a:solidFill>
                  <a:schemeClr val="bg1"/>
                </a:solidFill>
                <a:latin typeface="+mj-lt"/>
                <a:cs typeface="Calibri"/>
              </a:rPr>
              <a:t>Key to improve access, mobility, connectivity, safety, and congestion, as well as support economic development</a:t>
            </a:r>
          </a:p>
        </p:txBody>
      </p:sp>
      <p:grpSp>
        <p:nvGrpSpPr>
          <p:cNvPr id="8" name="Group 7">
            <a:extLst>
              <a:ext uri="{FF2B5EF4-FFF2-40B4-BE49-F238E27FC236}">
                <a16:creationId xmlns:a16="http://schemas.microsoft.com/office/drawing/2014/main" id="{F9544B13-BE98-C388-6DAF-B58364DFE226}"/>
              </a:ext>
            </a:extLst>
          </p:cNvPr>
          <p:cNvGrpSpPr/>
          <p:nvPr/>
        </p:nvGrpSpPr>
        <p:grpSpPr>
          <a:xfrm>
            <a:off x="501186" y="3066187"/>
            <a:ext cx="8160211" cy="571083"/>
            <a:chOff x="501186" y="3245268"/>
            <a:chExt cx="8160211" cy="571083"/>
          </a:xfrm>
        </p:grpSpPr>
        <p:sp>
          <p:nvSpPr>
            <p:cNvPr id="6" name="object 366">
              <a:extLst>
                <a:ext uri="{FF2B5EF4-FFF2-40B4-BE49-F238E27FC236}">
                  <a16:creationId xmlns:a16="http://schemas.microsoft.com/office/drawing/2014/main" id="{EC78E04B-4355-C484-22AB-535178995956}"/>
                </a:ext>
              </a:extLst>
            </p:cNvPr>
            <p:cNvSpPr txBox="1"/>
            <p:nvPr/>
          </p:nvSpPr>
          <p:spPr>
            <a:xfrm>
              <a:off x="2406188" y="3245268"/>
              <a:ext cx="4350212" cy="423857"/>
            </a:xfrm>
            <a:prstGeom prst="roundRect">
              <a:avLst/>
            </a:prstGeom>
            <a:solidFill>
              <a:srgbClr val="315C8E"/>
            </a:solidFill>
            <a:ln w="12700">
              <a:solidFill>
                <a:schemeClr val="bg1"/>
              </a:solidFill>
            </a:ln>
          </p:spPr>
          <p:txBody>
            <a:bodyPr vert="horz" wrap="square" lIns="0" tIns="7984" rIns="0" bIns="0" rtlCol="0" anchor="t" anchorCtr="0">
              <a:noAutofit/>
            </a:bodyPr>
            <a:lstStyle/>
            <a:p>
              <a:pPr algn="ctr">
                <a:spcBef>
                  <a:spcPts val="63"/>
                </a:spcBef>
              </a:pPr>
              <a:r>
                <a:rPr lang="en-US" sz="1400" spc="-3" dirty="0">
                  <a:solidFill>
                    <a:schemeClr val="bg1"/>
                  </a:solidFill>
                  <a:latin typeface="+mj-lt"/>
                  <a:cs typeface="Calibri"/>
                </a:rPr>
                <a:t>Align with other long-range plans</a:t>
              </a:r>
            </a:p>
          </p:txBody>
        </p:sp>
        <p:grpSp>
          <p:nvGrpSpPr>
            <p:cNvPr id="11" name="Group 10">
              <a:extLst>
                <a:ext uri="{FF2B5EF4-FFF2-40B4-BE49-F238E27FC236}">
                  <a16:creationId xmlns:a16="http://schemas.microsoft.com/office/drawing/2014/main" id="{631FFA94-49F2-D639-84B9-BC8B59A7CD6B}"/>
                </a:ext>
              </a:extLst>
            </p:cNvPr>
            <p:cNvGrpSpPr/>
            <p:nvPr/>
          </p:nvGrpSpPr>
          <p:grpSpPr>
            <a:xfrm>
              <a:off x="501186" y="3552662"/>
              <a:ext cx="8160211" cy="263689"/>
              <a:chOff x="-30205" y="3476585"/>
              <a:chExt cx="9489698" cy="320042"/>
            </a:xfrm>
          </p:grpSpPr>
          <p:sp>
            <p:nvSpPr>
              <p:cNvPr id="7" name="object 366">
                <a:extLst>
                  <a:ext uri="{FF2B5EF4-FFF2-40B4-BE49-F238E27FC236}">
                    <a16:creationId xmlns:a16="http://schemas.microsoft.com/office/drawing/2014/main" id="{1171128E-F2DB-77D9-3273-A201D78DA81F}"/>
                  </a:ext>
                </a:extLst>
              </p:cNvPr>
              <p:cNvSpPr txBox="1"/>
              <p:nvPr/>
            </p:nvSpPr>
            <p:spPr>
              <a:xfrm>
                <a:off x="3182362" y="3476585"/>
                <a:ext cx="3064564" cy="320041"/>
              </a:xfrm>
              <a:prstGeom prst="roundRect">
                <a:avLst/>
              </a:prstGeom>
              <a:solidFill>
                <a:srgbClr val="2A4F7A"/>
              </a:solidFill>
              <a:ln w="12700">
                <a:solidFill>
                  <a:schemeClr val="bg1"/>
                </a:solidFill>
              </a:ln>
            </p:spPr>
            <p:txBody>
              <a:bodyPr vert="horz" wrap="square" lIns="0" tIns="7984" rIns="0" bIns="0" rtlCol="0" anchor="ctr">
                <a:noAutofit/>
              </a:bodyPr>
              <a:lstStyle/>
              <a:p>
                <a:pPr algn="ctr">
                  <a:spcBef>
                    <a:spcPts val="63"/>
                  </a:spcBef>
                </a:pPr>
                <a:r>
                  <a:rPr lang="en-US" sz="1200" spc="-3" dirty="0">
                    <a:solidFill>
                      <a:schemeClr val="bg1"/>
                    </a:solidFill>
                    <a:cs typeface="Calibri"/>
                  </a:rPr>
                  <a:t> Statewide Active Transportation Plan</a:t>
                </a:r>
              </a:p>
            </p:txBody>
          </p:sp>
          <p:sp>
            <p:nvSpPr>
              <p:cNvPr id="9" name="object 366">
                <a:extLst>
                  <a:ext uri="{FF2B5EF4-FFF2-40B4-BE49-F238E27FC236}">
                    <a16:creationId xmlns:a16="http://schemas.microsoft.com/office/drawing/2014/main" id="{6B2EDA20-4C17-DFE2-1EF1-482DAE88A023}"/>
                  </a:ext>
                </a:extLst>
              </p:cNvPr>
              <p:cNvSpPr txBox="1"/>
              <p:nvPr/>
            </p:nvSpPr>
            <p:spPr>
              <a:xfrm>
                <a:off x="6394928" y="3476586"/>
                <a:ext cx="3064565" cy="320041"/>
              </a:xfrm>
              <a:prstGeom prst="roundRect">
                <a:avLst/>
              </a:prstGeom>
              <a:solidFill>
                <a:srgbClr val="2A4F7A"/>
              </a:solidFill>
              <a:ln w="12700">
                <a:solidFill>
                  <a:schemeClr val="bg1"/>
                </a:solidFill>
              </a:ln>
            </p:spPr>
            <p:txBody>
              <a:bodyPr vert="horz" wrap="square" lIns="0" tIns="7984" rIns="0" bIns="0" rtlCol="0" anchor="ctr">
                <a:noAutofit/>
              </a:bodyPr>
              <a:lstStyle/>
              <a:p>
                <a:pPr algn="ctr">
                  <a:spcBef>
                    <a:spcPts val="63"/>
                  </a:spcBef>
                </a:pPr>
                <a:r>
                  <a:rPr lang="en-US" sz="1200" spc="-3" dirty="0">
                    <a:solidFill>
                      <a:schemeClr val="bg1"/>
                    </a:solidFill>
                    <a:cs typeface="Calibri"/>
                  </a:rPr>
                  <a:t>Texas Rail Plan</a:t>
                </a:r>
              </a:p>
            </p:txBody>
          </p:sp>
          <p:sp>
            <p:nvSpPr>
              <p:cNvPr id="10" name="object 366">
                <a:extLst>
                  <a:ext uri="{FF2B5EF4-FFF2-40B4-BE49-F238E27FC236}">
                    <a16:creationId xmlns:a16="http://schemas.microsoft.com/office/drawing/2014/main" id="{8FC45705-6CD0-A21A-4F64-48A0A3201B0E}"/>
                  </a:ext>
                </a:extLst>
              </p:cNvPr>
              <p:cNvSpPr txBox="1"/>
              <p:nvPr/>
            </p:nvSpPr>
            <p:spPr>
              <a:xfrm>
                <a:off x="-30205" y="3476585"/>
                <a:ext cx="3064564" cy="320041"/>
              </a:xfrm>
              <a:prstGeom prst="roundRect">
                <a:avLst/>
              </a:prstGeom>
              <a:solidFill>
                <a:srgbClr val="2A4F7A"/>
              </a:solidFill>
              <a:ln w="12700">
                <a:solidFill>
                  <a:schemeClr val="bg1"/>
                </a:solidFill>
              </a:ln>
            </p:spPr>
            <p:txBody>
              <a:bodyPr vert="horz" wrap="square" lIns="0" tIns="7984" rIns="0" bIns="0" rtlCol="0" anchor="ctr">
                <a:noAutofit/>
              </a:bodyPr>
              <a:lstStyle/>
              <a:p>
                <a:pPr algn="ctr">
                  <a:spcBef>
                    <a:spcPts val="63"/>
                  </a:spcBef>
                </a:pPr>
                <a:r>
                  <a:rPr lang="en-US" sz="1200" spc="-3" dirty="0">
                    <a:solidFill>
                      <a:schemeClr val="bg1"/>
                    </a:solidFill>
                    <a:cs typeface="Calibri"/>
                  </a:rPr>
                  <a:t>Connecting Texas 2050</a:t>
                </a:r>
              </a:p>
            </p:txBody>
          </p:sp>
        </p:grpSp>
      </p:grpSp>
      <p:grpSp>
        <p:nvGrpSpPr>
          <p:cNvPr id="27" name="Group 26">
            <a:extLst>
              <a:ext uri="{FF2B5EF4-FFF2-40B4-BE49-F238E27FC236}">
                <a16:creationId xmlns:a16="http://schemas.microsoft.com/office/drawing/2014/main" id="{E2E298F1-4417-497A-77D2-FD2ED9FF2ACE}"/>
              </a:ext>
            </a:extLst>
          </p:cNvPr>
          <p:cNvGrpSpPr/>
          <p:nvPr/>
        </p:nvGrpSpPr>
        <p:grpSpPr>
          <a:xfrm>
            <a:off x="153466" y="1281684"/>
            <a:ext cx="8837068" cy="2586482"/>
            <a:chOff x="0" y="1001268"/>
            <a:chExt cx="9144000" cy="2586482"/>
          </a:xfrm>
        </p:grpSpPr>
        <p:cxnSp>
          <p:nvCxnSpPr>
            <p:cNvPr id="14" name="Straight Arrow Connector 13">
              <a:extLst>
                <a:ext uri="{FF2B5EF4-FFF2-40B4-BE49-F238E27FC236}">
                  <a16:creationId xmlns:a16="http://schemas.microsoft.com/office/drawing/2014/main" id="{5829C356-0FF2-4412-11CC-1332C7369D68}"/>
                </a:ext>
              </a:extLst>
            </p:cNvPr>
            <p:cNvCxnSpPr>
              <a:cxnSpLocks/>
            </p:cNvCxnSpPr>
            <p:nvPr/>
          </p:nvCxnSpPr>
          <p:spPr>
            <a:xfrm>
              <a:off x="0" y="1001268"/>
              <a:ext cx="9144000" cy="0"/>
            </a:xfrm>
            <a:prstGeom prst="straightConnector1">
              <a:avLst/>
            </a:prstGeom>
            <a:ln>
              <a:solidFill>
                <a:schemeClr val="bg2">
                  <a:lumMod val="50000"/>
                </a:schemeClr>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BAED899-A7F7-4FE0-3F64-4DB5EFE93570}"/>
                </a:ext>
              </a:extLst>
            </p:cNvPr>
            <p:cNvCxnSpPr>
              <a:cxnSpLocks/>
            </p:cNvCxnSpPr>
            <p:nvPr/>
          </p:nvCxnSpPr>
          <p:spPr>
            <a:xfrm>
              <a:off x="0" y="1689100"/>
              <a:ext cx="9144000" cy="0"/>
            </a:xfrm>
            <a:prstGeom prst="straightConnector1">
              <a:avLst/>
            </a:prstGeom>
            <a:ln>
              <a:solidFill>
                <a:schemeClr val="bg2">
                  <a:lumMod val="50000"/>
                </a:schemeClr>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68CE202-1917-E308-F800-126B239455FD}"/>
                </a:ext>
              </a:extLst>
            </p:cNvPr>
            <p:cNvCxnSpPr>
              <a:cxnSpLocks/>
            </p:cNvCxnSpPr>
            <p:nvPr/>
          </p:nvCxnSpPr>
          <p:spPr>
            <a:xfrm>
              <a:off x="0" y="2557780"/>
              <a:ext cx="9144000" cy="0"/>
            </a:xfrm>
            <a:prstGeom prst="straightConnector1">
              <a:avLst/>
            </a:prstGeom>
            <a:ln>
              <a:solidFill>
                <a:schemeClr val="bg2">
                  <a:lumMod val="50000"/>
                </a:schemeClr>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2412282-D4FB-634D-167D-D1EF1863E654}"/>
                </a:ext>
              </a:extLst>
            </p:cNvPr>
            <p:cNvCxnSpPr>
              <a:cxnSpLocks/>
            </p:cNvCxnSpPr>
            <p:nvPr/>
          </p:nvCxnSpPr>
          <p:spPr>
            <a:xfrm>
              <a:off x="0" y="3587750"/>
              <a:ext cx="9144000" cy="0"/>
            </a:xfrm>
            <a:prstGeom prst="straightConnector1">
              <a:avLst/>
            </a:prstGeom>
            <a:ln>
              <a:solidFill>
                <a:schemeClr val="bg2">
                  <a:lumMod val="50000"/>
                </a:schemeClr>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0416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F7FD8D9-CF54-F7F7-7651-ABC6E4C57A91}"/>
              </a:ext>
            </a:extLst>
          </p:cNvPr>
          <p:cNvGrpSpPr/>
          <p:nvPr/>
        </p:nvGrpSpPr>
        <p:grpSpPr>
          <a:xfrm>
            <a:off x="6164975" y="2974342"/>
            <a:ext cx="2881671" cy="1483966"/>
            <a:chOff x="6164975" y="804417"/>
            <a:chExt cx="2881671" cy="1483966"/>
          </a:xfrm>
        </p:grpSpPr>
        <p:sp>
          <p:nvSpPr>
            <p:cNvPr id="34" name="Rectangle: Rounded Corners 33">
              <a:extLst>
                <a:ext uri="{FF2B5EF4-FFF2-40B4-BE49-F238E27FC236}">
                  <a16:creationId xmlns:a16="http://schemas.microsoft.com/office/drawing/2014/main" id="{6C2355EB-C89F-2E99-6127-EAA5834593CD}"/>
                </a:ext>
              </a:extLst>
            </p:cNvPr>
            <p:cNvSpPr/>
            <p:nvPr/>
          </p:nvSpPr>
          <p:spPr>
            <a:xfrm>
              <a:off x="6164975" y="804417"/>
              <a:ext cx="2881671" cy="1483966"/>
            </a:xfrm>
            <a:prstGeom prst="roundRect">
              <a:avLst/>
            </a:prstGeom>
            <a:solidFill>
              <a:srgbClr val="396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pic>
          <p:nvPicPr>
            <p:cNvPr id="28" name="Picture 27" descr="A grey arrow pointing upwards&#10;&#10;Description automatically generated">
              <a:extLst>
                <a:ext uri="{FF2B5EF4-FFF2-40B4-BE49-F238E27FC236}">
                  <a16:creationId xmlns:a16="http://schemas.microsoft.com/office/drawing/2014/main" id="{977C8184-EA66-9A94-03D8-3CAD596A4D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4664" y="1332357"/>
              <a:ext cx="1021388" cy="697097"/>
            </a:xfrm>
            <a:prstGeom prst="rect">
              <a:avLst/>
            </a:prstGeom>
          </p:spPr>
        </p:pic>
        <p:sp>
          <p:nvSpPr>
            <p:cNvPr id="29" name="TextBox 28">
              <a:extLst>
                <a:ext uri="{FF2B5EF4-FFF2-40B4-BE49-F238E27FC236}">
                  <a16:creationId xmlns:a16="http://schemas.microsoft.com/office/drawing/2014/main" id="{9CB2DF43-D086-1D9C-33E2-3C164FC4D921}"/>
                </a:ext>
              </a:extLst>
            </p:cNvPr>
            <p:cNvSpPr txBox="1"/>
            <p:nvPr/>
          </p:nvSpPr>
          <p:spPr>
            <a:xfrm>
              <a:off x="6516076" y="1954234"/>
              <a:ext cx="549717" cy="276999"/>
            </a:xfrm>
            <a:prstGeom prst="rect">
              <a:avLst/>
            </a:prstGeom>
            <a:noFill/>
          </p:spPr>
          <p:txBody>
            <a:bodyPr wrap="square" rtlCol="0">
              <a:spAutoFit/>
            </a:bodyPr>
            <a:lstStyle/>
            <a:p>
              <a:r>
                <a:rPr lang="en-US" sz="1200" dirty="0">
                  <a:solidFill>
                    <a:schemeClr val="bg1">
                      <a:lumMod val="85000"/>
                    </a:schemeClr>
                  </a:solidFill>
                </a:rPr>
                <a:t>2040</a:t>
              </a:r>
            </a:p>
          </p:txBody>
        </p:sp>
        <p:sp>
          <p:nvSpPr>
            <p:cNvPr id="30" name="TextBox 29">
              <a:extLst>
                <a:ext uri="{FF2B5EF4-FFF2-40B4-BE49-F238E27FC236}">
                  <a16:creationId xmlns:a16="http://schemas.microsoft.com/office/drawing/2014/main" id="{932274BC-F657-5805-2A34-F68F3C744931}"/>
                </a:ext>
              </a:extLst>
            </p:cNvPr>
            <p:cNvSpPr txBox="1"/>
            <p:nvPr/>
          </p:nvSpPr>
          <p:spPr>
            <a:xfrm>
              <a:off x="8169464" y="1371001"/>
              <a:ext cx="549717" cy="276999"/>
            </a:xfrm>
            <a:prstGeom prst="rect">
              <a:avLst/>
            </a:prstGeom>
            <a:noFill/>
          </p:spPr>
          <p:txBody>
            <a:bodyPr wrap="square" rtlCol="0">
              <a:spAutoFit/>
            </a:bodyPr>
            <a:lstStyle/>
            <a:p>
              <a:r>
                <a:rPr lang="en-US" sz="1200" dirty="0">
                  <a:solidFill>
                    <a:schemeClr val="bg1">
                      <a:lumMod val="85000"/>
                    </a:schemeClr>
                  </a:solidFill>
                </a:rPr>
                <a:t>2060</a:t>
              </a:r>
            </a:p>
          </p:txBody>
        </p:sp>
        <p:sp>
          <p:nvSpPr>
            <p:cNvPr id="31" name="TextBox 30">
              <a:extLst>
                <a:ext uri="{FF2B5EF4-FFF2-40B4-BE49-F238E27FC236}">
                  <a16:creationId xmlns:a16="http://schemas.microsoft.com/office/drawing/2014/main" id="{90B5DAB3-929C-A6A6-6532-61F3E9D256C2}"/>
                </a:ext>
              </a:extLst>
            </p:cNvPr>
            <p:cNvSpPr txBox="1"/>
            <p:nvPr/>
          </p:nvSpPr>
          <p:spPr>
            <a:xfrm>
              <a:off x="6333445" y="1711572"/>
              <a:ext cx="792868" cy="307777"/>
            </a:xfrm>
            <a:prstGeom prst="rect">
              <a:avLst/>
            </a:prstGeom>
            <a:noFill/>
          </p:spPr>
          <p:txBody>
            <a:bodyPr wrap="square">
              <a:spAutoFit/>
            </a:bodyPr>
            <a:lstStyle/>
            <a:p>
              <a:r>
                <a:rPr lang="en-US" sz="1400" dirty="0">
                  <a:solidFill>
                    <a:schemeClr val="bg1"/>
                  </a:solidFill>
                  <a:latin typeface="+mj-lt"/>
                  <a:cs typeface="Arial" pitchFamily="34" charset="0"/>
                </a:rPr>
                <a:t>36.8 M</a:t>
              </a:r>
              <a:endParaRPr lang="en-US" sz="1400" dirty="0">
                <a:solidFill>
                  <a:schemeClr val="bg1"/>
                </a:solidFill>
                <a:latin typeface="+mj-lt"/>
              </a:endParaRPr>
            </a:p>
          </p:txBody>
        </p:sp>
        <p:sp>
          <p:nvSpPr>
            <p:cNvPr id="32" name="TextBox 31">
              <a:extLst>
                <a:ext uri="{FF2B5EF4-FFF2-40B4-BE49-F238E27FC236}">
                  <a16:creationId xmlns:a16="http://schemas.microsoft.com/office/drawing/2014/main" id="{49F3C04F-BEC6-ACE6-79BD-F841E0F33E88}"/>
                </a:ext>
              </a:extLst>
            </p:cNvPr>
            <p:cNvSpPr txBox="1"/>
            <p:nvPr/>
          </p:nvSpPr>
          <p:spPr>
            <a:xfrm>
              <a:off x="8176472" y="1139603"/>
              <a:ext cx="792868" cy="307777"/>
            </a:xfrm>
            <a:prstGeom prst="rect">
              <a:avLst/>
            </a:prstGeom>
            <a:noFill/>
          </p:spPr>
          <p:txBody>
            <a:bodyPr wrap="square">
              <a:spAutoFit/>
            </a:bodyPr>
            <a:lstStyle/>
            <a:p>
              <a:r>
                <a:rPr lang="en-US" sz="1400" dirty="0">
                  <a:solidFill>
                    <a:schemeClr val="bg1"/>
                  </a:solidFill>
                  <a:latin typeface="+mj-lt"/>
                  <a:cs typeface="Arial" pitchFamily="34" charset="0"/>
                </a:rPr>
                <a:t>44.4 M</a:t>
              </a:r>
              <a:endParaRPr lang="en-US" sz="1400" dirty="0">
                <a:solidFill>
                  <a:schemeClr val="bg1"/>
                </a:solidFill>
                <a:latin typeface="+mj-lt"/>
              </a:endParaRPr>
            </a:p>
          </p:txBody>
        </p:sp>
        <p:sp>
          <p:nvSpPr>
            <p:cNvPr id="33" name="TextBox 32">
              <a:extLst>
                <a:ext uri="{FF2B5EF4-FFF2-40B4-BE49-F238E27FC236}">
                  <a16:creationId xmlns:a16="http://schemas.microsoft.com/office/drawing/2014/main" id="{82D8BC25-FCCE-F45D-E44A-E96479A637E9}"/>
                </a:ext>
              </a:extLst>
            </p:cNvPr>
            <p:cNvSpPr txBox="1"/>
            <p:nvPr/>
          </p:nvSpPr>
          <p:spPr>
            <a:xfrm>
              <a:off x="8176472" y="1606271"/>
              <a:ext cx="792868" cy="477054"/>
            </a:xfrm>
            <a:prstGeom prst="rect">
              <a:avLst/>
            </a:prstGeom>
            <a:noFill/>
          </p:spPr>
          <p:txBody>
            <a:bodyPr wrap="square">
              <a:spAutoFit/>
            </a:bodyPr>
            <a:lstStyle/>
            <a:p>
              <a:r>
                <a:rPr lang="en-US" sz="1400" dirty="0">
                  <a:solidFill>
                    <a:srgbClr val="FFC000"/>
                  </a:solidFill>
                  <a:latin typeface="+mj-lt"/>
                </a:rPr>
                <a:t>21% </a:t>
              </a:r>
              <a:r>
                <a:rPr lang="en-US" sz="1100" dirty="0">
                  <a:solidFill>
                    <a:srgbClr val="FFC000"/>
                  </a:solidFill>
                </a:rPr>
                <a:t>increase</a:t>
              </a:r>
              <a:endParaRPr lang="en-US" sz="1400" dirty="0">
                <a:solidFill>
                  <a:srgbClr val="FFC000"/>
                </a:solidFill>
              </a:endParaRPr>
            </a:p>
          </p:txBody>
        </p:sp>
      </p:grpSp>
      <p:sp>
        <p:nvSpPr>
          <p:cNvPr id="3" name="Title 2">
            <a:extLst>
              <a:ext uri="{FF2B5EF4-FFF2-40B4-BE49-F238E27FC236}">
                <a16:creationId xmlns:a16="http://schemas.microsoft.com/office/drawing/2014/main" id="{47E1446F-7A72-4A8E-3E64-02B1A9D003CF}"/>
              </a:ext>
            </a:extLst>
          </p:cNvPr>
          <p:cNvSpPr>
            <a:spLocks noGrp="1"/>
          </p:cNvSpPr>
          <p:nvPr>
            <p:ph type="title"/>
          </p:nvPr>
        </p:nvSpPr>
        <p:spPr>
          <a:xfrm>
            <a:off x="253678" y="108926"/>
            <a:ext cx="8353424" cy="461665"/>
          </a:xfrm>
        </p:spPr>
        <p:txBody>
          <a:bodyPr/>
          <a:lstStyle/>
          <a:p>
            <a:r>
              <a:rPr lang="en-US" sz="2400" dirty="0"/>
              <a:t>Texas’ Population is Projected to Grow (2020-2060)</a:t>
            </a:r>
          </a:p>
        </p:txBody>
      </p:sp>
      <p:sp>
        <p:nvSpPr>
          <p:cNvPr id="2" name="Slide Number Placeholder 1">
            <a:extLst>
              <a:ext uri="{FF2B5EF4-FFF2-40B4-BE49-F238E27FC236}">
                <a16:creationId xmlns:a16="http://schemas.microsoft.com/office/drawing/2014/main" id="{4EA4D072-8E26-4726-8E59-7AB6ABF1FD27}"/>
              </a:ext>
            </a:extLst>
          </p:cNvPr>
          <p:cNvSpPr>
            <a:spLocks noGrp="1"/>
          </p:cNvSpPr>
          <p:nvPr>
            <p:ph type="sldNum" sz="quarter" idx="4"/>
          </p:nvPr>
        </p:nvSpPr>
        <p:spPr/>
        <p:txBody>
          <a:bodyPr/>
          <a:lstStyle/>
          <a:p>
            <a:fld id="{CFD7B3FC-F52A-4C3D-BF43-F2954D09CBBE}" type="slidenum">
              <a:rPr lang="en-US" sz="1100" smtClean="0">
                <a:solidFill>
                  <a:schemeClr val="bg1"/>
                </a:solidFill>
              </a:rPr>
              <a:t>11</a:t>
            </a:fld>
            <a:endParaRPr lang="en-US" sz="1100" dirty="0">
              <a:solidFill>
                <a:schemeClr val="bg1"/>
              </a:solidFill>
            </a:endParaRPr>
          </a:p>
        </p:txBody>
      </p:sp>
      <p:graphicFrame>
        <p:nvGraphicFramePr>
          <p:cNvPr id="5" name="Chart 4">
            <a:extLst>
              <a:ext uri="{FF2B5EF4-FFF2-40B4-BE49-F238E27FC236}">
                <a16:creationId xmlns:a16="http://schemas.microsoft.com/office/drawing/2014/main" id="{D4BE8B99-FFBB-476B-985B-065AFF1F47CE}"/>
              </a:ext>
            </a:extLst>
          </p:cNvPr>
          <p:cNvGraphicFramePr/>
          <p:nvPr>
            <p:extLst>
              <p:ext uri="{D42A27DB-BD31-4B8C-83A1-F6EECF244321}">
                <p14:modId xmlns:p14="http://schemas.microsoft.com/office/powerpoint/2010/main" val="1530445043"/>
              </p:ext>
            </p:extLst>
          </p:nvPr>
        </p:nvGraphicFramePr>
        <p:xfrm>
          <a:off x="63500" y="696785"/>
          <a:ext cx="9000938" cy="218616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4E88C67A-493B-4EA1-9241-121CC57C2D67}"/>
              </a:ext>
            </a:extLst>
          </p:cNvPr>
          <p:cNvSpPr/>
          <p:nvPr/>
        </p:nvSpPr>
        <p:spPr>
          <a:xfrm>
            <a:off x="0" y="4536752"/>
            <a:ext cx="3491620" cy="196208"/>
          </a:xfrm>
          <a:prstGeom prst="rect">
            <a:avLst/>
          </a:prstGeom>
        </p:spPr>
        <p:txBody>
          <a:bodyPr wrap="square">
            <a:spAutoFit/>
          </a:bodyPr>
          <a:lstStyle/>
          <a:p>
            <a:pPr>
              <a:spcAft>
                <a:spcPts val="150"/>
              </a:spcAft>
            </a:pPr>
            <a:r>
              <a:rPr lang="en-US" sz="675" kern="900" dirty="0">
                <a:solidFill>
                  <a:schemeClr val="bg1">
                    <a:lumMod val="65000"/>
                  </a:schemeClr>
                </a:solidFill>
                <a:latin typeface="Arial" panose="020B0604020202020204" pitchFamily="34" charset="0"/>
                <a:cs typeface="Arial" panose="020B0604020202020204" pitchFamily="34" charset="0"/>
              </a:rPr>
              <a:t>SOURCE: Texas Demographic Center, Vintage 2022 and 2018 Population Projections</a:t>
            </a:r>
          </a:p>
        </p:txBody>
      </p:sp>
      <p:grpSp>
        <p:nvGrpSpPr>
          <p:cNvPr id="4" name="Group 3">
            <a:extLst>
              <a:ext uri="{FF2B5EF4-FFF2-40B4-BE49-F238E27FC236}">
                <a16:creationId xmlns:a16="http://schemas.microsoft.com/office/drawing/2014/main" id="{E39C2F4F-B850-B2D4-FB65-E4F74924DE21}"/>
              </a:ext>
            </a:extLst>
          </p:cNvPr>
          <p:cNvGrpSpPr/>
          <p:nvPr/>
        </p:nvGrpSpPr>
        <p:grpSpPr>
          <a:xfrm>
            <a:off x="97962" y="2965378"/>
            <a:ext cx="2881671" cy="1483966"/>
            <a:chOff x="97962" y="2965378"/>
            <a:chExt cx="2881671" cy="1483966"/>
          </a:xfrm>
        </p:grpSpPr>
        <p:grpSp>
          <p:nvGrpSpPr>
            <p:cNvPr id="6" name="Group 5">
              <a:extLst>
                <a:ext uri="{FF2B5EF4-FFF2-40B4-BE49-F238E27FC236}">
                  <a16:creationId xmlns:a16="http://schemas.microsoft.com/office/drawing/2014/main" id="{79A7AC4D-A164-41AF-16EE-BA5398B330D3}"/>
                </a:ext>
              </a:extLst>
            </p:cNvPr>
            <p:cNvGrpSpPr/>
            <p:nvPr/>
          </p:nvGrpSpPr>
          <p:grpSpPr>
            <a:xfrm>
              <a:off x="97962" y="2965378"/>
              <a:ext cx="2881671" cy="1483966"/>
              <a:chOff x="6470650" y="1560303"/>
              <a:chExt cx="2114465" cy="1483966"/>
            </a:xfrm>
          </p:grpSpPr>
          <p:sp>
            <p:nvSpPr>
              <p:cNvPr id="14" name="Rectangle: Rounded Corners 13">
                <a:extLst>
                  <a:ext uri="{FF2B5EF4-FFF2-40B4-BE49-F238E27FC236}">
                    <a16:creationId xmlns:a16="http://schemas.microsoft.com/office/drawing/2014/main" id="{97425E5F-5B16-C9BD-13D1-A32A746C580E}"/>
                  </a:ext>
                </a:extLst>
              </p:cNvPr>
              <p:cNvSpPr/>
              <p:nvPr/>
            </p:nvSpPr>
            <p:spPr>
              <a:xfrm>
                <a:off x="6470650" y="1560303"/>
                <a:ext cx="2114465" cy="1483966"/>
              </a:xfrm>
              <a:prstGeom prst="roundRect">
                <a:avLst/>
              </a:prstGeom>
              <a:solidFill>
                <a:srgbClr val="396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15" name="Rectangle: Top Corners Rounded 14">
                <a:extLst>
                  <a:ext uri="{FF2B5EF4-FFF2-40B4-BE49-F238E27FC236}">
                    <a16:creationId xmlns:a16="http://schemas.microsoft.com/office/drawing/2014/main" id="{245E91C5-307E-F7B6-9072-2050E942E758}"/>
                  </a:ext>
                </a:extLst>
              </p:cNvPr>
              <p:cNvSpPr/>
              <p:nvPr/>
            </p:nvSpPr>
            <p:spPr>
              <a:xfrm>
                <a:off x="6470650" y="1560304"/>
                <a:ext cx="2114465" cy="30996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itchFamily="34" charset="0"/>
                    <a:cs typeface="Arial" pitchFamily="34" charset="0"/>
                  </a:rPr>
                  <a:t>Census Information</a:t>
                </a:r>
              </a:p>
            </p:txBody>
          </p:sp>
        </p:grpSp>
        <p:pic>
          <p:nvPicPr>
            <p:cNvPr id="8" name="Picture 7" descr="A grey arrow pointing upwards&#10;&#10;Description automatically generated">
              <a:extLst>
                <a:ext uri="{FF2B5EF4-FFF2-40B4-BE49-F238E27FC236}">
                  <a16:creationId xmlns:a16="http://schemas.microsoft.com/office/drawing/2014/main" id="{375B30A2-6CDC-C197-C0EA-F9E2D97E04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651" y="3493318"/>
              <a:ext cx="1021388" cy="697097"/>
            </a:xfrm>
            <a:prstGeom prst="rect">
              <a:avLst/>
            </a:prstGeom>
          </p:spPr>
        </p:pic>
        <p:sp>
          <p:nvSpPr>
            <p:cNvPr id="9" name="TextBox 8">
              <a:extLst>
                <a:ext uri="{FF2B5EF4-FFF2-40B4-BE49-F238E27FC236}">
                  <a16:creationId xmlns:a16="http://schemas.microsoft.com/office/drawing/2014/main" id="{3192C973-02D1-1066-0BE1-DD3198059307}"/>
                </a:ext>
              </a:extLst>
            </p:cNvPr>
            <p:cNvSpPr txBox="1"/>
            <p:nvPr/>
          </p:nvSpPr>
          <p:spPr>
            <a:xfrm>
              <a:off x="449063" y="4115195"/>
              <a:ext cx="549717" cy="276999"/>
            </a:xfrm>
            <a:prstGeom prst="rect">
              <a:avLst/>
            </a:prstGeom>
            <a:noFill/>
          </p:spPr>
          <p:txBody>
            <a:bodyPr wrap="square" rtlCol="0">
              <a:spAutoFit/>
            </a:bodyPr>
            <a:lstStyle/>
            <a:p>
              <a:r>
                <a:rPr lang="en-US" sz="1200" dirty="0">
                  <a:solidFill>
                    <a:schemeClr val="bg1">
                      <a:lumMod val="85000"/>
                    </a:schemeClr>
                  </a:solidFill>
                </a:rPr>
                <a:t>2010</a:t>
              </a:r>
            </a:p>
          </p:txBody>
        </p:sp>
        <p:sp>
          <p:nvSpPr>
            <p:cNvPr id="10" name="TextBox 9">
              <a:extLst>
                <a:ext uri="{FF2B5EF4-FFF2-40B4-BE49-F238E27FC236}">
                  <a16:creationId xmlns:a16="http://schemas.microsoft.com/office/drawing/2014/main" id="{AFE5172D-8217-8FB7-9A81-09E85B7FA69A}"/>
                </a:ext>
              </a:extLst>
            </p:cNvPr>
            <p:cNvSpPr txBox="1"/>
            <p:nvPr/>
          </p:nvSpPr>
          <p:spPr>
            <a:xfrm>
              <a:off x="2102451" y="3531962"/>
              <a:ext cx="549717" cy="276999"/>
            </a:xfrm>
            <a:prstGeom prst="rect">
              <a:avLst/>
            </a:prstGeom>
            <a:noFill/>
          </p:spPr>
          <p:txBody>
            <a:bodyPr wrap="square" rtlCol="0">
              <a:spAutoFit/>
            </a:bodyPr>
            <a:lstStyle/>
            <a:p>
              <a:r>
                <a:rPr lang="en-US" sz="1200" dirty="0">
                  <a:solidFill>
                    <a:schemeClr val="bg1">
                      <a:lumMod val="85000"/>
                    </a:schemeClr>
                  </a:solidFill>
                </a:rPr>
                <a:t>2020</a:t>
              </a:r>
            </a:p>
          </p:txBody>
        </p:sp>
        <p:sp>
          <p:nvSpPr>
            <p:cNvPr id="11" name="TextBox 10">
              <a:extLst>
                <a:ext uri="{FF2B5EF4-FFF2-40B4-BE49-F238E27FC236}">
                  <a16:creationId xmlns:a16="http://schemas.microsoft.com/office/drawing/2014/main" id="{968FD363-B65F-039E-5BFA-9BBF4B846D86}"/>
                </a:ext>
              </a:extLst>
            </p:cNvPr>
            <p:cNvSpPr txBox="1"/>
            <p:nvPr/>
          </p:nvSpPr>
          <p:spPr>
            <a:xfrm>
              <a:off x="266432" y="3872533"/>
              <a:ext cx="792868" cy="307777"/>
            </a:xfrm>
            <a:prstGeom prst="rect">
              <a:avLst/>
            </a:prstGeom>
            <a:noFill/>
          </p:spPr>
          <p:txBody>
            <a:bodyPr wrap="square">
              <a:spAutoFit/>
            </a:bodyPr>
            <a:lstStyle/>
            <a:p>
              <a:r>
                <a:rPr lang="en-US" sz="1400" dirty="0">
                  <a:solidFill>
                    <a:schemeClr val="bg1"/>
                  </a:solidFill>
                  <a:latin typeface="+mj-lt"/>
                  <a:cs typeface="Arial" pitchFamily="34" charset="0"/>
                </a:rPr>
                <a:t>25.1 M</a:t>
              </a:r>
              <a:endParaRPr lang="en-US" sz="1400" dirty="0">
                <a:solidFill>
                  <a:schemeClr val="bg1"/>
                </a:solidFill>
                <a:latin typeface="+mj-lt"/>
              </a:endParaRPr>
            </a:p>
          </p:txBody>
        </p:sp>
        <p:sp>
          <p:nvSpPr>
            <p:cNvPr id="12" name="TextBox 11">
              <a:extLst>
                <a:ext uri="{FF2B5EF4-FFF2-40B4-BE49-F238E27FC236}">
                  <a16:creationId xmlns:a16="http://schemas.microsoft.com/office/drawing/2014/main" id="{2BDDD66C-8001-E3E7-5B22-617869814B2E}"/>
                </a:ext>
              </a:extLst>
            </p:cNvPr>
            <p:cNvSpPr txBox="1"/>
            <p:nvPr/>
          </p:nvSpPr>
          <p:spPr>
            <a:xfrm>
              <a:off x="2109459" y="3300564"/>
              <a:ext cx="792868" cy="307777"/>
            </a:xfrm>
            <a:prstGeom prst="rect">
              <a:avLst/>
            </a:prstGeom>
            <a:noFill/>
          </p:spPr>
          <p:txBody>
            <a:bodyPr wrap="square">
              <a:spAutoFit/>
            </a:bodyPr>
            <a:lstStyle/>
            <a:p>
              <a:r>
                <a:rPr lang="en-US" sz="1400" dirty="0">
                  <a:solidFill>
                    <a:schemeClr val="bg1"/>
                  </a:solidFill>
                  <a:latin typeface="+mj-lt"/>
                  <a:cs typeface="Arial" pitchFamily="34" charset="0"/>
                </a:rPr>
                <a:t>29.1 M</a:t>
              </a:r>
              <a:endParaRPr lang="en-US" sz="1400" dirty="0">
                <a:solidFill>
                  <a:schemeClr val="bg1"/>
                </a:solidFill>
                <a:latin typeface="+mj-lt"/>
              </a:endParaRPr>
            </a:p>
          </p:txBody>
        </p:sp>
        <p:sp>
          <p:nvSpPr>
            <p:cNvPr id="13" name="TextBox 12">
              <a:extLst>
                <a:ext uri="{FF2B5EF4-FFF2-40B4-BE49-F238E27FC236}">
                  <a16:creationId xmlns:a16="http://schemas.microsoft.com/office/drawing/2014/main" id="{51B3E1A2-B1E5-287F-086C-8DCC740C5C9E}"/>
                </a:ext>
              </a:extLst>
            </p:cNvPr>
            <p:cNvSpPr txBox="1"/>
            <p:nvPr/>
          </p:nvSpPr>
          <p:spPr>
            <a:xfrm>
              <a:off x="2109459" y="3767232"/>
              <a:ext cx="778237" cy="492443"/>
            </a:xfrm>
            <a:prstGeom prst="rect">
              <a:avLst/>
            </a:prstGeom>
            <a:noFill/>
          </p:spPr>
          <p:txBody>
            <a:bodyPr wrap="square">
              <a:spAutoFit/>
            </a:bodyPr>
            <a:lstStyle/>
            <a:p>
              <a:r>
                <a:rPr lang="en-US" sz="1400" dirty="0">
                  <a:solidFill>
                    <a:srgbClr val="FFC000"/>
                  </a:solidFill>
                  <a:latin typeface="+mj-lt"/>
                </a:rPr>
                <a:t>16% </a:t>
              </a:r>
              <a:r>
                <a:rPr lang="en-US" sz="1100" dirty="0">
                  <a:solidFill>
                    <a:srgbClr val="FFC000"/>
                  </a:solidFill>
                </a:rPr>
                <a:t>increase</a:t>
              </a:r>
              <a:endParaRPr lang="en-US" sz="1400" dirty="0">
                <a:solidFill>
                  <a:srgbClr val="FFC000"/>
                </a:solidFill>
              </a:endParaRPr>
            </a:p>
          </p:txBody>
        </p:sp>
      </p:grpSp>
      <p:grpSp>
        <p:nvGrpSpPr>
          <p:cNvPr id="16" name="Group 15">
            <a:extLst>
              <a:ext uri="{FF2B5EF4-FFF2-40B4-BE49-F238E27FC236}">
                <a16:creationId xmlns:a16="http://schemas.microsoft.com/office/drawing/2014/main" id="{D4269EFB-FA9D-4446-3339-A1CC1A77A7FD}"/>
              </a:ext>
            </a:extLst>
          </p:cNvPr>
          <p:cNvGrpSpPr/>
          <p:nvPr/>
        </p:nvGrpSpPr>
        <p:grpSpPr>
          <a:xfrm>
            <a:off x="3137934" y="2974342"/>
            <a:ext cx="5908104" cy="1483966"/>
            <a:chOff x="3083988" y="1728623"/>
            <a:chExt cx="5908104" cy="1483966"/>
          </a:xfrm>
        </p:grpSpPr>
        <p:grpSp>
          <p:nvGrpSpPr>
            <p:cNvPr id="17" name="Group 16">
              <a:extLst>
                <a:ext uri="{FF2B5EF4-FFF2-40B4-BE49-F238E27FC236}">
                  <a16:creationId xmlns:a16="http://schemas.microsoft.com/office/drawing/2014/main" id="{2C0F7B1F-2BFB-E4D8-5DB9-C512B7479C7F}"/>
                </a:ext>
              </a:extLst>
            </p:cNvPr>
            <p:cNvGrpSpPr/>
            <p:nvPr/>
          </p:nvGrpSpPr>
          <p:grpSpPr>
            <a:xfrm>
              <a:off x="3083988" y="1728623"/>
              <a:ext cx="5908104" cy="1483966"/>
              <a:chOff x="6470650" y="1560303"/>
              <a:chExt cx="4335151" cy="1483966"/>
            </a:xfrm>
          </p:grpSpPr>
          <p:sp>
            <p:nvSpPr>
              <p:cNvPr id="24" name="Rectangle: Rounded Corners 23">
                <a:extLst>
                  <a:ext uri="{FF2B5EF4-FFF2-40B4-BE49-F238E27FC236}">
                    <a16:creationId xmlns:a16="http://schemas.microsoft.com/office/drawing/2014/main" id="{830EFED4-1E82-3F09-75AD-E21562A3CADB}"/>
                  </a:ext>
                </a:extLst>
              </p:cNvPr>
              <p:cNvSpPr/>
              <p:nvPr/>
            </p:nvSpPr>
            <p:spPr>
              <a:xfrm>
                <a:off x="6470650" y="1560303"/>
                <a:ext cx="2114465" cy="1483966"/>
              </a:xfrm>
              <a:prstGeom prst="roundRect">
                <a:avLst/>
              </a:prstGeom>
              <a:solidFill>
                <a:srgbClr val="396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25" name="Rectangle: Top Corners Rounded 24">
                <a:extLst>
                  <a:ext uri="{FF2B5EF4-FFF2-40B4-BE49-F238E27FC236}">
                    <a16:creationId xmlns:a16="http://schemas.microsoft.com/office/drawing/2014/main" id="{88334E38-69BF-ACB2-1AB1-ABC4963E627C}"/>
                  </a:ext>
                </a:extLst>
              </p:cNvPr>
              <p:cNvSpPr/>
              <p:nvPr/>
            </p:nvSpPr>
            <p:spPr>
              <a:xfrm>
                <a:off x="6470650" y="1560304"/>
                <a:ext cx="4335151" cy="30996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itchFamily="34" charset="0"/>
                    <a:cs typeface="Arial" pitchFamily="34" charset="0"/>
                  </a:rPr>
                  <a:t>Projections - V2022 (2010-2020 - 1.0 Migration Rate)</a:t>
                </a:r>
              </a:p>
            </p:txBody>
          </p:sp>
        </p:grpSp>
        <p:pic>
          <p:nvPicPr>
            <p:cNvPr id="18" name="Picture 17" descr="A grey arrow pointing upwards&#10;&#10;Description automatically generated">
              <a:extLst>
                <a:ext uri="{FF2B5EF4-FFF2-40B4-BE49-F238E27FC236}">
                  <a16:creationId xmlns:a16="http://schemas.microsoft.com/office/drawing/2014/main" id="{7D05914C-4D3A-A6DE-3797-65636858EC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3677" y="2256563"/>
              <a:ext cx="1021388" cy="697097"/>
            </a:xfrm>
            <a:prstGeom prst="rect">
              <a:avLst/>
            </a:prstGeom>
          </p:spPr>
        </p:pic>
        <p:sp>
          <p:nvSpPr>
            <p:cNvPr id="19" name="TextBox 18">
              <a:extLst>
                <a:ext uri="{FF2B5EF4-FFF2-40B4-BE49-F238E27FC236}">
                  <a16:creationId xmlns:a16="http://schemas.microsoft.com/office/drawing/2014/main" id="{FAD5CDF6-516B-42C3-CEDB-2470224CBF28}"/>
                </a:ext>
              </a:extLst>
            </p:cNvPr>
            <p:cNvSpPr txBox="1"/>
            <p:nvPr/>
          </p:nvSpPr>
          <p:spPr>
            <a:xfrm>
              <a:off x="3435089" y="2878440"/>
              <a:ext cx="549717" cy="276999"/>
            </a:xfrm>
            <a:prstGeom prst="rect">
              <a:avLst/>
            </a:prstGeom>
            <a:noFill/>
          </p:spPr>
          <p:txBody>
            <a:bodyPr wrap="square" rtlCol="0">
              <a:spAutoFit/>
            </a:bodyPr>
            <a:lstStyle/>
            <a:p>
              <a:r>
                <a:rPr lang="en-US" sz="1200" dirty="0">
                  <a:solidFill>
                    <a:schemeClr val="bg1">
                      <a:lumMod val="85000"/>
                    </a:schemeClr>
                  </a:solidFill>
                </a:rPr>
                <a:t>2020</a:t>
              </a:r>
            </a:p>
          </p:txBody>
        </p:sp>
        <p:sp>
          <p:nvSpPr>
            <p:cNvPr id="20" name="TextBox 19">
              <a:extLst>
                <a:ext uri="{FF2B5EF4-FFF2-40B4-BE49-F238E27FC236}">
                  <a16:creationId xmlns:a16="http://schemas.microsoft.com/office/drawing/2014/main" id="{0DCE4BA5-DCC3-B353-D0AB-01FA02BD2F26}"/>
                </a:ext>
              </a:extLst>
            </p:cNvPr>
            <p:cNvSpPr txBox="1"/>
            <p:nvPr/>
          </p:nvSpPr>
          <p:spPr>
            <a:xfrm>
              <a:off x="5088477" y="2295207"/>
              <a:ext cx="549717" cy="276999"/>
            </a:xfrm>
            <a:prstGeom prst="rect">
              <a:avLst/>
            </a:prstGeom>
            <a:noFill/>
          </p:spPr>
          <p:txBody>
            <a:bodyPr wrap="square" rtlCol="0">
              <a:spAutoFit/>
            </a:bodyPr>
            <a:lstStyle/>
            <a:p>
              <a:r>
                <a:rPr lang="en-US" sz="1200" dirty="0">
                  <a:solidFill>
                    <a:schemeClr val="bg1">
                      <a:lumMod val="85000"/>
                    </a:schemeClr>
                  </a:solidFill>
                </a:rPr>
                <a:t>2040</a:t>
              </a:r>
            </a:p>
          </p:txBody>
        </p:sp>
        <p:sp>
          <p:nvSpPr>
            <p:cNvPr id="21" name="TextBox 20">
              <a:extLst>
                <a:ext uri="{FF2B5EF4-FFF2-40B4-BE49-F238E27FC236}">
                  <a16:creationId xmlns:a16="http://schemas.microsoft.com/office/drawing/2014/main" id="{2E5F25F5-54DA-F4B0-5411-6466DE7AE5BA}"/>
                </a:ext>
              </a:extLst>
            </p:cNvPr>
            <p:cNvSpPr txBox="1"/>
            <p:nvPr/>
          </p:nvSpPr>
          <p:spPr>
            <a:xfrm>
              <a:off x="3252458" y="2635778"/>
              <a:ext cx="792868" cy="307777"/>
            </a:xfrm>
            <a:prstGeom prst="rect">
              <a:avLst/>
            </a:prstGeom>
            <a:noFill/>
          </p:spPr>
          <p:txBody>
            <a:bodyPr wrap="square">
              <a:spAutoFit/>
            </a:bodyPr>
            <a:lstStyle/>
            <a:p>
              <a:r>
                <a:rPr lang="en-US" sz="1400" dirty="0">
                  <a:solidFill>
                    <a:schemeClr val="bg1"/>
                  </a:solidFill>
                  <a:latin typeface="+mj-lt"/>
                  <a:cs typeface="Arial" pitchFamily="34" charset="0"/>
                </a:rPr>
                <a:t>29.1 M</a:t>
              </a:r>
              <a:endParaRPr lang="en-US" sz="1400" dirty="0">
                <a:solidFill>
                  <a:schemeClr val="bg1"/>
                </a:solidFill>
                <a:latin typeface="+mj-lt"/>
              </a:endParaRPr>
            </a:p>
          </p:txBody>
        </p:sp>
        <p:sp>
          <p:nvSpPr>
            <p:cNvPr id="22" name="TextBox 21">
              <a:extLst>
                <a:ext uri="{FF2B5EF4-FFF2-40B4-BE49-F238E27FC236}">
                  <a16:creationId xmlns:a16="http://schemas.microsoft.com/office/drawing/2014/main" id="{93F4E9EE-C878-9980-F9C9-5277C64A6E8E}"/>
                </a:ext>
              </a:extLst>
            </p:cNvPr>
            <p:cNvSpPr txBox="1"/>
            <p:nvPr/>
          </p:nvSpPr>
          <p:spPr>
            <a:xfrm>
              <a:off x="5095485" y="2063809"/>
              <a:ext cx="792868" cy="307777"/>
            </a:xfrm>
            <a:prstGeom prst="rect">
              <a:avLst/>
            </a:prstGeom>
            <a:noFill/>
          </p:spPr>
          <p:txBody>
            <a:bodyPr wrap="square">
              <a:spAutoFit/>
            </a:bodyPr>
            <a:lstStyle/>
            <a:p>
              <a:r>
                <a:rPr lang="en-US" sz="1400" dirty="0">
                  <a:solidFill>
                    <a:schemeClr val="bg1"/>
                  </a:solidFill>
                  <a:latin typeface="+mj-lt"/>
                  <a:cs typeface="Arial" pitchFamily="34" charset="0"/>
                </a:rPr>
                <a:t>36.8 M</a:t>
              </a:r>
              <a:endParaRPr lang="en-US" sz="1400" dirty="0">
                <a:solidFill>
                  <a:schemeClr val="bg1"/>
                </a:solidFill>
                <a:latin typeface="+mj-lt"/>
              </a:endParaRPr>
            </a:p>
          </p:txBody>
        </p:sp>
        <p:sp>
          <p:nvSpPr>
            <p:cNvPr id="23" name="TextBox 22">
              <a:extLst>
                <a:ext uri="{FF2B5EF4-FFF2-40B4-BE49-F238E27FC236}">
                  <a16:creationId xmlns:a16="http://schemas.microsoft.com/office/drawing/2014/main" id="{A5AF7971-1725-13F7-C514-4AA2F43BDA60}"/>
                </a:ext>
              </a:extLst>
            </p:cNvPr>
            <p:cNvSpPr txBox="1"/>
            <p:nvPr/>
          </p:nvSpPr>
          <p:spPr>
            <a:xfrm>
              <a:off x="5095485" y="2530477"/>
              <a:ext cx="809269" cy="477054"/>
            </a:xfrm>
            <a:prstGeom prst="rect">
              <a:avLst/>
            </a:prstGeom>
            <a:noFill/>
          </p:spPr>
          <p:txBody>
            <a:bodyPr wrap="square">
              <a:spAutoFit/>
            </a:bodyPr>
            <a:lstStyle/>
            <a:p>
              <a:r>
                <a:rPr lang="en-US" sz="1400" dirty="0">
                  <a:solidFill>
                    <a:srgbClr val="FFC000"/>
                  </a:solidFill>
                  <a:latin typeface="+mj-lt"/>
                </a:rPr>
                <a:t>26% </a:t>
              </a:r>
              <a:r>
                <a:rPr lang="en-US" sz="1100" dirty="0">
                  <a:solidFill>
                    <a:srgbClr val="FFC000"/>
                  </a:solidFill>
                </a:rPr>
                <a:t>increase</a:t>
              </a:r>
              <a:endParaRPr lang="en-US" sz="1400" dirty="0">
                <a:solidFill>
                  <a:srgbClr val="FFC000"/>
                </a:solidFill>
              </a:endParaRPr>
            </a:p>
          </p:txBody>
        </p:sp>
      </p:grpSp>
    </p:spTree>
    <p:extLst>
      <p:ext uri="{BB962C8B-B14F-4D97-AF65-F5344CB8AC3E}">
        <p14:creationId xmlns:p14="http://schemas.microsoft.com/office/powerpoint/2010/main" val="558536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0B833524-225B-D217-E9DD-9B5C2D2568B5}"/>
              </a:ext>
            </a:extLst>
          </p:cNvPr>
          <p:cNvSpPr/>
          <p:nvPr/>
        </p:nvSpPr>
        <p:spPr>
          <a:xfrm>
            <a:off x="2017756" y="1595990"/>
            <a:ext cx="1677860" cy="299454"/>
          </a:xfrm>
          <a:prstGeom prst="roundRect">
            <a:avLst>
              <a:gd name="adj" fmla="val 44427"/>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solidFill>
                  <a:schemeClr val="accent2"/>
                </a:solidFill>
                <a:latin typeface="Franklin Gothic Medium" panose="020B0603020102020204" pitchFamily="34" charset="0"/>
                <a:cs typeface="Arial" pitchFamily="34" charset="0"/>
              </a:rPr>
              <a:t>2020 – 2040 </a:t>
            </a:r>
          </a:p>
        </p:txBody>
      </p:sp>
      <p:pic>
        <p:nvPicPr>
          <p:cNvPr id="8" name="Picture 7" descr="A map of texas with blue squares&#10;&#10;Description automatically generated">
            <a:extLst>
              <a:ext uri="{FF2B5EF4-FFF2-40B4-BE49-F238E27FC236}">
                <a16:creationId xmlns:a16="http://schemas.microsoft.com/office/drawing/2014/main" id="{16E825A6-BF86-10F0-D13C-5DC04C40BB57}"/>
              </a:ext>
            </a:extLst>
          </p:cNvPr>
          <p:cNvPicPr>
            <a:picLocks noChangeAspect="1"/>
          </p:cNvPicPr>
          <p:nvPr/>
        </p:nvPicPr>
        <p:blipFill rotWithShape="1">
          <a:blip r:embed="rId3"/>
          <a:srcRect l="2245" r="2245"/>
          <a:stretch/>
        </p:blipFill>
        <p:spPr>
          <a:xfrm>
            <a:off x="656410" y="1396357"/>
            <a:ext cx="3255151" cy="3007988"/>
          </a:xfrm>
          <a:prstGeom prst="rect">
            <a:avLst/>
          </a:prstGeom>
          <a:effectLst>
            <a:outerShdw blurRad="63500" sx="102000" sy="102000" algn="ctr" rotWithShape="0">
              <a:prstClr val="black">
                <a:alpha val="40000"/>
              </a:prstClr>
            </a:outerShdw>
          </a:effectLst>
        </p:spPr>
      </p:pic>
      <p:sp>
        <p:nvSpPr>
          <p:cNvPr id="4" name="Slide Number Placeholder 3">
            <a:extLst>
              <a:ext uri="{FF2B5EF4-FFF2-40B4-BE49-F238E27FC236}">
                <a16:creationId xmlns:a16="http://schemas.microsoft.com/office/drawing/2014/main" id="{30706168-764A-F26D-D72D-05CEEE9B6FEE}"/>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12</a:t>
            </a:fld>
            <a:endParaRPr lang="en-US" dirty="0"/>
          </a:p>
        </p:txBody>
      </p:sp>
      <p:sp>
        <p:nvSpPr>
          <p:cNvPr id="2" name="Content Placeholder 6">
            <a:extLst>
              <a:ext uri="{FF2B5EF4-FFF2-40B4-BE49-F238E27FC236}">
                <a16:creationId xmlns:a16="http://schemas.microsoft.com/office/drawing/2014/main" id="{B70F5F1F-CF2C-DC97-3E7F-DC358FDF303E}"/>
              </a:ext>
            </a:extLst>
          </p:cNvPr>
          <p:cNvSpPr txBox="1">
            <a:spLocks/>
          </p:cNvSpPr>
          <p:nvPr/>
        </p:nvSpPr>
        <p:spPr>
          <a:xfrm>
            <a:off x="653946" y="1296605"/>
            <a:ext cx="3886200" cy="3263504"/>
          </a:xfrm>
          <a:prstGeom prst="rect">
            <a:avLst/>
          </a:prstGeom>
        </p:spPr>
        <p:txBody>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3" name="Title 1">
            <a:extLst>
              <a:ext uri="{FF2B5EF4-FFF2-40B4-BE49-F238E27FC236}">
                <a16:creationId xmlns:a16="http://schemas.microsoft.com/office/drawing/2014/main" id="{9594CE5B-F894-EE2B-B5C3-555D0BCACBA7}"/>
              </a:ext>
            </a:extLst>
          </p:cNvPr>
          <p:cNvSpPr>
            <a:spLocks noGrp="1"/>
          </p:cNvSpPr>
          <p:nvPr>
            <p:ph type="title"/>
          </p:nvPr>
        </p:nvSpPr>
        <p:spPr>
          <a:xfrm>
            <a:off x="133886" y="55800"/>
            <a:ext cx="8930552" cy="461665"/>
          </a:xfrm>
        </p:spPr>
        <p:txBody>
          <a:bodyPr/>
          <a:lstStyle/>
          <a:p>
            <a:r>
              <a:rPr lang="en-US" sz="2400" dirty="0">
                <a:solidFill>
                  <a:schemeClr val="accent2"/>
                </a:solidFill>
              </a:rPr>
              <a:t>Texas Population Projection (2020 – 2060)</a:t>
            </a:r>
          </a:p>
        </p:txBody>
      </p:sp>
      <p:sp>
        <p:nvSpPr>
          <p:cNvPr id="7" name="Content Placeholder 6">
            <a:extLst>
              <a:ext uri="{FF2B5EF4-FFF2-40B4-BE49-F238E27FC236}">
                <a16:creationId xmlns:a16="http://schemas.microsoft.com/office/drawing/2014/main" id="{DDDA71BD-0AA7-2412-89BC-7914A68DC305}"/>
              </a:ext>
            </a:extLst>
          </p:cNvPr>
          <p:cNvSpPr txBox="1">
            <a:spLocks/>
          </p:cNvSpPr>
          <p:nvPr/>
        </p:nvSpPr>
        <p:spPr>
          <a:xfrm>
            <a:off x="-68451" y="358158"/>
            <a:ext cx="3017520" cy="4269685"/>
          </a:xfrm>
          <a:prstGeom prst="rect">
            <a:avLst/>
          </a:prstGeom>
        </p:spPr>
        <p:txBody>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12" name="Rectangle: Rounded Corners 11">
            <a:extLst>
              <a:ext uri="{FF2B5EF4-FFF2-40B4-BE49-F238E27FC236}">
                <a16:creationId xmlns:a16="http://schemas.microsoft.com/office/drawing/2014/main" id="{567CC7E8-3ED1-948E-CB43-36EE14B5177F}"/>
              </a:ext>
            </a:extLst>
          </p:cNvPr>
          <p:cNvSpPr/>
          <p:nvPr/>
        </p:nvSpPr>
        <p:spPr>
          <a:xfrm>
            <a:off x="6399220" y="1565025"/>
            <a:ext cx="1677860" cy="299454"/>
          </a:xfrm>
          <a:prstGeom prst="roundRect">
            <a:avLst>
              <a:gd name="adj" fmla="val 44427"/>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solidFill>
                  <a:schemeClr val="accent2"/>
                </a:solidFill>
                <a:latin typeface="Franklin Gothic Medium" panose="020B0603020102020204" pitchFamily="34" charset="0"/>
                <a:cs typeface="Arial" pitchFamily="34" charset="0"/>
              </a:rPr>
              <a:t>2020 – 2060 </a:t>
            </a:r>
          </a:p>
        </p:txBody>
      </p:sp>
      <p:sp>
        <p:nvSpPr>
          <p:cNvPr id="21" name="Rectangle: Rounded Corners 20">
            <a:extLst>
              <a:ext uri="{FF2B5EF4-FFF2-40B4-BE49-F238E27FC236}">
                <a16:creationId xmlns:a16="http://schemas.microsoft.com/office/drawing/2014/main" id="{0AA08799-8A08-E1DD-3855-985E6F21670E}"/>
              </a:ext>
            </a:extLst>
          </p:cNvPr>
          <p:cNvSpPr/>
          <p:nvPr/>
        </p:nvSpPr>
        <p:spPr>
          <a:xfrm>
            <a:off x="4769316" y="3491148"/>
            <a:ext cx="4371309" cy="1068961"/>
          </a:xfrm>
          <a:prstGeom prst="roundRect">
            <a:avLst>
              <a:gd name="adj" fmla="val 44427"/>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1500" dirty="0">
              <a:solidFill>
                <a:schemeClr val="tx1"/>
              </a:solidFill>
              <a:latin typeface="Franklin Gothic Book" panose="020B0503020102020204" pitchFamily="34" charset="0"/>
              <a:cs typeface="Arial" pitchFamily="34" charset="0"/>
            </a:endParaRPr>
          </a:p>
        </p:txBody>
      </p:sp>
      <p:sp>
        <p:nvSpPr>
          <p:cNvPr id="24" name="Content Placeholder 6">
            <a:extLst>
              <a:ext uri="{FF2B5EF4-FFF2-40B4-BE49-F238E27FC236}">
                <a16:creationId xmlns:a16="http://schemas.microsoft.com/office/drawing/2014/main" id="{DE644B97-9236-E64B-AE87-12B993106EF1}"/>
              </a:ext>
            </a:extLst>
          </p:cNvPr>
          <p:cNvSpPr txBox="1">
            <a:spLocks/>
          </p:cNvSpPr>
          <p:nvPr/>
        </p:nvSpPr>
        <p:spPr>
          <a:xfrm>
            <a:off x="61133" y="4486501"/>
            <a:ext cx="7936964" cy="196208"/>
          </a:xfrm>
          <a:prstGeom prst="rect">
            <a:avLst/>
          </a:prstGeom>
        </p:spPr>
        <p:txBody>
          <a:bodyPr wrap="square">
            <a:spAutoFit/>
          </a:bodyPr>
          <a:lstStyle>
            <a:defPPr>
              <a:defRPr lang="en-US"/>
            </a:defPPr>
            <a:lvl1pPr>
              <a:spcAft>
                <a:spcPts val="150"/>
              </a:spcAft>
              <a:defRPr sz="675" kern="900">
                <a:solidFill>
                  <a:schemeClr val="bg1">
                    <a:lumMod val="65000"/>
                  </a:schemeClr>
                </a:solidFill>
                <a:latin typeface="Arial" panose="020B0604020202020204" pitchFamily="34" charset="0"/>
                <a:cs typeface="Arial" panose="020B0604020202020204" pitchFamily="34" charset="0"/>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Data source: Texas Demographic Center data projections. Vintage 2022 Population Projection - using the migration rates between 2010-2020  </a:t>
            </a:r>
          </a:p>
        </p:txBody>
      </p:sp>
      <p:sp>
        <p:nvSpPr>
          <p:cNvPr id="9" name="TextBox 8">
            <a:extLst>
              <a:ext uri="{FF2B5EF4-FFF2-40B4-BE49-F238E27FC236}">
                <a16:creationId xmlns:a16="http://schemas.microsoft.com/office/drawing/2014/main" id="{4A1F3D7B-4556-A5A2-2C6F-0CCC1B35E643}"/>
              </a:ext>
            </a:extLst>
          </p:cNvPr>
          <p:cNvSpPr txBox="1"/>
          <p:nvPr/>
        </p:nvSpPr>
        <p:spPr>
          <a:xfrm>
            <a:off x="807036" y="733678"/>
            <a:ext cx="7524164" cy="370955"/>
          </a:xfrm>
          <a:prstGeom prst="round2DiagRect">
            <a:avLst>
              <a:gd name="adj1" fmla="val 50000"/>
              <a:gd name="adj2" fmla="val 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1400" spc="-3">
                <a:solidFill>
                  <a:schemeClr val="bg1"/>
                </a:solidFill>
                <a:latin typeface="+mj-lt"/>
                <a:cs typeface="Calibri"/>
              </a:defRPr>
            </a:lvl1pPr>
          </a:lstStyle>
          <a:p>
            <a:r>
              <a:rPr lang="en-US" dirty="0"/>
              <a:t>Population is Projected to Grow in and Around Urban Areas</a:t>
            </a:r>
          </a:p>
        </p:txBody>
      </p:sp>
      <p:pic>
        <p:nvPicPr>
          <p:cNvPr id="15" name="Picture 14" descr="A map of texas with blue and white squares&#10;&#10;Description automatically generated">
            <a:extLst>
              <a:ext uri="{FF2B5EF4-FFF2-40B4-BE49-F238E27FC236}">
                <a16:creationId xmlns:a16="http://schemas.microsoft.com/office/drawing/2014/main" id="{A74CD56D-EEED-2DB3-FB90-743849CFC80D}"/>
              </a:ext>
            </a:extLst>
          </p:cNvPr>
          <p:cNvPicPr>
            <a:picLocks noChangeAspect="1"/>
          </p:cNvPicPr>
          <p:nvPr/>
        </p:nvPicPr>
        <p:blipFill>
          <a:blip r:embed="rId4"/>
          <a:stretch>
            <a:fillRect/>
          </a:stretch>
        </p:blipFill>
        <p:spPr>
          <a:xfrm>
            <a:off x="4975845" y="1398241"/>
            <a:ext cx="3225156" cy="2965391"/>
          </a:xfrm>
          <a:prstGeom prst="rect">
            <a:avLst/>
          </a:prstGeom>
          <a:effectLst>
            <a:outerShdw blurRad="63500" sx="102000" sy="102000" algn="ctr" rotWithShape="0">
              <a:prstClr val="black">
                <a:alpha val="40000"/>
              </a:prstClr>
            </a:outerShdw>
          </a:effectLst>
        </p:spPr>
      </p:pic>
      <p:grpSp>
        <p:nvGrpSpPr>
          <p:cNvPr id="32" name="Group 31">
            <a:extLst>
              <a:ext uri="{FF2B5EF4-FFF2-40B4-BE49-F238E27FC236}">
                <a16:creationId xmlns:a16="http://schemas.microsoft.com/office/drawing/2014/main" id="{A6C65565-F0E9-0962-704A-537FA5C42B91}"/>
              </a:ext>
            </a:extLst>
          </p:cNvPr>
          <p:cNvGrpSpPr/>
          <p:nvPr/>
        </p:nvGrpSpPr>
        <p:grpSpPr>
          <a:xfrm>
            <a:off x="329715" y="1424905"/>
            <a:ext cx="1242937" cy="1062238"/>
            <a:chOff x="329145" y="3286766"/>
            <a:chExt cx="1242937" cy="1062238"/>
          </a:xfrm>
        </p:grpSpPr>
        <p:pic>
          <p:nvPicPr>
            <p:cNvPr id="26" name="Picture 25" descr="A black screen with white text&#10;&#10;Description automatically generated">
              <a:extLst>
                <a:ext uri="{FF2B5EF4-FFF2-40B4-BE49-F238E27FC236}">
                  <a16:creationId xmlns:a16="http://schemas.microsoft.com/office/drawing/2014/main" id="{256E9D93-3805-F01A-8E54-336D54F29044}"/>
                </a:ext>
              </a:extLst>
            </p:cNvPr>
            <p:cNvPicPr>
              <a:picLocks noChangeAspect="1"/>
            </p:cNvPicPr>
            <p:nvPr/>
          </p:nvPicPr>
          <p:blipFill rotWithShape="1">
            <a:blip r:embed="rId5">
              <a:extLst>
                <a:ext uri="{28A0092B-C50C-407E-A947-70E740481C1C}">
                  <a14:useLocalDpi xmlns:a14="http://schemas.microsoft.com/office/drawing/2010/main" val="0"/>
                </a:ext>
              </a:extLst>
            </a:blip>
            <a:srcRect r="90578"/>
            <a:stretch/>
          </p:blipFill>
          <p:spPr>
            <a:xfrm>
              <a:off x="329145" y="3286766"/>
              <a:ext cx="168795" cy="1028366"/>
            </a:xfrm>
            <a:prstGeom prst="rect">
              <a:avLst/>
            </a:prstGeom>
          </p:spPr>
        </p:pic>
        <p:sp>
          <p:nvSpPr>
            <p:cNvPr id="27" name="TextBox 26">
              <a:extLst>
                <a:ext uri="{FF2B5EF4-FFF2-40B4-BE49-F238E27FC236}">
                  <a16:creationId xmlns:a16="http://schemas.microsoft.com/office/drawing/2014/main" id="{3804928F-DE14-7BE9-8B01-31536BB64638}"/>
                </a:ext>
              </a:extLst>
            </p:cNvPr>
            <p:cNvSpPr txBox="1"/>
            <p:nvPr/>
          </p:nvSpPr>
          <p:spPr>
            <a:xfrm>
              <a:off x="428343" y="3299176"/>
              <a:ext cx="879884" cy="215444"/>
            </a:xfrm>
            <a:prstGeom prst="rect">
              <a:avLst/>
            </a:prstGeom>
            <a:noFill/>
          </p:spPr>
          <p:txBody>
            <a:bodyPr wrap="square" rtlCol="0">
              <a:spAutoFit/>
            </a:bodyPr>
            <a:lstStyle/>
            <a:p>
              <a:r>
                <a:rPr lang="en-US" sz="800" dirty="0">
                  <a:solidFill>
                    <a:schemeClr val="tx1">
                      <a:lumMod val="65000"/>
                      <a:lumOff val="35000"/>
                    </a:schemeClr>
                  </a:solidFill>
                </a:rPr>
                <a:t>Population Loss</a:t>
              </a:r>
            </a:p>
          </p:txBody>
        </p:sp>
        <p:sp>
          <p:nvSpPr>
            <p:cNvPr id="28" name="TextBox 27">
              <a:extLst>
                <a:ext uri="{FF2B5EF4-FFF2-40B4-BE49-F238E27FC236}">
                  <a16:creationId xmlns:a16="http://schemas.microsoft.com/office/drawing/2014/main" id="{C134CD38-F2BD-1601-AC78-DC813B1CC760}"/>
                </a:ext>
              </a:extLst>
            </p:cNvPr>
            <p:cNvSpPr txBox="1"/>
            <p:nvPr/>
          </p:nvSpPr>
          <p:spPr>
            <a:xfrm>
              <a:off x="428343" y="3491148"/>
              <a:ext cx="879884" cy="215444"/>
            </a:xfrm>
            <a:prstGeom prst="rect">
              <a:avLst/>
            </a:prstGeom>
            <a:noFill/>
          </p:spPr>
          <p:txBody>
            <a:bodyPr wrap="square" rtlCol="0">
              <a:spAutoFit/>
            </a:bodyPr>
            <a:lstStyle/>
            <a:p>
              <a:r>
                <a:rPr lang="en-US" sz="800" dirty="0">
                  <a:solidFill>
                    <a:schemeClr val="tx1">
                      <a:lumMod val="65000"/>
                      <a:lumOff val="35000"/>
                    </a:schemeClr>
                  </a:solidFill>
                </a:rPr>
                <a:t>1 to 9,999</a:t>
              </a:r>
            </a:p>
          </p:txBody>
        </p:sp>
        <p:sp>
          <p:nvSpPr>
            <p:cNvPr id="29" name="TextBox 28">
              <a:extLst>
                <a:ext uri="{FF2B5EF4-FFF2-40B4-BE49-F238E27FC236}">
                  <a16:creationId xmlns:a16="http://schemas.microsoft.com/office/drawing/2014/main" id="{0E5B502A-806A-AD65-3969-D762520305E6}"/>
                </a:ext>
              </a:extLst>
            </p:cNvPr>
            <p:cNvSpPr txBox="1"/>
            <p:nvPr/>
          </p:nvSpPr>
          <p:spPr>
            <a:xfrm>
              <a:off x="425513" y="3709256"/>
              <a:ext cx="1050201" cy="215444"/>
            </a:xfrm>
            <a:prstGeom prst="rect">
              <a:avLst/>
            </a:prstGeom>
            <a:noFill/>
          </p:spPr>
          <p:txBody>
            <a:bodyPr wrap="square" rtlCol="0">
              <a:spAutoFit/>
            </a:bodyPr>
            <a:lstStyle/>
            <a:p>
              <a:r>
                <a:rPr lang="en-US" sz="800" dirty="0">
                  <a:solidFill>
                    <a:schemeClr val="tx1">
                      <a:lumMod val="65000"/>
                      <a:lumOff val="35000"/>
                    </a:schemeClr>
                  </a:solidFill>
                </a:rPr>
                <a:t>10,000 to 99,999</a:t>
              </a:r>
            </a:p>
          </p:txBody>
        </p:sp>
        <p:sp>
          <p:nvSpPr>
            <p:cNvPr id="30" name="TextBox 29">
              <a:extLst>
                <a:ext uri="{FF2B5EF4-FFF2-40B4-BE49-F238E27FC236}">
                  <a16:creationId xmlns:a16="http://schemas.microsoft.com/office/drawing/2014/main" id="{B7DC7BC7-D154-7744-D2A6-B8D4DAC06CC1}"/>
                </a:ext>
              </a:extLst>
            </p:cNvPr>
            <p:cNvSpPr txBox="1"/>
            <p:nvPr/>
          </p:nvSpPr>
          <p:spPr>
            <a:xfrm>
              <a:off x="425512" y="3917906"/>
              <a:ext cx="1146570" cy="215444"/>
            </a:xfrm>
            <a:prstGeom prst="rect">
              <a:avLst/>
            </a:prstGeom>
            <a:noFill/>
          </p:spPr>
          <p:txBody>
            <a:bodyPr wrap="square" rtlCol="0">
              <a:spAutoFit/>
            </a:bodyPr>
            <a:lstStyle/>
            <a:p>
              <a:r>
                <a:rPr lang="en-US" sz="800" dirty="0">
                  <a:solidFill>
                    <a:schemeClr val="tx1">
                      <a:lumMod val="65000"/>
                      <a:lumOff val="35000"/>
                    </a:schemeClr>
                  </a:solidFill>
                </a:rPr>
                <a:t>100,000 to 499,999</a:t>
              </a:r>
            </a:p>
          </p:txBody>
        </p:sp>
        <p:sp>
          <p:nvSpPr>
            <p:cNvPr id="31" name="TextBox 30">
              <a:extLst>
                <a:ext uri="{FF2B5EF4-FFF2-40B4-BE49-F238E27FC236}">
                  <a16:creationId xmlns:a16="http://schemas.microsoft.com/office/drawing/2014/main" id="{477ED5C1-7526-98DD-4637-4C62A53D5EEB}"/>
                </a:ext>
              </a:extLst>
            </p:cNvPr>
            <p:cNvSpPr txBox="1"/>
            <p:nvPr/>
          </p:nvSpPr>
          <p:spPr>
            <a:xfrm>
              <a:off x="425512" y="4133560"/>
              <a:ext cx="1146570" cy="215444"/>
            </a:xfrm>
            <a:prstGeom prst="rect">
              <a:avLst/>
            </a:prstGeom>
            <a:noFill/>
          </p:spPr>
          <p:txBody>
            <a:bodyPr wrap="square" rtlCol="0">
              <a:spAutoFit/>
            </a:bodyPr>
            <a:lstStyle/>
            <a:p>
              <a:r>
                <a:rPr lang="en-US" sz="800" dirty="0">
                  <a:solidFill>
                    <a:schemeClr val="tx1">
                      <a:lumMod val="65000"/>
                      <a:lumOff val="35000"/>
                    </a:schemeClr>
                  </a:solidFill>
                </a:rPr>
                <a:t>500,000 or more</a:t>
              </a:r>
            </a:p>
          </p:txBody>
        </p:sp>
      </p:grpSp>
      <p:grpSp>
        <p:nvGrpSpPr>
          <p:cNvPr id="40" name="Group 39">
            <a:extLst>
              <a:ext uri="{FF2B5EF4-FFF2-40B4-BE49-F238E27FC236}">
                <a16:creationId xmlns:a16="http://schemas.microsoft.com/office/drawing/2014/main" id="{06B71D14-27DA-8FDF-A9D0-C9D8E0974CEC}"/>
              </a:ext>
            </a:extLst>
          </p:cNvPr>
          <p:cNvGrpSpPr/>
          <p:nvPr/>
        </p:nvGrpSpPr>
        <p:grpSpPr>
          <a:xfrm>
            <a:off x="4685575" y="1424905"/>
            <a:ext cx="1242937" cy="1062238"/>
            <a:chOff x="329145" y="3286766"/>
            <a:chExt cx="1242937" cy="1062238"/>
          </a:xfrm>
        </p:grpSpPr>
        <p:pic>
          <p:nvPicPr>
            <p:cNvPr id="41" name="Picture 40" descr="A black screen with white text&#10;&#10;Description automatically generated">
              <a:extLst>
                <a:ext uri="{FF2B5EF4-FFF2-40B4-BE49-F238E27FC236}">
                  <a16:creationId xmlns:a16="http://schemas.microsoft.com/office/drawing/2014/main" id="{94B7114D-0A36-E7B3-2936-38C287CC6FD0}"/>
                </a:ext>
              </a:extLst>
            </p:cNvPr>
            <p:cNvPicPr>
              <a:picLocks noChangeAspect="1"/>
            </p:cNvPicPr>
            <p:nvPr/>
          </p:nvPicPr>
          <p:blipFill rotWithShape="1">
            <a:blip r:embed="rId5">
              <a:extLst>
                <a:ext uri="{28A0092B-C50C-407E-A947-70E740481C1C}">
                  <a14:useLocalDpi xmlns:a14="http://schemas.microsoft.com/office/drawing/2010/main" val="0"/>
                </a:ext>
              </a:extLst>
            </a:blip>
            <a:srcRect r="90578"/>
            <a:stretch/>
          </p:blipFill>
          <p:spPr>
            <a:xfrm>
              <a:off x="329145" y="3286766"/>
              <a:ext cx="168795" cy="1028366"/>
            </a:xfrm>
            <a:prstGeom prst="rect">
              <a:avLst/>
            </a:prstGeom>
          </p:spPr>
        </p:pic>
        <p:sp>
          <p:nvSpPr>
            <p:cNvPr id="42" name="TextBox 41">
              <a:extLst>
                <a:ext uri="{FF2B5EF4-FFF2-40B4-BE49-F238E27FC236}">
                  <a16:creationId xmlns:a16="http://schemas.microsoft.com/office/drawing/2014/main" id="{DDC97A9B-EC11-D423-0722-FA1A81131C3B}"/>
                </a:ext>
              </a:extLst>
            </p:cNvPr>
            <p:cNvSpPr txBox="1"/>
            <p:nvPr/>
          </p:nvSpPr>
          <p:spPr>
            <a:xfrm>
              <a:off x="428343" y="3299176"/>
              <a:ext cx="879884" cy="215444"/>
            </a:xfrm>
            <a:prstGeom prst="rect">
              <a:avLst/>
            </a:prstGeom>
            <a:noFill/>
          </p:spPr>
          <p:txBody>
            <a:bodyPr wrap="square" rtlCol="0">
              <a:spAutoFit/>
            </a:bodyPr>
            <a:lstStyle/>
            <a:p>
              <a:r>
                <a:rPr lang="en-US" sz="800" dirty="0">
                  <a:solidFill>
                    <a:schemeClr val="tx1">
                      <a:lumMod val="65000"/>
                      <a:lumOff val="35000"/>
                    </a:schemeClr>
                  </a:solidFill>
                </a:rPr>
                <a:t>Population Loss</a:t>
              </a:r>
            </a:p>
          </p:txBody>
        </p:sp>
        <p:sp>
          <p:nvSpPr>
            <p:cNvPr id="43" name="TextBox 42">
              <a:extLst>
                <a:ext uri="{FF2B5EF4-FFF2-40B4-BE49-F238E27FC236}">
                  <a16:creationId xmlns:a16="http://schemas.microsoft.com/office/drawing/2014/main" id="{E6A6A887-E32E-08BB-34E5-42BEB9E9CD73}"/>
                </a:ext>
              </a:extLst>
            </p:cNvPr>
            <p:cNvSpPr txBox="1"/>
            <p:nvPr/>
          </p:nvSpPr>
          <p:spPr>
            <a:xfrm>
              <a:off x="428343" y="3491148"/>
              <a:ext cx="879884" cy="215444"/>
            </a:xfrm>
            <a:prstGeom prst="rect">
              <a:avLst/>
            </a:prstGeom>
            <a:noFill/>
          </p:spPr>
          <p:txBody>
            <a:bodyPr wrap="square" rtlCol="0">
              <a:spAutoFit/>
            </a:bodyPr>
            <a:lstStyle/>
            <a:p>
              <a:r>
                <a:rPr lang="en-US" sz="800" dirty="0">
                  <a:solidFill>
                    <a:schemeClr val="tx1">
                      <a:lumMod val="65000"/>
                      <a:lumOff val="35000"/>
                    </a:schemeClr>
                  </a:solidFill>
                </a:rPr>
                <a:t>1 to 19,999</a:t>
              </a:r>
            </a:p>
          </p:txBody>
        </p:sp>
        <p:sp>
          <p:nvSpPr>
            <p:cNvPr id="44" name="TextBox 43">
              <a:extLst>
                <a:ext uri="{FF2B5EF4-FFF2-40B4-BE49-F238E27FC236}">
                  <a16:creationId xmlns:a16="http://schemas.microsoft.com/office/drawing/2014/main" id="{7430B709-C351-B1FD-5E5C-7B5754FD8356}"/>
                </a:ext>
              </a:extLst>
            </p:cNvPr>
            <p:cNvSpPr txBox="1"/>
            <p:nvPr/>
          </p:nvSpPr>
          <p:spPr>
            <a:xfrm>
              <a:off x="425513" y="3709256"/>
              <a:ext cx="1050201" cy="215444"/>
            </a:xfrm>
            <a:prstGeom prst="rect">
              <a:avLst/>
            </a:prstGeom>
            <a:noFill/>
          </p:spPr>
          <p:txBody>
            <a:bodyPr wrap="square" rtlCol="0">
              <a:spAutoFit/>
            </a:bodyPr>
            <a:lstStyle/>
            <a:p>
              <a:r>
                <a:rPr lang="en-US" sz="800" dirty="0">
                  <a:solidFill>
                    <a:schemeClr val="tx1">
                      <a:lumMod val="65000"/>
                      <a:lumOff val="35000"/>
                    </a:schemeClr>
                  </a:solidFill>
                </a:rPr>
                <a:t>20,000 to 199,999</a:t>
              </a:r>
            </a:p>
          </p:txBody>
        </p:sp>
        <p:sp>
          <p:nvSpPr>
            <p:cNvPr id="45" name="TextBox 44">
              <a:extLst>
                <a:ext uri="{FF2B5EF4-FFF2-40B4-BE49-F238E27FC236}">
                  <a16:creationId xmlns:a16="http://schemas.microsoft.com/office/drawing/2014/main" id="{28362DD1-914F-36D7-C600-C8D67F0B9AEC}"/>
                </a:ext>
              </a:extLst>
            </p:cNvPr>
            <p:cNvSpPr txBox="1"/>
            <p:nvPr/>
          </p:nvSpPr>
          <p:spPr>
            <a:xfrm>
              <a:off x="425512" y="3917906"/>
              <a:ext cx="1146570" cy="215444"/>
            </a:xfrm>
            <a:prstGeom prst="rect">
              <a:avLst/>
            </a:prstGeom>
            <a:noFill/>
          </p:spPr>
          <p:txBody>
            <a:bodyPr wrap="square" rtlCol="0">
              <a:spAutoFit/>
            </a:bodyPr>
            <a:lstStyle/>
            <a:p>
              <a:r>
                <a:rPr lang="en-US" sz="800" dirty="0">
                  <a:solidFill>
                    <a:schemeClr val="tx1">
                      <a:lumMod val="65000"/>
                      <a:lumOff val="35000"/>
                    </a:schemeClr>
                  </a:solidFill>
                </a:rPr>
                <a:t>200,000 to 999,999</a:t>
              </a:r>
            </a:p>
          </p:txBody>
        </p:sp>
        <p:sp>
          <p:nvSpPr>
            <p:cNvPr id="46" name="TextBox 45">
              <a:extLst>
                <a:ext uri="{FF2B5EF4-FFF2-40B4-BE49-F238E27FC236}">
                  <a16:creationId xmlns:a16="http://schemas.microsoft.com/office/drawing/2014/main" id="{B75E9508-F91F-1704-965C-2C31078E9CD3}"/>
                </a:ext>
              </a:extLst>
            </p:cNvPr>
            <p:cNvSpPr txBox="1"/>
            <p:nvPr/>
          </p:nvSpPr>
          <p:spPr>
            <a:xfrm>
              <a:off x="425512" y="4133560"/>
              <a:ext cx="1146570" cy="215444"/>
            </a:xfrm>
            <a:prstGeom prst="rect">
              <a:avLst/>
            </a:prstGeom>
            <a:noFill/>
          </p:spPr>
          <p:txBody>
            <a:bodyPr wrap="square" rtlCol="0">
              <a:spAutoFit/>
            </a:bodyPr>
            <a:lstStyle/>
            <a:p>
              <a:r>
                <a:rPr lang="en-US" sz="800" dirty="0">
                  <a:solidFill>
                    <a:schemeClr val="tx1">
                      <a:lumMod val="65000"/>
                      <a:lumOff val="35000"/>
                    </a:schemeClr>
                  </a:solidFill>
                </a:rPr>
                <a:t>1,000,000 or more</a:t>
              </a:r>
            </a:p>
          </p:txBody>
        </p:sp>
      </p:grpSp>
      <p:pic>
        <p:nvPicPr>
          <p:cNvPr id="48" name="Picture 47" descr="A grey arrow pointing upwards&#10;&#10;Description automatically generated">
            <a:extLst>
              <a:ext uri="{FF2B5EF4-FFF2-40B4-BE49-F238E27FC236}">
                <a16:creationId xmlns:a16="http://schemas.microsoft.com/office/drawing/2014/main" id="{2DC839E9-8E68-97D8-D385-C91FEFEC06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8933" y="811872"/>
            <a:ext cx="348675" cy="237971"/>
          </a:xfrm>
          <a:prstGeom prst="rect">
            <a:avLst/>
          </a:prstGeom>
        </p:spPr>
      </p:pic>
      <p:sp>
        <p:nvSpPr>
          <p:cNvPr id="5" name="Isosceles Triangle 4">
            <a:extLst>
              <a:ext uri="{FF2B5EF4-FFF2-40B4-BE49-F238E27FC236}">
                <a16:creationId xmlns:a16="http://schemas.microsoft.com/office/drawing/2014/main" id="{651A8FB5-9ADC-6F91-C402-164BD68E279A}"/>
              </a:ext>
            </a:extLst>
          </p:cNvPr>
          <p:cNvSpPr/>
          <p:nvPr/>
        </p:nvSpPr>
        <p:spPr>
          <a:xfrm>
            <a:off x="2475498" y="2222267"/>
            <a:ext cx="949110" cy="1263765"/>
          </a:xfrm>
          <a:custGeom>
            <a:avLst/>
            <a:gdLst>
              <a:gd name="connsiteX0" fmla="*/ 0 w 1437343"/>
              <a:gd name="connsiteY0" fmla="*/ 1172739 h 1172739"/>
              <a:gd name="connsiteX1" fmla="*/ 718672 w 1437343"/>
              <a:gd name="connsiteY1" fmla="*/ 0 h 1172739"/>
              <a:gd name="connsiteX2" fmla="*/ 1437343 w 1437343"/>
              <a:gd name="connsiteY2" fmla="*/ 1172739 h 1172739"/>
              <a:gd name="connsiteX3" fmla="*/ 0 w 1437343"/>
              <a:gd name="connsiteY3" fmla="*/ 1172739 h 1172739"/>
              <a:gd name="connsiteX0" fmla="*/ 0 w 1184952"/>
              <a:gd name="connsiteY0" fmla="*/ 1396167 h 1396167"/>
              <a:gd name="connsiteX1" fmla="*/ 466281 w 1184952"/>
              <a:gd name="connsiteY1" fmla="*/ 0 h 1396167"/>
              <a:gd name="connsiteX2" fmla="*/ 1184952 w 1184952"/>
              <a:gd name="connsiteY2" fmla="*/ 1172739 h 1396167"/>
              <a:gd name="connsiteX3" fmla="*/ 0 w 1184952"/>
              <a:gd name="connsiteY3" fmla="*/ 1396167 h 1396167"/>
              <a:gd name="connsiteX0" fmla="*/ 0 w 1184952"/>
              <a:gd name="connsiteY0" fmla="*/ 1110676 h 1110676"/>
              <a:gd name="connsiteX1" fmla="*/ 354567 w 1184952"/>
              <a:gd name="connsiteY1" fmla="*/ 0 h 1110676"/>
              <a:gd name="connsiteX2" fmla="*/ 1184952 w 1184952"/>
              <a:gd name="connsiteY2" fmla="*/ 887248 h 1110676"/>
              <a:gd name="connsiteX3" fmla="*/ 0 w 1184952"/>
              <a:gd name="connsiteY3" fmla="*/ 1110676 h 1110676"/>
              <a:gd name="connsiteX0" fmla="*/ 0 w 796021"/>
              <a:gd name="connsiteY0" fmla="*/ 1110676 h 1110676"/>
              <a:gd name="connsiteX1" fmla="*/ 354567 w 796021"/>
              <a:gd name="connsiteY1" fmla="*/ 0 h 1110676"/>
              <a:gd name="connsiteX2" fmla="*/ 796021 w 796021"/>
              <a:gd name="connsiteY2" fmla="*/ 941036 h 1110676"/>
              <a:gd name="connsiteX3" fmla="*/ 0 w 796021"/>
              <a:gd name="connsiteY3" fmla="*/ 1110676 h 1110676"/>
              <a:gd name="connsiteX0" fmla="*/ 0 w 862222"/>
              <a:gd name="connsiteY0" fmla="*/ 1164464 h 1164464"/>
              <a:gd name="connsiteX1" fmla="*/ 420768 w 862222"/>
              <a:gd name="connsiteY1" fmla="*/ 0 h 1164464"/>
              <a:gd name="connsiteX2" fmla="*/ 862222 w 862222"/>
              <a:gd name="connsiteY2" fmla="*/ 941036 h 1164464"/>
              <a:gd name="connsiteX3" fmla="*/ 0 w 862222"/>
              <a:gd name="connsiteY3" fmla="*/ 1164464 h 1164464"/>
              <a:gd name="connsiteX0" fmla="*/ 0 w 949110"/>
              <a:gd name="connsiteY0" fmla="*/ 1164464 h 1164464"/>
              <a:gd name="connsiteX1" fmla="*/ 420768 w 949110"/>
              <a:gd name="connsiteY1" fmla="*/ 0 h 1164464"/>
              <a:gd name="connsiteX2" fmla="*/ 949110 w 949110"/>
              <a:gd name="connsiteY2" fmla="*/ 1007237 h 1164464"/>
              <a:gd name="connsiteX3" fmla="*/ 0 w 949110"/>
              <a:gd name="connsiteY3" fmla="*/ 1164464 h 1164464"/>
              <a:gd name="connsiteX0" fmla="*/ 0 w 949110"/>
              <a:gd name="connsiteY0" fmla="*/ 1263765 h 1263765"/>
              <a:gd name="connsiteX1" fmla="*/ 453869 w 949110"/>
              <a:gd name="connsiteY1" fmla="*/ 0 h 1263765"/>
              <a:gd name="connsiteX2" fmla="*/ 949110 w 949110"/>
              <a:gd name="connsiteY2" fmla="*/ 1106538 h 1263765"/>
              <a:gd name="connsiteX3" fmla="*/ 0 w 949110"/>
              <a:gd name="connsiteY3" fmla="*/ 1263765 h 1263765"/>
            </a:gdLst>
            <a:ahLst/>
            <a:cxnLst>
              <a:cxn ang="0">
                <a:pos x="connsiteX0" y="connsiteY0"/>
              </a:cxn>
              <a:cxn ang="0">
                <a:pos x="connsiteX1" y="connsiteY1"/>
              </a:cxn>
              <a:cxn ang="0">
                <a:pos x="connsiteX2" y="connsiteY2"/>
              </a:cxn>
              <a:cxn ang="0">
                <a:pos x="connsiteX3" y="connsiteY3"/>
              </a:cxn>
            </a:cxnLst>
            <a:rect l="l" t="t" r="r" b="b"/>
            <a:pathLst>
              <a:path w="949110" h="1263765">
                <a:moveTo>
                  <a:pt x="0" y="1263765"/>
                </a:moveTo>
                <a:lnTo>
                  <a:pt x="453869" y="0"/>
                </a:lnTo>
                <a:lnTo>
                  <a:pt x="949110" y="1106538"/>
                </a:lnTo>
                <a:lnTo>
                  <a:pt x="0" y="1263765"/>
                </a:lnTo>
                <a:close/>
              </a:path>
            </a:pathLst>
          </a:custGeom>
          <a:noFill/>
          <a:ln w="9525">
            <a:solidFill>
              <a:schemeClr val="tx1">
                <a:lumMod val="65000"/>
                <a:lumOff val="35000"/>
              </a:schemeClr>
            </a:solidFill>
          </a:ln>
          <a:effectLst>
            <a:glow rad="25400">
              <a:schemeClr val="accent3">
                <a:satMod val="175000"/>
                <a:alpha val="3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6" name="Isosceles Triangle 4">
            <a:extLst>
              <a:ext uri="{FF2B5EF4-FFF2-40B4-BE49-F238E27FC236}">
                <a16:creationId xmlns:a16="http://schemas.microsoft.com/office/drawing/2014/main" id="{89F496BA-9B4C-ECAD-CD4E-6C673C5CD191}"/>
              </a:ext>
            </a:extLst>
          </p:cNvPr>
          <p:cNvSpPr/>
          <p:nvPr/>
        </p:nvSpPr>
        <p:spPr>
          <a:xfrm>
            <a:off x="6846174" y="2248244"/>
            <a:ext cx="949110" cy="1263765"/>
          </a:xfrm>
          <a:custGeom>
            <a:avLst/>
            <a:gdLst>
              <a:gd name="connsiteX0" fmla="*/ 0 w 1437343"/>
              <a:gd name="connsiteY0" fmla="*/ 1172739 h 1172739"/>
              <a:gd name="connsiteX1" fmla="*/ 718672 w 1437343"/>
              <a:gd name="connsiteY1" fmla="*/ 0 h 1172739"/>
              <a:gd name="connsiteX2" fmla="*/ 1437343 w 1437343"/>
              <a:gd name="connsiteY2" fmla="*/ 1172739 h 1172739"/>
              <a:gd name="connsiteX3" fmla="*/ 0 w 1437343"/>
              <a:gd name="connsiteY3" fmla="*/ 1172739 h 1172739"/>
              <a:gd name="connsiteX0" fmla="*/ 0 w 1184952"/>
              <a:gd name="connsiteY0" fmla="*/ 1396167 h 1396167"/>
              <a:gd name="connsiteX1" fmla="*/ 466281 w 1184952"/>
              <a:gd name="connsiteY1" fmla="*/ 0 h 1396167"/>
              <a:gd name="connsiteX2" fmla="*/ 1184952 w 1184952"/>
              <a:gd name="connsiteY2" fmla="*/ 1172739 h 1396167"/>
              <a:gd name="connsiteX3" fmla="*/ 0 w 1184952"/>
              <a:gd name="connsiteY3" fmla="*/ 1396167 h 1396167"/>
              <a:gd name="connsiteX0" fmla="*/ 0 w 1184952"/>
              <a:gd name="connsiteY0" fmla="*/ 1110676 h 1110676"/>
              <a:gd name="connsiteX1" fmla="*/ 354567 w 1184952"/>
              <a:gd name="connsiteY1" fmla="*/ 0 h 1110676"/>
              <a:gd name="connsiteX2" fmla="*/ 1184952 w 1184952"/>
              <a:gd name="connsiteY2" fmla="*/ 887248 h 1110676"/>
              <a:gd name="connsiteX3" fmla="*/ 0 w 1184952"/>
              <a:gd name="connsiteY3" fmla="*/ 1110676 h 1110676"/>
              <a:gd name="connsiteX0" fmla="*/ 0 w 796021"/>
              <a:gd name="connsiteY0" fmla="*/ 1110676 h 1110676"/>
              <a:gd name="connsiteX1" fmla="*/ 354567 w 796021"/>
              <a:gd name="connsiteY1" fmla="*/ 0 h 1110676"/>
              <a:gd name="connsiteX2" fmla="*/ 796021 w 796021"/>
              <a:gd name="connsiteY2" fmla="*/ 941036 h 1110676"/>
              <a:gd name="connsiteX3" fmla="*/ 0 w 796021"/>
              <a:gd name="connsiteY3" fmla="*/ 1110676 h 1110676"/>
              <a:gd name="connsiteX0" fmla="*/ 0 w 862222"/>
              <a:gd name="connsiteY0" fmla="*/ 1164464 h 1164464"/>
              <a:gd name="connsiteX1" fmla="*/ 420768 w 862222"/>
              <a:gd name="connsiteY1" fmla="*/ 0 h 1164464"/>
              <a:gd name="connsiteX2" fmla="*/ 862222 w 862222"/>
              <a:gd name="connsiteY2" fmla="*/ 941036 h 1164464"/>
              <a:gd name="connsiteX3" fmla="*/ 0 w 862222"/>
              <a:gd name="connsiteY3" fmla="*/ 1164464 h 1164464"/>
              <a:gd name="connsiteX0" fmla="*/ 0 w 949110"/>
              <a:gd name="connsiteY0" fmla="*/ 1164464 h 1164464"/>
              <a:gd name="connsiteX1" fmla="*/ 420768 w 949110"/>
              <a:gd name="connsiteY1" fmla="*/ 0 h 1164464"/>
              <a:gd name="connsiteX2" fmla="*/ 949110 w 949110"/>
              <a:gd name="connsiteY2" fmla="*/ 1007237 h 1164464"/>
              <a:gd name="connsiteX3" fmla="*/ 0 w 949110"/>
              <a:gd name="connsiteY3" fmla="*/ 1164464 h 1164464"/>
              <a:gd name="connsiteX0" fmla="*/ 0 w 949110"/>
              <a:gd name="connsiteY0" fmla="*/ 1263765 h 1263765"/>
              <a:gd name="connsiteX1" fmla="*/ 453869 w 949110"/>
              <a:gd name="connsiteY1" fmla="*/ 0 h 1263765"/>
              <a:gd name="connsiteX2" fmla="*/ 949110 w 949110"/>
              <a:gd name="connsiteY2" fmla="*/ 1106538 h 1263765"/>
              <a:gd name="connsiteX3" fmla="*/ 0 w 949110"/>
              <a:gd name="connsiteY3" fmla="*/ 1263765 h 1263765"/>
            </a:gdLst>
            <a:ahLst/>
            <a:cxnLst>
              <a:cxn ang="0">
                <a:pos x="connsiteX0" y="connsiteY0"/>
              </a:cxn>
              <a:cxn ang="0">
                <a:pos x="connsiteX1" y="connsiteY1"/>
              </a:cxn>
              <a:cxn ang="0">
                <a:pos x="connsiteX2" y="connsiteY2"/>
              </a:cxn>
              <a:cxn ang="0">
                <a:pos x="connsiteX3" y="connsiteY3"/>
              </a:cxn>
            </a:cxnLst>
            <a:rect l="l" t="t" r="r" b="b"/>
            <a:pathLst>
              <a:path w="949110" h="1263765">
                <a:moveTo>
                  <a:pt x="0" y="1263765"/>
                </a:moveTo>
                <a:lnTo>
                  <a:pt x="453869" y="0"/>
                </a:lnTo>
                <a:lnTo>
                  <a:pt x="949110" y="1106538"/>
                </a:lnTo>
                <a:lnTo>
                  <a:pt x="0" y="1263765"/>
                </a:lnTo>
                <a:close/>
              </a:path>
            </a:pathLst>
          </a:custGeom>
          <a:noFill/>
          <a:ln w="9525">
            <a:solidFill>
              <a:schemeClr val="tx1">
                <a:lumMod val="65000"/>
                <a:lumOff val="35000"/>
              </a:schemeClr>
            </a:solidFill>
          </a:ln>
          <a:effectLst>
            <a:glow rad="25400">
              <a:schemeClr val="accent3">
                <a:satMod val="175000"/>
                <a:alpha val="3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grpSp>
        <p:nvGrpSpPr>
          <p:cNvPr id="22" name="Group 21">
            <a:extLst>
              <a:ext uri="{FF2B5EF4-FFF2-40B4-BE49-F238E27FC236}">
                <a16:creationId xmlns:a16="http://schemas.microsoft.com/office/drawing/2014/main" id="{7C691CF2-6A45-00A0-2A65-7FC0312DC43E}"/>
              </a:ext>
            </a:extLst>
          </p:cNvPr>
          <p:cNvGrpSpPr/>
          <p:nvPr/>
        </p:nvGrpSpPr>
        <p:grpSpPr>
          <a:xfrm>
            <a:off x="1796703" y="1768875"/>
            <a:ext cx="1536808" cy="1364287"/>
            <a:chOff x="8998760" y="-1800147"/>
            <a:chExt cx="4315697" cy="3831258"/>
          </a:xfrm>
        </p:grpSpPr>
        <p:pic>
          <p:nvPicPr>
            <p:cNvPr id="13" name="Picture 4" descr="Interstate 27 marker">
              <a:extLst>
                <a:ext uri="{FF2B5EF4-FFF2-40B4-BE49-F238E27FC236}">
                  <a16:creationId xmlns:a16="http://schemas.microsoft.com/office/drawing/2014/main" id="{7E463739-818E-568C-D435-2D444353C319}"/>
                </a:ext>
              </a:extLst>
            </p:cNvPr>
            <p:cNvPicPr>
              <a:picLocks noChangeAspect="1" noChangeArrowheads="1"/>
            </p:cNvPicPr>
            <p:nvPr/>
          </p:nvPicPr>
          <p:blipFill>
            <a:blip r:embed="rId7" cstate="print">
              <a:alphaModFix amt="80000"/>
              <a:extLst>
                <a:ext uri="{28A0092B-C50C-407E-A947-70E740481C1C}">
                  <a14:useLocalDpi xmlns:a14="http://schemas.microsoft.com/office/drawing/2010/main" val="0"/>
                </a:ext>
              </a:extLst>
            </a:blip>
            <a:srcRect/>
            <a:stretch>
              <a:fillRect/>
            </a:stretch>
          </p:blipFill>
          <p:spPr bwMode="auto">
            <a:xfrm>
              <a:off x="8998760" y="-1150635"/>
              <a:ext cx="313864" cy="3138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nterstate 40 marker">
              <a:extLst>
                <a:ext uri="{FF2B5EF4-FFF2-40B4-BE49-F238E27FC236}">
                  <a16:creationId xmlns:a16="http://schemas.microsoft.com/office/drawing/2014/main" id="{EE701DAF-E2B2-FF1C-9302-D24FF0917E76}"/>
                </a:ext>
              </a:extLst>
            </p:cNvPr>
            <p:cNvPicPr>
              <a:picLocks noChangeAspect="1" noChangeArrowheads="1"/>
            </p:cNvPicPr>
            <p:nvPr/>
          </p:nvPicPr>
          <p:blipFill>
            <a:blip r:embed="rId8" cstate="print">
              <a:alphaModFix amt="80000"/>
              <a:extLst>
                <a:ext uri="{28A0092B-C50C-407E-A947-70E740481C1C}">
                  <a14:useLocalDpi xmlns:a14="http://schemas.microsoft.com/office/drawing/2010/main" val="0"/>
                </a:ext>
              </a:extLst>
            </a:blip>
            <a:srcRect/>
            <a:stretch>
              <a:fillRect/>
            </a:stretch>
          </p:blipFill>
          <p:spPr bwMode="auto">
            <a:xfrm>
              <a:off x="9838808" y="-1800147"/>
              <a:ext cx="313867" cy="3138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Interstate 20 marker">
              <a:extLst>
                <a:ext uri="{FF2B5EF4-FFF2-40B4-BE49-F238E27FC236}">
                  <a16:creationId xmlns:a16="http://schemas.microsoft.com/office/drawing/2014/main" id="{4895A9E9-1529-C49A-5FC0-6F79FFEE2046}"/>
                </a:ext>
              </a:extLst>
            </p:cNvPr>
            <p:cNvPicPr>
              <a:picLocks noChangeAspect="1" noChangeArrowheads="1"/>
            </p:cNvPicPr>
            <p:nvPr/>
          </p:nvPicPr>
          <p:blipFill>
            <a:blip r:embed="rId9" cstate="print">
              <a:alphaModFix amt="80000"/>
              <a:extLst>
                <a:ext uri="{28A0092B-C50C-407E-A947-70E740481C1C}">
                  <a14:useLocalDpi xmlns:a14="http://schemas.microsoft.com/office/drawing/2010/main" val="0"/>
                </a:ext>
              </a:extLst>
            </a:blip>
            <a:srcRect/>
            <a:stretch>
              <a:fillRect/>
            </a:stretch>
          </p:blipFill>
          <p:spPr bwMode="auto">
            <a:xfrm>
              <a:off x="9838809" y="300277"/>
              <a:ext cx="313864" cy="3138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Interstate 30 marker">
              <a:extLst>
                <a:ext uri="{FF2B5EF4-FFF2-40B4-BE49-F238E27FC236}">
                  <a16:creationId xmlns:a16="http://schemas.microsoft.com/office/drawing/2014/main" id="{0B1A2FBD-138C-9A72-6500-33109947162E}"/>
                </a:ext>
              </a:extLst>
            </p:cNvPr>
            <p:cNvPicPr>
              <a:picLocks noChangeAspect="1" noChangeArrowheads="1"/>
            </p:cNvPicPr>
            <p:nvPr/>
          </p:nvPicPr>
          <p:blipFill>
            <a:blip r:embed="rId10" cstate="print">
              <a:alphaModFix amt="80000"/>
              <a:extLst>
                <a:ext uri="{28A0092B-C50C-407E-A947-70E740481C1C}">
                  <a14:useLocalDpi xmlns:a14="http://schemas.microsoft.com/office/drawing/2010/main" val="0"/>
                </a:ext>
              </a:extLst>
            </a:blip>
            <a:srcRect/>
            <a:stretch>
              <a:fillRect/>
            </a:stretch>
          </p:blipFill>
          <p:spPr bwMode="auto">
            <a:xfrm>
              <a:off x="13000593" y="290943"/>
              <a:ext cx="313864" cy="31386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Interstate 10 marker">
              <a:extLst>
                <a:ext uri="{FF2B5EF4-FFF2-40B4-BE49-F238E27FC236}">
                  <a16:creationId xmlns:a16="http://schemas.microsoft.com/office/drawing/2014/main" id="{C6148A32-EF37-E178-31C1-92CB92DEF076}"/>
                </a:ext>
              </a:extLst>
            </p:cNvPr>
            <p:cNvPicPr>
              <a:picLocks noChangeAspect="1" noChangeArrowheads="1"/>
            </p:cNvPicPr>
            <p:nvPr/>
          </p:nvPicPr>
          <p:blipFill>
            <a:blip r:embed="rId11" cstate="print">
              <a:alphaModFix amt="80000"/>
              <a:extLst>
                <a:ext uri="{28A0092B-C50C-407E-A947-70E740481C1C}">
                  <a14:useLocalDpi xmlns:a14="http://schemas.microsoft.com/office/drawing/2010/main" val="0"/>
                </a:ext>
              </a:extLst>
            </a:blip>
            <a:srcRect/>
            <a:stretch>
              <a:fillRect/>
            </a:stretch>
          </p:blipFill>
          <p:spPr bwMode="auto">
            <a:xfrm>
              <a:off x="9812024" y="1717247"/>
              <a:ext cx="313864" cy="3138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Interstate 35 marker">
              <a:extLst>
                <a:ext uri="{FF2B5EF4-FFF2-40B4-BE49-F238E27FC236}">
                  <a16:creationId xmlns:a16="http://schemas.microsoft.com/office/drawing/2014/main" id="{3A57C534-C1E7-81EE-B294-C2A0329C8A09}"/>
                </a:ext>
              </a:extLst>
            </p:cNvPr>
            <p:cNvPicPr>
              <a:picLocks noChangeAspect="1" noChangeArrowheads="1"/>
            </p:cNvPicPr>
            <p:nvPr/>
          </p:nvPicPr>
          <p:blipFill>
            <a:blip r:embed="rId12" cstate="print">
              <a:alphaModFix amt="80000"/>
              <a:extLst>
                <a:ext uri="{28A0092B-C50C-407E-A947-70E740481C1C}">
                  <a14:useLocalDpi xmlns:a14="http://schemas.microsoft.com/office/drawing/2010/main" val="0"/>
                </a:ext>
              </a:extLst>
            </a:blip>
            <a:srcRect/>
            <a:stretch>
              <a:fillRect/>
            </a:stretch>
          </p:blipFill>
          <p:spPr bwMode="auto">
            <a:xfrm>
              <a:off x="11920995" y="1220386"/>
              <a:ext cx="313864" cy="3138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Interstate 45 marker">
              <a:extLst>
                <a:ext uri="{FF2B5EF4-FFF2-40B4-BE49-F238E27FC236}">
                  <a16:creationId xmlns:a16="http://schemas.microsoft.com/office/drawing/2014/main" id="{7E897306-AA61-BF7A-00F1-A7802DBBC5DA}"/>
                </a:ext>
              </a:extLst>
            </p:cNvPr>
            <p:cNvPicPr>
              <a:picLocks noChangeAspect="1" noChangeArrowheads="1"/>
            </p:cNvPicPr>
            <p:nvPr/>
          </p:nvPicPr>
          <p:blipFill>
            <a:blip r:embed="rId13" cstate="print">
              <a:alphaModFix amt="80000"/>
              <a:extLst>
                <a:ext uri="{28A0092B-C50C-407E-A947-70E740481C1C}">
                  <a14:useLocalDpi xmlns:a14="http://schemas.microsoft.com/office/drawing/2010/main" val="0"/>
                </a:ext>
              </a:extLst>
            </a:blip>
            <a:srcRect/>
            <a:stretch>
              <a:fillRect/>
            </a:stretch>
          </p:blipFill>
          <p:spPr bwMode="auto">
            <a:xfrm>
              <a:off x="12668103" y="1193556"/>
              <a:ext cx="313864" cy="3138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a16="http://schemas.microsoft.com/office/drawing/2014/main" id="{ADB70E92-DF75-32C1-0A71-8E37360F85D1}"/>
              </a:ext>
            </a:extLst>
          </p:cNvPr>
          <p:cNvGrpSpPr/>
          <p:nvPr/>
        </p:nvGrpSpPr>
        <p:grpSpPr>
          <a:xfrm>
            <a:off x="6165665" y="1768875"/>
            <a:ext cx="1536808" cy="1364287"/>
            <a:chOff x="8998760" y="-1800147"/>
            <a:chExt cx="4315697" cy="3831258"/>
          </a:xfrm>
        </p:grpSpPr>
        <p:pic>
          <p:nvPicPr>
            <p:cNvPr id="33" name="Picture 4" descr="Interstate 27 marker">
              <a:extLst>
                <a:ext uri="{FF2B5EF4-FFF2-40B4-BE49-F238E27FC236}">
                  <a16:creationId xmlns:a16="http://schemas.microsoft.com/office/drawing/2014/main" id="{21841A33-0605-AC42-3787-3A9A5495769C}"/>
                </a:ext>
              </a:extLst>
            </p:cNvPr>
            <p:cNvPicPr>
              <a:picLocks noChangeAspect="1" noChangeArrowheads="1"/>
            </p:cNvPicPr>
            <p:nvPr/>
          </p:nvPicPr>
          <p:blipFill>
            <a:blip r:embed="rId7" cstate="print">
              <a:alphaModFix amt="80000"/>
              <a:extLst>
                <a:ext uri="{28A0092B-C50C-407E-A947-70E740481C1C}">
                  <a14:useLocalDpi xmlns:a14="http://schemas.microsoft.com/office/drawing/2010/main" val="0"/>
                </a:ext>
              </a:extLst>
            </a:blip>
            <a:srcRect/>
            <a:stretch>
              <a:fillRect/>
            </a:stretch>
          </p:blipFill>
          <p:spPr bwMode="auto">
            <a:xfrm>
              <a:off x="8998760" y="-1150635"/>
              <a:ext cx="313864" cy="31386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Interstate 40 marker">
              <a:extLst>
                <a:ext uri="{FF2B5EF4-FFF2-40B4-BE49-F238E27FC236}">
                  <a16:creationId xmlns:a16="http://schemas.microsoft.com/office/drawing/2014/main" id="{62BE34FE-AB1D-6C9C-9F51-3899BE59C744}"/>
                </a:ext>
              </a:extLst>
            </p:cNvPr>
            <p:cNvPicPr>
              <a:picLocks noChangeAspect="1" noChangeArrowheads="1"/>
            </p:cNvPicPr>
            <p:nvPr/>
          </p:nvPicPr>
          <p:blipFill>
            <a:blip r:embed="rId8" cstate="print">
              <a:alphaModFix amt="80000"/>
              <a:extLst>
                <a:ext uri="{28A0092B-C50C-407E-A947-70E740481C1C}">
                  <a14:useLocalDpi xmlns:a14="http://schemas.microsoft.com/office/drawing/2010/main" val="0"/>
                </a:ext>
              </a:extLst>
            </a:blip>
            <a:srcRect/>
            <a:stretch>
              <a:fillRect/>
            </a:stretch>
          </p:blipFill>
          <p:spPr bwMode="auto">
            <a:xfrm>
              <a:off x="9838808" y="-1800147"/>
              <a:ext cx="313867" cy="31386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Interstate 20 marker">
              <a:extLst>
                <a:ext uri="{FF2B5EF4-FFF2-40B4-BE49-F238E27FC236}">
                  <a16:creationId xmlns:a16="http://schemas.microsoft.com/office/drawing/2014/main" id="{F4438D2D-997C-5295-EA7C-FF0B9400946C}"/>
                </a:ext>
              </a:extLst>
            </p:cNvPr>
            <p:cNvPicPr>
              <a:picLocks noChangeAspect="1" noChangeArrowheads="1"/>
            </p:cNvPicPr>
            <p:nvPr/>
          </p:nvPicPr>
          <p:blipFill>
            <a:blip r:embed="rId9" cstate="print">
              <a:alphaModFix amt="80000"/>
              <a:extLst>
                <a:ext uri="{28A0092B-C50C-407E-A947-70E740481C1C}">
                  <a14:useLocalDpi xmlns:a14="http://schemas.microsoft.com/office/drawing/2010/main" val="0"/>
                </a:ext>
              </a:extLst>
            </a:blip>
            <a:srcRect/>
            <a:stretch>
              <a:fillRect/>
            </a:stretch>
          </p:blipFill>
          <p:spPr bwMode="auto">
            <a:xfrm>
              <a:off x="9838809" y="300277"/>
              <a:ext cx="313864" cy="31386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Interstate 30 marker">
              <a:extLst>
                <a:ext uri="{FF2B5EF4-FFF2-40B4-BE49-F238E27FC236}">
                  <a16:creationId xmlns:a16="http://schemas.microsoft.com/office/drawing/2014/main" id="{D2820A9B-37F3-D285-D082-A6822E13BFC7}"/>
                </a:ext>
              </a:extLst>
            </p:cNvPr>
            <p:cNvPicPr>
              <a:picLocks noChangeAspect="1" noChangeArrowheads="1"/>
            </p:cNvPicPr>
            <p:nvPr/>
          </p:nvPicPr>
          <p:blipFill>
            <a:blip r:embed="rId10" cstate="print">
              <a:alphaModFix amt="80000"/>
              <a:extLst>
                <a:ext uri="{28A0092B-C50C-407E-A947-70E740481C1C}">
                  <a14:useLocalDpi xmlns:a14="http://schemas.microsoft.com/office/drawing/2010/main" val="0"/>
                </a:ext>
              </a:extLst>
            </a:blip>
            <a:srcRect/>
            <a:stretch>
              <a:fillRect/>
            </a:stretch>
          </p:blipFill>
          <p:spPr bwMode="auto">
            <a:xfrm>
              <a:off x="13000593" y="290943"/>
              <a:ext cx="313864" cy="31386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Interstate 10 marker">
              <a:extLst>
                <a:ext uri="{FF2B5EF4-FFF2-40B4-BE49-F238E27FC236}">
                  <a16:creationId xmlns:a16="http://schemas.microsoft.com/office/drawing/2014/main" id="{145CD441-4CBE-8F36-BD34-D70CB4C82C4C}"/>
                </a:ext>
              </a:extLst>
            </p:cNvPr>
            <p:cNvPicPr>
              <a:picLocks noChangeAspect="1" noChangeArrowheads="1"/>
            </p:cNvPicPr>
            <p:nvPr/>
          </p:nvPicPr>
          <p:blipFill>
            <a:blip r:embed="rId11" cstate="print">
              <a:alphaModFix amt="80000"/>
              <a:extLst>
                <a:ext uri="{28A0092B-C50C-407E-A947-70E740481C1C}">
                  <a14:useLocalDpi xmlns:a14="http://schemas.microsoft.com/office/drawing/2010/main" val="0"/>
                </a:ext>
              </a:extLst>
            </a:blip>
            <a:srcRect/>
            <a:stretch>
              <a:fillRect/>
            </a:stretch>
          </p:blipFill>
          <p:spPr bwMode="auto">
            <a:xfrm>
              <a:off x="9812024" y="1717247"/>
              <a:ext cx="313864" cy="31386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4" descr="Interstate 35 marker">
              <a:extLst>
                <a:ext uri="{FF2B5EF4-FFF2-40B4-BE49-F238E27FC236}">
                  <a16:creationId xmlns:a16="http://schemas.microsoft.com/office/drawing/2014/main" id="{32052EF3-65C2-7EF5-F5C5-971A0BAB36CB}"/>
                </a:ext>
              </a:extLst>
            </p:cNvPr>
            <p:cNvPicPr>
              <a:picLocks noChangeAspect="1" noChangeArrowheads="1"/>
            </p:cNvPicPr>
            <p:nvPr/>
          </p:nvPicPr>
          <p:blipFill>
            <a:blip r:embed="rId12" cstate="print">
              <a:alphaModFix amt="80000"/>
              <a:extLst>
                <a:ext uri="{28A0092B-C50C-407E-A947-70E740481C1C}">
                  <a14:useLocalDpi xmlns:a14="http://schemas.microsoft.com/office/drawing/2010/main" val="0"/>
                </a:ext>
              </a:extLst>
            </a:blip>
            <a:srcRect/>
            <a:stretch>
              <a:fillRect/>
            </a:stretch>
          </p:blipFill>
          <p:spPr bwMode="auto">
            <a:xfrm>
              <a:off x="11920995" y="1220386"/>
              <a:ext cx="313864" cy="31386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6" descr="Interstate 45 marker">
              <a:extLst>
                <a:ext uri="{FF2B5EF4-FFF2-40B4-BE49-F238E27FC236}">
                  <a16:creationId xmlns:a16="http://schemas.microsoft.com/office/drawing/2014/main" id="{024575AA-3A57-2C5F-BB10-1B0EC5139C0A}"/>
                </a:ext>
              </a:extLst>
            </p:cNvPr>
            <p:cNvPicPr>
              <a:picLocks noChangeAspect="1" noChangeArrowheads="1"/>
            </p:cNvPicPr>
            <p:nvPr/>
          </p:nvPicPr>
          <p:blipFill>
            <a:blip r:embed="rId13" cstate="print">
              <a:alphaModFix amt="80000"/>
              <a:extLst>
                <a:ext uri="{28A0092B-C50C-407E-A947-70E740481C1C}">
                  <a14:useLocalDpi xmlns:a14="http://schemas.microsoft.com/office/drawing/2010/main" val="0"/>
                </a:ext>
              </a:extLst>
            </a:blip>
            <a:srcRect/>
            <a:stretch>
              <a:fillRect/>
            </a:stretch>
          </p:blipFill>
          <p:spPr bwMode="auto">
            <a:xfrm>
              <a:off x="12668103" y="1193556"/>
              <a:ext cx="313864" cy="3138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88696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25AEC700-7CD2-C194-854C-7F870D1442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5091" y="3812864"/>
            <a:ext cx="4033192" cy="739222"/>
          </a:xfrm>
          <a:prstGeom prst="rect">
            <a:avLst/>
          </a:prstGeom>
          <a:effectLst>
            <a:outerShdw blurRad="50800" dist="38100" dir="10800000" algn="r" rotWithShape="0">
              <a:prstClr val="black">
                <a:alpha val="40000"/>
              </a:prstClr>
            </a:outerShdw>
          </a:effectLst>
        </p:spPr>
      </p:pic>
      <p:sp>
        <p:nvSpPr>
          <p:cNvPr id="3" name="Rectangle 2"/>
          <p:cNvSpPr/>
          <p:nvPr/>
        </p:nvSpPr>
        <p:spPr>
          <a:xfrm>
            <a:off x="51028" y="81022"/>
            <a:ext cx="7627147" cy="461665"/>
          </a:xfrm>
          <a:prstGeom prst="rect">
            <a:avLst/>
          </a:prstGeom>
        </p:spPr>
        <p:txBody>
          <a:bodyPr wrap="square">
            <a:spAutoFit/>
          </a:bodyPr>
          <a:lstStyle/>
          <a:p>
            <a:r>
              <a:rPr lang="en-US" sz="2400" dirty="0">
                <a:solidFill>
                  <a:schemeClr val="accent2"/>
                </a:solidFill>
                <a:latin typeface="Franklin Gothic Demi" pitchFamily="34" charset="0"/>
                <a:cs typeface="Arial" pitchFamily="34" charset="0"/>
              </a:rPr>
              <a:t>Texas Population Growth: Top Counties (2021 - 2022 )</a:t>
            </a:r>
          </a:p>
        </p:txBody>
      </p:sp>
      <p:sp>
        <p:nvSpPr>
          <p:cNvPr id="5" name="Rectangle 4"/>
          <p:cNvSpPr/>
          <p:nvPr/>
        </p:nvSpPr>
        <p:spPr>
          <a:xfrm>
            <a:off x="51028" y="4546626"/>
            <a:ext cx="3429000" cy="209609"/>
          </a:xfrm>
          <a:prstGeom prst="rect">
            <a:avLst/>
          </a:prstGeom>
        </p:spPr>
        <p:txBody>
          <a:bodyPr>
            <a:spAutoFit/>
          </a:bodyPr>
          <a:lstStyle/>
          <a:p>
            <a:pPr>
              <a:lnSpc>
                <a:spcPct val="107000"/>
              </a:lnSpc>
            </a:pPr>
            <a:r>
              <a:rPr lang="en-US" sz="750" dirty="0">
                <a:solidFill>
                  <a:schemeClr val="tx1">
                    <a:lumMod val="65000"/>
                    <a:lumOff val="35000"/>
                  </a:schemeClr>
                </a:solidFill>
              </a:rPr>
              <a:t>Source: US Census  Bureau, 2022 Population Estimates</a:t>
            </a:r>
            <a:endParaRPr lang="en-US" sz="75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3DE658E-3681-4F56-B818-CFD5B7BB2FDE}"/>
              </a:ext>
            </a:extLst>
          </p:cNvPr>
          <p:cNvSpPr>
            <a:spLocks noGrp="1"/>
          </p:cNvSpPr>
          <p:nvPr>
            <p:ph type="sldNum" sz="quarter" idx="4"/>
          </p:nvPr>
        </p:nvSpPr>
        <p:spPr/>
        <p:txBody>
          <a:bodyPr/>
          <a:lstStyle/>
          <a:p>
            <a:fld id="{CFD7B3FC-F52A-4C3D-BF43-F2954D09CBBE}" type="slidenum">
              <a:rPr lang="en-US" sz="1100" smtClean="0">
                <a:solidFill>
                  <a:schemeClr val="bg1"/>
                </a:solidFill>
              </a:rPr>
              <a:t>13</a:t>
            </a:fld>
            <a:endParaRPr lang="en-US" sz="1100" dirty="0">
              <a:solidFill>
                <a:schemeClr val="bg1"/>
              </a:solidFill>
            </a:endParaRPr>
          </a:p>
        </p:txBody>
      </p:sp>
      <p:sp>
        <p:nvSpPr>
          <p:cNvPr id="9" name="TextBox 8">
            <a:extLst>
              <a:ext uri="{FF2B5EF4-FFF2-40B4-BE49-F238E27FC236}">
                <a16:creationId xmlns:a16="http://schemas.microsoft.com/office/drawing/2014/main" id="{AF45E7CA-45F9-A393-39C5-5B4BCCDBF3E5}"/>
              </a:ext>
            </a:extLst>
          </p:cNvPr>
          <p:cNvSpPr txBox="1"/>
          <p:nvPr/>
        </p:nvSpPr>
        <p:spPr>
          <a:xfrm>
            <a:off x="316181" y="3898900"/>
            <a:ext cx="3902102" cy="5595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nSpc>
                <a:spcPct val="150000"/>
              </a:lnSpc>
              <a:defRPr sz="1600">
                <a:solidFill>
                  <a:schemeClr val="bg1"/>
                </a:solidFill>
                <a:latin typeface="Franklin Gothic Book" panose="020B05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pPr>
            <a:r>
              <a:rPr lang="en-US" dirty="0"/>
              <a:t>Highest population growth in Harris, Collin, Denton, Fort Bend, and </a:t>
            </a:r>
            <a:r>
              <a:rPr lang="en-US" b="1" dirty="0"/>
              <a:t>Bexar.</a:t>
            </a:r>
            <a:r>
              <a:rPr lang="en-US" dirty="0"/>
              <a:t> </a:t>
            </a:r>
          </a:p>
        </p:txBody>
      </p:sp>
      <p:graphicFrame>
        <p:nvGraphicFramePr>
          <p:cNvPr id="10" name="Table 9">
            <a:extLst>
              <a:ext uri="{FF2B5EF4-FFF2-40B4-BE49-F238E27FC236}">
                <a16:creationId xmlns:a16="http://schemas.microsoft.com/office/drawing/2014/main" id="{3D778258-719C-DF6D-8672-BBC82CDA74B9}"/>
              </a:ext>
            </a:extLst>
          </p:cNvPr>
          <p:cNvGraphicFramePr>
            <a:graphicFrameLocks noGrp="1"/>
          </p:cNvGraphicFramePr>
          <p:nvPr>
            <p:extLst>
              <p:ext uri="{D42A27DB-BD31-4B8C-83A1-F6EECF244321}">
                <p14:modId xmlns:p14="http://schemas.microsoft.com/office/powerpoint/2010/main" val="3125803457"/>
              </p:ext>
            </p:extLst>
          </p:nvPr>
        </p:nvGraphicFramePr>
        <p:xfrm>
          <a:off x="4530549" y="686472"/>
          <a:ext cx="4428360" cy="3964958"/>
        </p:xfrm>
        <a:graphic>
          <a:graphicData uri="http://schemas.openxmlformats.org/drawingml/2006/table">
            <a:tbl>
              <a:tblPr>
                <a:tableStyleId>{D113A9D2-9D6B-4929-AA2D-F23B5EE8CBE7}</a:tableStyleId>
              </a:tblPr>
              <a:tblGrid>
                <a:gridCol w="849983">
                  <a:extLst>
                    <a:ext uri="{9D8B030D-6E8A-4147-A177-3AD203B41FA5}">
                      <a16:colId xmlns:a16="http://schemas.microsoft.com/office/drawing/2014/main" val="960608590"/>
                    </a:ext>
                  </a:extLst>
                </a:gridCol>
                <a:gridCol w="593429">
                  <a:extLst>
                    <a:ext uri="{9D8B030D-6E8A-4147-A177-3AD203B41FA5}">
                      <a16:colId xmlns:a16="http://schemas.microsoft.com/office/drawing/2014/main" val="2805872823"/>
                    </a:ext>
                  </a:extLst>
                </a:gridCol>
                <a:gridCol w="985208">
                  <a:extLst>
                    <a:ext uri="{9D8B030D-6E8A-4147-A177-3AD203B41FA5}">
                      <a16:colId xmlns:a16="http://schemas.microsoft.com/office/drawing/2014/main" val="35700013"/>
                    </a:ext>
                  </a:extLst>
                </a:gridCol>
                <a:gridCol w="911660">
                  <a:extLst>
                    <a:ext uri="{9D8B030D-6E8A-4147-A177-3AD203B41FA5}">
                      <a16:colId xmlns:a16="http://schemas.microsoft.com/office/drawing/2014/main" val="246466081"/>
                    </a:ext>
                  </a:extLst>
                </a:gridCol>
                <a:gridCol w="1088080">
                  <a:extLst>
                    <a:ext uri="{9D8B030D-6E8A-4147-A177-3AD203B41FA5}">
                      <a16:colId xmlns:a16="http://schemas.microsoft.com/office/drawing/2014/main" val="3728267949"/>
                    </a:ext>
                  </a:extLst>
                </a:gridCol>
              </a:tblGrid>
              <a:tr h="334366">
                <a:tc>
                  <a:txBody>
                    <a:bodyPr/>
                    <a:lstStyle/>
                    <a:p>
                      <a:pPr algn="l" rtl="0" fontAlgn="ctr"/>
                      <a:r>
                        <a:rPr lang="en-US" sz="900" b="0" u="none" strike="noStrike" dirty="0">
                          <a:solidFill>
                            <a:srgbClr val="FFFFFF"/>
                          </a:solidFill>
                          <a:effectLst/>
                          <a:latin typeface="+mj-lt"/>
                        </a:rPr>
                        <a:t>County</a:t>
                      </a:r>
                      <a:endParaRPr lang="en-US" sz="900" b="0" i="0" u="none" strike="noStrike" dirty="0">
                        <a:solidFill>
                          <a:srgbClr val="FFFFFF"/>
                        </a:solidFill>
                        <a:effectLst/>
                        <a:latin typeface="+mj-lt"/>
                      </a:endParaRPr>
                    </a:p>
                  </a:txBody>
                  <a:tcPr marR="9525" marT="9525" marB="0" anchor="ctr">
                    <a:lnB w="12700" cap="flat" cmpd="sng" algn="ctr">
                      <a:solidFill>
                        <a:schemeClr val="tx1"/>
                      </a:solidFill>
                      <a:prstDash val="solid"/>
                      <a:round/>
                      <a:headEnd type="none" w="med" len="med"/>
                      <a:tailEnd type="none" w="med" len="med"/>
                    </a:lnB>
                    <a:solidFill>
                      <a:srgbClr val="02223B"/>
                    </a:solidFill>
                  </a:tcPr>
                </a:tc>
                <a:tc>
                  <a:txBody>
                    <a:bodyPr/>
                    <a:lstStyle/>
                    <a:p>
                      <a:pPr algn="ctr" rtl="0" fontAlgn="ctr"/>
                      <a:r>
                        <a:rPr lang="en-US" sz="900" b="0" u="none" strike="noStrike" dirty="0">
                          <a:solidFill>
                            <a:srgbClr val="FFFFFF"/>
                          </a:solidFill>
                          <a:effectLst/>
                        </a:rPr>
                        <a:t>US Rank</a:t>
                      </a:r>
                      <a:endParaRPr lang="en-US" sz="900" b="0" i="0" u="none" strike="noStrike" dirty="0">
                        <a:solidFill>
                          <a:srgbClr val="FFFFFF"/>
                        </a:solidFill>
                        <a:effectLst/>
                        <a:latin typeface="Franklin Gothic Book" panose="020B050302010202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rgbClr val="02223B"/>
                    </a:solidFill>
                  </a:tcPr>
                </a:tc>
                <a:tc>
                  <a:txBody>
                    <a:bodyPr/>
                    <a:lstStyle/>
                    <a:p>
                      <a:pPr algn="ctr" rtl="0" fontAlgn="ctr"/>
                      <a:r>
                        <a:rPr lang="en-US" sz="900" b="0" u="none" strike="noStrike" dirty="0">
                          <a:solidFill>
                            <a:srgbClr val="FFFFFF"/>
                          </a:solidFill>
                          <a:effectLst/>
                        </a:rPr>
                        <a:t>2021 Population Estimate</a:t>
                      </a:r>
                      <a:endParaRPr lang="en-US" sz="900" b="0" i="0" u="none" strike="noStrike" dirty="0">
                        <a:solidFill>
                          <a:srgbClr val="FFFFFF"/>
                        </a:solidFill>
                        <a:effectLst/>
                        <a:latin typeface="Franklin Gothic Book" panose="020B050302010202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rgbClr val="02223B"/>
                    </a:solidFill>
                  </a:tcPr>
                </a:tc>
                <a:tc>
                  <a:txBody>
                    <a:bodyPr/>
                    <a:lstStyle/>
                    <a:p>
                      <a:pPr algn="ctr" rtl="0" fontAlgn="ctr"/>
                      <a:r>
                        <a:rPr lang="en-US" sz="900" b="0" u="none" strike="noStrike" dirty="0">
                          <a:solidFill>
                            <a:srgbClr val="FFFFFF"/>
                          </a:solidFill>
                          <a:effectLst/>
                        </a:rPr>
                        <a:t>2022 Population Estimate</a:t>
                      </a:r>
                      <a:endParaRPr lang="en-US" sz="900" b="0" i="0" u="none" strike="noStrike" dirty="0">
                        <a:solidFill>
                          <a:srgbClr val="FFFFFF"/>
                        </a:solidFill>
                        <a:effectLst/>
                        <a:latin typeface="Franklin Gothic Book" panose="020B050302010202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rgbClr val="02223B"/>
                    </a:solidFill>
                  </a:tcPr>
                </a:tc>
                <a:tc>
                  <a:txBody>
                    <a:bodyPr/>
                    <a:lstStyle/>
                    <a:p>
                      <a:pPr algn="ctr" rtl="0" fontAlgn="ctr"/>
                      <a:r>
                        <a:rPr lang="en-US" sz="900" b="0" u="none" strike="noStrike" dirty="0">
                          <a:solidFill>
                            <a:srgbClr val="FFFFFF"/>
                          </a:solidFill>
                          <a:effectLst/>
                        </a:rPr>
                        <a:t>Population Change </a:t>
                      </a:r>
                      <a:br>
                        <a:rPr lang="en-US" sz="900" b="0" u="none" strike="noStrike" dirty="0">
                          <a:solidFill>
                            <a:srgbClr val="FFFFFF"/>
                          </a:solidFill>
                          <a:effectLst/>
                        </a:rPr>
                      </a:br>
                      <a:r>
                        <a:rPr lang="en-US" sz="900" b="0" u="none" strike="noStrike" dirty="0">
                          <a:solidFill>
                            <a:srgbClr val="FFFFFF"/>
                          </a:solidFill>
                          <a:effectLst/>
                        </a:rPr>
                        <a:t>2021-2022</a:t>
                      </a:r>
                      <a:endParaRPr lang="en-US" sz="900" b="0" i="0" u="none" strike="noStrike" dirty="0">
                        <a:solidFill>
                          <a:srgbClr val="FFFFFF"/>
                        </a:solidFill>
                        <a:effectLst/>
                        <a:latin typeface="Franklin Gothic Book" panose="020B050302010202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rgbClr val="02223B"/>
                    </a:solidFill>
                  </a:tcPr>
                </a:tc>
                <a:extLst>
                  <a:ext uri="{0D108BD9-81ED-4DB2-BD59-A6C34878D82A}">
                    <a16:rowId xmlns:a16="http://schemas.microsoft.com/office/drawing/2014/main" val="1312759560"/>
                  </a:ext>
                </a:extLst>
              </a:tr>
              <a:tr h="225577">
                <a:tc>
                  <a:txBody>
                    <a:bodyPr/>
                    <a:lstStyle/>
                    <a:p>
                      <a:pPr algn="l" fontAlgn="b"/>
                      <a:r>
                        <a:rPr lang="en-US" sz="900" b="0" i="0" u="none" strike="noStrike" dirty="0">
                          <a:solidFill>
                            <a:schemeClr val="bg1"/>
                          </a:solidFill>
                          <a:effectLst/>
                          <a:latin typeface="+mj-lt"/>
                        </a:rPr>
                        <a:t>Harris</a:t>
                      </a:r>
                    </a:p>
                  </a:txBody>
                  <a:tcPr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900" b="0" i="0" u="none" strike="noStrike" dirty="0">
                          <a:solidFill>
                            <a:schemeClr val="bg1"/>
                          </a:solidFill>
                          <a:effectLst/>
                          <a:latin typeface="+mn-lt"/>
                        </a:rPr>
                        <a:t>2</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4,735,287</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4,780,913</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45,626 (1.0%</a:t>
                      </a:r>
                      <a:r>
                        <a:rPr lang="en-US" sz="900" b="0" u="none" strike="noStrike" dirty="0">
                          <a:solidFill>
                            <a:schemeClr val="bg1"/>
                          </a:solidFill>
                          <a:effectLst/>
                          <a:latin typeface="+mn-lt"/>
                        </a:rPr>
                        <a:t>⇧</a:t>
                      </a:r>
                      <a:r>
                        <a:rPr lang="en-US" sz="900" b="0" i="0" u="none" strike="noStrike" dirty="0">
                          <a:solidFill>
                            <a:schemeClr val="bg1"/>
                          </a:solidFill>
                          <a:effectLst/>
                          <a:latin typeface="+mn-lt"/>
                        </a:rPr>
                        <a:t>)</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extLst>
                  <a:ext uri="{0D108BD9-81ED-4DB2-BD59-A6C34878D82A}">
                    <a16:rowId xmlns:a16="http://schemas.microsoft.com/office/drawing/2014/main" val="1970153465"/>
                  </a:ext>
                </a:extLst>
              </a:tr>
              <a:tr h="225577">
                <a:tc>
                  <a:txBody>
                    <a:bodyPr/>
                    <a:lstStyle/>
                    <a:p>
                      <a:pPr algn="l" fontAlgn="b"/>
                      <a:r>
                        <a:rPr lang="en-US" sz="900" b="0" i="0" u="none" strike="noStrike" dirty="0">
                          <a:solidFill>
                            <a:schemeClr val="bg1"/>
                          </a:solidFill>
                          <a:effectLst/>
                          <a:latin typeface="+mj-lt"/>
                        </a:rPr>
                        <a:t>Collin</a:t>
                      </a:r>
                    </a:p>
                  </a:txBody>
                  <a:tcPr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900" b="0" i="0" u="none" strike="noStrike" dirty="0">
                          <a:solidFill>
                            <a:schemeClr val="bg1"/>
                          </a:solidFill>
                          <a:effectLst/>
                          <a:latin typeface="+mn-lt"/>
                        </a:rPr>
                        <a:t>3</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1,114,450</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1,158,696</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44,246 (4.0%</a:t>
                      </a:r>
                      <a:r>
                        <a:rPr lang="en-US" sz="900" b="0" u="none" strike="noStrike" dirty="0">
                          <a:solidFill>
                            <a:schemeClr val="bg1"/>
                          </a:solidFill>
                          <a:effectLst/>
                          <a:latin typeface="+mn-lt"/>
                        </a:rPr>
                        <a:t>⇧</a:t>
                      </a:r>
                      <a:r>
                        <a:rPr lang="en-US" sz="900" b="0" i="0" u="none" strike="noStrike" dirty="0">
                          <a:solidFill>
                            <a:schemeClr val="bg1"/>
                          </a:solidFill>
                          <a:effectLst/>
                          <a:latin typeface="+mn-lt"/>
                        </a:rPr>
                        <a:t>)</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extLst>
                  <a:ext uri="{0D108BD9-81ED-4DB2-BD59-A6C34878D82A}">
                    <a16:rowId xmlns:a16="http://schemas.microsoft.com/office/drawing/2014/main" val="3724345274"/>
                  </a:ext>
                </a:extLst>
              </a:tr>
              <a:tr h="225577">
                <a:tc>
                  <a:txBody>
                    <a:bodyPr/>
                    <a:lstStyle/>
                    <a:p>
                      <a:pPr algn="l" fontAlgn="b"/>
                      <a:r>
                        <a:rPr lang="en-US" sz="900" b="0" i="0" u="none" strike="noStrike" dirty="0">
                          <a:solidFill>
                            <a:schemeClr val="bg1"/>
                          </a:solidFill>
                          <a:effectLst/>
                          <a:latin typeface="+mj-lt"/>
                        </a:rPr>
                        <a:t>Denton</a:t>
                      </a:r>
                    </a:p>
                  </a:txBody>
                  <a:tcPr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900" b="0" i="0" u="none" strike="noStrike" dirty="0">
                          <a:solidFill>
                            <a:schemeClr val="bg1"/>
                          </a:solidFill>
                          <a:effectLst/>
                          <a:latin typeface="+mn-lt"/>
                        </a:rPr>
                        <a:t>4</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943,857</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977,281</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33,424 (3.5%</a:t>
                      </a:r>
                      <a:r>
                        <a:rPr lang="en-US" sz="900" b="0" u="none" strike="noStrike" dirty="0">
                          <a:solidFill>
                            <a:schemeClr val="bg1"/>
                          </a:solidFill>
                          <a:effectLst/>
                          <a:latin typeface="+mn-lt"/>
                        </a:rPr>
                        <a:t>⇧</a:t>
                      </a:r>
                      <a:r>
                        <a:rPr lang="en-US" sz="900" b="0" i="0" u="none" strike="noStrike" dirty="0">
                          <a:solidFill>
                            <a:schemeClr val="bg1"/>
                          </a:solidFill>
                          <a:effectLst/>
                          <a:latin typeface="+mn-lt"/>
                        </a:rPr>
                        <a:t>)</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extLst>
                  <a:ext uri="{0D108BD9-81ED-4DB2-BD59-A6C34878D82A}">
                    <a16:rowId xmlns:a16="http://schemas.microsoft.com/office/drawing/2014/main" val="576346203"/>
                  </a:ext>
                </a:extLst>
              </a:tr>
              <a:tr h="246937">
                <a:tc>
                  <a:txBody>
                    <a:bodyPr/>
                    <a:lstStyle/>
                    <a:p>
                      <a:pPr algn="l" fontAlgn="b"/>
                      <a:r>
                        <a:rPr lang="en-US" sz="900" b="0" i="0" u="none" strike="noStrike" dirty="0">
                          <a:solidFill>
                            <a:schemeClr val="bg1"/>
                          </a:solidFill>
                          <a:effectLst/>
                          <a:latin typeface="+mj-lt"/>
                        </a:rPr>
                        <a:t>Fort Bend</a:t>
                      </a:r>
                    </a:p>
                  </a:txBody>
                  <a:tcPr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900" b="0" i="0" u="none" strike="noStrike" dirty="0">
                          <a:solidFill>
                            <a:schemeClr val="bg1"/>
                          </a:solidFill>
                          <a:effectLst/>
                          <a:latin typeface="+mn-lt"/>
                        </a:rPr>
                        <a:t>7</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860,124</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889,146</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29,022 (3.4%</a:t>
                      </a:r>
                      <a:r>
                        <a:rPr lang="en-US" sz="900" b="0" u="none" strike="noStrike" dirty="0">
                          <a:solidFill>
                            <a:schemeClr val="bg1"/>
                          </a:solidFill>
                          <a:effectLst/>
                          <a:latin typeface="+mn-lt"/>
                        </a:rPr>
                        <a:t>⇧</a:t>
                      </a:r>
                      <a:r>
                        <a:rPr lang="en-US" sz="900" b="0" i="0" u="none" strike="noStrike" dirty="0">
                          <a:solidFill>
                            <a:schemeClr val="bg1"/>
                          </a:solidFill>
                          <a:effectLst/>
                          <a:latin typeface="+mn-lt"/>
                        </a:rPr>
                        <a:t>)</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extLst>
                  <a:ext uri="{0D108BD9-81ED-4DB2-BD59-A6C34878D82A}">
                    <a16:rowId xmlns:a16="http://schemas.microsoft.com/office/drawing/2014/main" val="910233098"/>
                  </a:ext>
                </a:extLst>
              </a:tr>
              <a:tr h="225577">
                <a:tc>
                  <a:txBody>
                    <a:bodyPr/>
                    <a:lstStyle/>
                    <a:p>
                      <a:pPr algn="l" fontAlgn="b"/>
                      <a:r>
                        <a:rPr lang="en-US" sz="900" b="0" i="0" u="none" strike="noStrike" dirty="0">
                          <a:solidFill>
                            <a:schemeClr val="bg1"/>
                          </a:solidFill>
                          <a:effectLst/>
                          <a:latin typeface="+mj-lt"/>
                        </a:rPr>
                        <a:t>Bexar</a:t>
                      </a:r>
                    </a:p>
                  </a:txBody>
                  <a:tcPr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900" b="0" i="0" u="none" strike="noStrike" dirty="0">
                          <a:solidFill>
                            <a:schemeClr val="bg1"/>
                          </a:solidFill>
                          <a:effectLst/>
                          <a:latin typeface="+mn-lt"/>
                        </a:rPr>
                        <a:t>9</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r" fontAlgn="b"/>
                      <a:r>
                        <a:rPr lang="en-US" sz="900" b="0" i="0" u="none" strike="noStrike" dirty="0">
                          <a:solidFill>
                            <a:schemeClr val="bg1"/>
                          </a:solidFill>
                          <a:effectLst/>
                          <a:latin typeface="+mn-lt"/>
                        </a:rPr>
                        <a:t>2,030,895</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r" fontAlgn="b"/>
                      <a:r>
                        <a:rPr lang="en-US" sz="900" b="0" i="0" u="none" strike="noStrike" dirty="0">
                          <a:solidFill>
                            <a:schemeClr val="bg1"/>
                          </a:solidFill>
                          <a:effectLst/>
                          <a:latin typeface="+mn-lt"/>
                        </a:rPr>
                        <a:t>2,059,530</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r" fontAlgn="b"/>
                      <a:r>
                        <a:rPr lang="en-US" sz="900" b="0" i="0" u="none" strike="noStrike" dirty="0">
                          <a:solidFill>
                            <a:schemeClr val="bg1"/>
                          </a:solidFill>
                          <a:effectLst/>
                          <a:latin typeface="+mn-lt"/>
                        </a:rPr>
                        <a:t>28,635 (1.4%</a:t>
                      </a:r>
                      <a:r>
                        <a:rPr lang="en-US" sz="900" b="0" u="none" strike="noStrike" dirty="0">
                          <a:solidFill>
                            <a:schemeClr val="bg1"/>
                          </a:solidFill>
                          <a:effectLst/>
                          <a:latin typeface="+mn-lt"/>
                        </a:rPr>
                        <a:t>⇧</a:t>
                      </a:r>
                      <a:r>
                        <a:rPr lang="en-US" sz="900" b="0" i="0" u="none" strike="noStrike" dirty="0">
                          <a:solidFill>
                            <a:schemeClr val="bg1"/>
                          </a:solidFill>
                          <a:effectLst/>
                          <a:latin typeface="+mn-lt"/>
                        </a:rPr>
                        <a:t>)</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452482428"/>
                  </a:ext>
                </a:extLst>
              </a:tr>
              <a:tr h="225577">
                <a:tc>
                  <a:txBody>
                    <a:bodyPr/>
                    <a:lstStyle/>
                    <a:p>
                      <a:pPr algn="l" fontAlgn="b"/>
                      <a:r>
                        <a:rPr lang="en-US" sz="900" b="0" i="0" u="none" strike="noStrike" dirty="0">
                          <a:solidFill>
                            <a:schemeClr val="bg1"/>
                          </a:solidFill>
                          <a:effectLst/>
                          <a:latin typeface="+mj-lt"/>
                        </a:rPr>
                        <a:t>Montgomery</a:t>
                      </a:r>
                    </a:p>
                  </a:txBody>
                  <a:tcPr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900" b="0" i="0" u="none" strike="noStrike" dirty="0">
                          <a:solidFill>
                            <a:schemeClr val="bg1"/>
                          </a:solidFill>
                          <a:effectLst/>
                          <a:latin typeface="+mn-lt"/>
                        </a:rPr>
                        <a:t>10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650,261</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678,490</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28,229 (4.3%</a:t>
                      </a:r>
                      <a:r>
                        <a:rPr lang="en-US" sz="900" b="0" u="none" strike="noStrike" dirty="0">
                          <a:solidFill>
                            <a:schemeClr val="bg1"/>
                          </a:solidFill>
                          <a:effectLst/>
                          <a:latin typeface="+mn-lt"/>
                        </a:rPr>
                        <a:t>⇧</a:t>
                      </a:r>
                      <a:r>
                        <a:rPr lang="en-US" sz="900" b="0" i="0" u="none" strike="noStrike" dirty="0">
                          <a:solidFill>
                            <a:schemeClr val="bg1"/>
                          </a:solidFill>
                          <a:effectLst/>
                          <a:latin typeface="+mn-lt"/>
                        </a:rPr>
                        <a:t>)</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extLst>
                  <a:ext uri="{0D108BD9-81ED-4DB2-BD59-A6C34878D82A}">
                    <a16:rowId xmlns:a16="http://schemas.microsoft.com/office/drawing/2014/main" val="2330962801"/>
                  </a:ext>
                </a:extLst>
              </a:tr>
              <a:tr h="225577">
                <a:tc>
                  <a:txBody>
                    <a:bodyPr/>
                    <a:lstStyle/>
                    <a:p>
                      <a:pPr algn="l" fontAlgn="b"/>
                      <a:r>
                        <a:rPr lang="en-US" sz="900" b="0" i="0" u="none" strike="noStrike" dirty="0">
                          <a:solidFill>
                            <a:schemeClr val="bg1"/>
                          </a:solidFill>
                          <a:effectLst/>
                          <a:latin typeface="+mj-lt"/>
                        </a:rPr>
                        <a:t>Williamson</a:t>
                      </a:r>
                    </a:p>
                  </a:txBody>
                  <a:tcPr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900" b="0" i="0" u="none" strike="noStrike" dirty="0">
                          <a:solidFill>
                            <a:schemeClr val="bg1"/>
                          </a:solidFill>
                          <a:effectLst/>
                          <a:latin typeface="+mn-lt"/>
                        </a:rPr>
                        <a:t>12</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644,451</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671,418</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26,967 (4.2%</a:t>
                      </a:r>
                      <a:r>
                        <a:rPr lang="en-US" sz="900" b="0" u="none" strike="noStrike" dirty="0">
                          <a:solidFill>
                            <a:schemeClr val="bg1"/>
                          </a:solidFill>
                          <a:effectLst/>
                          <a:latin typeface="+mn-lt"/>
                        </a:rPr>
                        <a:t>⇧</a:t>
                      </a:r>
                      <a:r>
                        <a:rPr lang="en-US" sz="900" b="0" i="0" u="none" strike="noStrike" dirty="0">
                          <a:solidFill>
                            <a:schemeClr val="bg1"/>
                          </a:solidFill>
                          <a:effectLst/>
                          <a:latin typeface="+mn-lt"/>
                        </a:rPr>
                        <a:t>)</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extLst>
                  <a:ext uri="{0D108BD9-81ED-4DB2-BD59-A6C34878D82A}">
                    <a16:rowId xmlns:a16="http://schemas.microsoft.com/office/drawing/2014/main" val="333885410"/>
                  </a:ext>
                </a:extLst>
              </a:tr>
              <a:tr h="225577">
                <a:tc>
                  <a:txBody>
                    <a:bodyPr/>
                    <a:lstStyle/>
                    <a:p>
                      <a:pPr algn="l" fontAlgn="b"/>
                      <a:r>
                        <a:rPr lang="en-US" sz="900" b="0" i="0" u="none" strike="noStrike" dirty="0">
                          <a:solidFill>
                            <a:schemeClr val="bg1"/>
                          </a:solidFill>
                          <a:effectLst/>
                          <a:latin typeface="+mj-lt"/>
                        </a:rPr>
                        <a:t>Tarrant</a:t>
                      </a:r>
                    </a:p>
                  </a:txBody>
                  <a:tcPr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900" b="0" i="0" u="none" strike="noStrike" dirty="0">
                          <a:solidFill>
                            <a:schemeClr val="bg1"/>
                          </a:solidFill>
                          <a:effectLst/>
                          <a:latin typeface="+mn-lt"/>
                        </a:rPr>
                        <a:t>13</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2,129,402</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2,154,595</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25,193 (1.2%</a:t>
                      </a:r>
                      <a:r>
                        <a:rPr lang="en-US" sz="900" b="0" u="none" strike="noStrike" dirty="0">
                          <a:solidFill>
                            <a:schemeClr val="bg1"/>
                          </a:solidFill>
                          <a:effectLst/>
                          <a:latin typeface="+mn-lt"/>
                        </a:rPr>
                        <a:t>⇧</a:t>
                      </a:r>
                      <a:r>
                        <a:rPr lang="en-US" sz="900" b="0" i="0" u="none" strike="noStrike" dirty="0">
                          <a:solidFill>
                            <a:schemeClr val="bg1"/>
                          </a:solidFill>
                          <a:effectLst/>
                          <a:latin typeface="+mn-lt"/>
                        </a:rPr>
                        <a:t>)</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extLst>
                  <a:ext uri="{0D108BD9-81ED-4DB2-BD59-A6C34878D82A}">
                    <a16:rowId xmlns:a16="http://schemas.microsoft.com/office/drawing/2014/main" val="4085694021"/>
                  </a:ext>
                </a:extLst>
              </a:tr>
              <a:tr h="225577">
                <a:tc>
                  <a:txBody>
                    <a:bodyPr/>
                    <a:lstStyle/>
                    <a:p>
                      <a:pPr algn="l" fontAlgn="b"/>
                      <a:r>
                        <a:rPr lang="en-US" sz="900" b="0" i="0" u="none" strike="noStrike" dirty="0">
                          <a:solidFill>
                            <a:schemeClr val="bg1"/>
                          </a:solidFill>
                          <a:effectLst/>
                          <a:latin typeface="+mj-lt"/>
                        </a:rPr>
                        <a:t>Travis</a:t>
                      </a:r>
                    </a:p>
                  </a:txBody>
                  <a:tcPr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900" b="0" i="0" u="none" strike="noStrike" dirty="0">
                          <a:solidFill>
                            <a:schemeClr val="bg1"/>
                          </a:solidFill>
                          <a:effectLst/>
                          <a:latin typeface="+mn-lt"/>
                        </a:rPr>
                        <a:t>20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1,308,544</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1,326,436</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17,892 (1.4%</a:t>
                      </a:r>
                      <a:r>
                        <a:rPr lang="en-US" sz="900" b="0" u="none" strike="noStrike" dirty="0">
                          <a:solidFill>
                            <a:schemeClr val="bg1"/>
                          </a:solidFill>
                          <a:effectLst/>
                          <a:latin typeface="+mn-lt"/>
                        </a:rPr>
                        <a:t>⇧</a:t>
                      </a:r>
                      <a:r>
                        <a:rPr lang="en-US" sz="900" b="0" i="0" u="none" strike="noStrike" dirty="0">
                          <a:solidFill>
                            <a:schemeClr val="bg1"/>
                          </a:solidFill>
                          <a:effectLst/>
                          <a:latin typeface="+mn-lt"/>
                        </a:rPr>
                        <a:t>)</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extLst>
                  <a:ext uri="{0D108BD9-81ED-4DB2-BD59-A6C34878D82A}">
                    <a16:rowId xmlns:a16="http://schemas.microsoft.com/office/drawing/2014/main" val="3038705542"/>
                  </a:ext>
                </a:extLst>
              </a:tr>
              <a:tr h="225577">
                <a:tc>
                  <a:txBody>
                    <a:bodyPr/>
                    <a:lstStyle/>
                    <a:p>
                      <a:pPr algn="l" fontAlgn="b"/>
                      <a:r>
                        <a:rPr lang="en-US" sz="900" b="0" i="0" u="none" strike="noStrike" dirty="0">
                          <a:solidFill>
                            <a:schemeClr val="bg1"/>
                          </a:solidFill>
                          <a:effectLst/>
                          <a:latin typeface="+mj-lt"/>
                        </a:rPr>
                        <a:t>Kaufman</a:t>
                      </a:r>
                    </a:p>
                  </a:txBody>
                  <a:tcPr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900" b="0" i="0" u="none" strike="noStrike" dirty="0">
                          <a:solidFill>
                            <a:schemeClr val="bg1"/>
                          </a:solidFill>
                          <a:effectLst/>
                          <a:latin typeface="+mn-lt"/>
                        </a:rPr>
                        <a:t>29</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158,216</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172,366</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14,150 (8.9%</a:t>
                      </a:r>
                      <a:r>
                        <a:rPr lang="en-US" sz="900" b="0" u="none" strike="noStrike" dirty="0">
                          <a:solidFill>
                            <a:schemeClr val="bg1"/>
                          </a:solidFill>
                          <a:effectLst/>
                          <a:latin typeface="+mn-lt"/>
                        </a:rPr>
                        <a:t>⇧</a:t>
                      </a:r>
                      <a:r>
                        <a:rPr lang="en-US" sz="900" b="0" i="0" u="none" strike="noStrike" dirty="0">
                          <a:solidFill>
                            <a:schemeClr val="bg1"/>
                          </a:solidFill>
                          <a:effectLst/>
                          <a:latin typeface="+mn-lt"/>
                        </a:rPr>
                        <a:t>)</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extLst>
                  <a:ext uri="{0D108BD9-81ED-4DB2-BD59-A6C34878D82A}">
                    <a16:rowId xmlns:a16="http://schemas.microsoft.com/office/drawing/2014/main" val="1160269223"/>
                  </a:ext>
                </a:extLst>
              </a:tr>
              <a:tr h="225577">
                <a:tc>
                  <a:txBody>
                    <a:bodyPr/>
                    <a:lstStyle/>
                    <a:p>
                      <a:pPr algn="l" fontAlgn="b"/>
                      <a:r>
                        <a:rPr lang="en-US" sz="900" b="0" i="0" u="none" strike="noStrike" dirty="0">
                          <a:solidFill>
                            <a:schemeClr val="bg1"/>
                          </a:solidFill>
                          <a:effectLst/>
                          <a:latin typeface="+mj-lt"/>
                        </a:rPr>
                        <a:t>Hays</a:t>
                      </a:r>
                    </a:p>
                  </a:txBody>
                  <a:tcPr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900" b="0" i="0" u="none" strike="noStrike" dirty="0">
                          <a:solidFill>
                            <a:schemeClr val="bg1"/>
                          </a:solidFill>
                          <a:effectLst/>
                          <a:latin typeface="+mn-lt"/>
                        </a:rPr>
                        <a:t>36</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256,065</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269,225</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13,160 (5.1%</a:t>
                      </a:r>
                      <a:r>
                        <a:rPr lang="en-US" sz="900" b="0" u="none" strike="noStrike" dirty="0">
                          <a:solidFill>
                            <a:schemeClr val="bg1"/>
                          </a:solidFill>
                          <a:effectLst/>
                          <a:latin typeface="+mn-lt"/>
                        </a:rPr>
                        <a:t>⇧</a:t>
                      </a:r>
                      <a:r>
                        <a:rPr lang="en-US" sz="900" b="0" i="0" u="none" strike="noStrike" dirty="0">
                          <a:solidFill>
                            <a:schemeClr val="bg1"/>
                          </a:solidFill>
                          <a:effectLst/>
                          <a:latin typeface="+mn-lt"/>
                        </a:rPr>
                        <a:t>)</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extLst>
                  <a:ext uri="{0D108BD9-81ED-4DB2-BD59-A6C34878D82A}">
                    <a16:rowId xmlns:a16="http://schemas.microsoft.com/office/drawing/2014/main" val="705595901"/>
                  </a:ext>
                </a:extLst>
              </a:tr>
              <a:tr h="225577">
                <a:tc>
                  <a:txBody>
                    <a:bodyPr/>
                    <a:lstStyle/>
                    <a:p>
                      <a:pPr algn="l" fontAlgn="b"/>
                      <a:r>
                        <a:rPr lang="en-US" sz="900" b="0" i="0" u="none" strike="noStrike" dirty="0">
                          <a:solidFill>
                            <a:schemeClr val="bg1"/>
                          </a:solidFill>
                          <a:effectLst/>
                          <a:latin typeface="+mj-lt"/>
                        </a:rPr>
                        <a:t>Dallas</a:t>
                      </a:r>
                    </a:p>
                  </a:txBody>
                  <a:tcPr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900" b="0" i="0" u="none" strike="noStrike" dirty="0">
                          <a:solidFill>
                            <a:schemeClr val="bg1"/>
                          </a:solidFill>
                          <a:effectLst/>
                          <a:latin typeface="+mn-lt"/>
                        </a:rPr>
                        <a:t>38</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2,587,954</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2,600,840</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12,886 (0.5%</a:t>
                      </a:r>
                      <a:r>
                        <a:rPr lang="en-US" sz="900" b="0" u="none" strike="noStrike" dirty="0">
                          <a:solidFill>
                            <a:schemeClr val="bg1"/>
                          </a:solidFill>
                          <a:effectLst/>
                          <a:latin typeface="+mn-lt"/>
                        </a:rPr>
                        <a:t>⇧</a:t>
                      </a:r>
                      <a:r>
                        <a:rPr lang="en-US" sz="900" b="0" i="0" u="none" strike="noStrike" dirty="0">
                          <a:solidFill>
                            <a:schemeClr val="bg1"/>
                          </a:solidFill>
                          <a:effectLst/>
                          <a:latin typeface="+mn-lt"/>
                        </a:rPr>
                        <a:t>)</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extLst>
                  <a:ext uri="{0D108BD9-81ED-4DB2-BD59-A6C34878D82A}">
                    <a16:rowId xmlns:a16="http://schemas.microsoft.com/office/drawing/2014/main" val="2066270981"/>
                  </a:ext>
                </a:extLst>
              </a:tr>
              <a:tr h="225577">
                <a:tc>
                  <a:txBody>
                    <a:bodyPr/>
                    <a:lstStyle/>
                    <a:p>
                      <a:pPr algn="l" fontAlgn="b"/>
                      <a:r>
                        <a:rPr lang="en-US" sz="900" b="0" i="0" u="none" strike="noStrike" dirty="0">
                          <a:solidFill>
                            <a:schemeClr val="bg1"/>
                          </a:solidFill>
                          <a:effectLst/>
                          <a:latin typeface="+mj-lt"/>
                        </a:rPr>
                        <a:t>Comal</a:t>
                      </a:r>
                    </a:p>
                  </a:txBody>
                  <a:tcPr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900" b="0" i="0" u="none" strike="noStrike" dirty="0">
                          <a:solidFill>
                            <a:schemeClr val="bg1"/>
                          </a:solidFill>
                          <a:effectLst/>
                          <a:latin typeface="+mn-lt"/>
                        </a:rPr>
                        <a:t>48</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r" fontAlgn="b"/>
                      <a:r>
                        <a:rPr lang="en-US" sz="900" b="0" i="0" u="none" strike="noStrike" dirty="0">
                          <a:solidFill>
                            <a:schemeClr val="bg1"/>
                          </a:solidFill>
                          <a:effectLst/>
                          <a:latin typeface="+mn-lt"/>
                        </a:rPr>
                        <a:t>174,891</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r" fontAlgn="b"/>
                      <a:r>
                        <a:rPr lang="en-US" sz="900" b="0" i="0" u="none" strike="noStrike" dirty="0">
                          <a:solidFill>
                            <a:schemeClr val="bg1"/>
                          </a:solidFill>
                          <a:effectLst/>
                          <a:latin typeface="+mn-lt"/>
                        </a:rPr>
                        <a:t>184,642</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r" fontAlgn="b"/>
                      <a:r>
                        <a:rPr lang="en-US" sz="900" b="0" i="0" u="none" strike="noStrike" dirty="0">
                          <a:solidFill>
                            <a:schemeClr val="bg1"/>
                          </a:solidFill>
                          <a:effectLst/>
                          <a:latin typeface="+mn-lt"/>
                        </a:rPr>
                        <a:t>9,751 (5.6%</a:t>
                      </a:r>
                      <a:r>
                        <a:rPr lang="en-US" sz="900" b="0" u="none" strike="noStrike" dirty="0">
                          <a:solidFill>
                            <a:schemeClr val="bg1"/>
                          </a:solidFill>
                          <a:effectLst/>
                          <a:latin typeface="+mn-lt"/>
                        </a:rPr>
                        <a:t>⇧</a:t>
                      </a:r>
                      <a:r>
                        <a:rPr lang="en-US" sz="900" b="0" i="0" u="none" strike="noStrike" dirty="0">
                          <a:solidFill>
                            <a:schemeClr val="bg1"/>
                          </a:solidFill>
                          <a:effectLst/>
                          <a:latin typeface="+mn-lt"/>
                        </a:rPr>
                        <a:t>)</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953575830"/>
                  </a:ext>
                </a:extLst>
              </a:tr>
              <a:tr h="225577">
                <a:tc>
                  <a:txBody>
                    <a:bodyPr/>
                    <a:lstStyle/>
                    <a:p>
                      <a:pPr algn="l" fontAlgn="b"/>
                      <a:r>
                        <a:rPr lang="en-US" sz="900" b="0" i="0" u="none" strike="noStrike" dirty="0">
                          <a:solidFill>
                            <a:schemeClr val="bg1"/>
                          </a:solidFill>
                          <a:effectLst/>
                          <a:latin typeface="+mj-lt"/>
                        </a:rPr>
                        <a:t>Brazoria</a:t>
                      </a:r>
                    </a:p>
                  </a:txBody>
                  <a:tcPr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900" b="0" i="0" u="none" strike="noStrike" dirty="0">
                          <a:solidFill>
                            <a:schemeClr val="bg1"/>
                          </a:solidFill>
                          <a:effectLst/>
                          <a:latin typeface="+mn-lt"/>
                        </a:rPr>
                        <a:t>50</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378,858</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388,181</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9,323 (2.5%</a:t>
                      </a:r>
                      <a:r>
                        <a:rPr lang="en-US" sz="900" b="0" u="none" strike="noStrike" dirty="0">
                          <a:solidFill>
                            <a:schemeClr val="bg1"/>
                          </a:solidFill>
                          <a:effectLst/>
                          <a:latin typeface="+mn-lt"/>
                        </a:rPr>
                        <a:t>⇧</a:t>
                      </a:r>
                      <a:r>
                        <a:rPr lang="en-US" sz="900" b="0" i="0" u="none" strike="noStrike" dirty="0">
                          <a:solidFill>
                            <a:schemeClr val="bg1"/>
                          </a:solidFill>
                          <a:effectLst/>
                          <a:latin typeface="+mn-lt"/>
                        </a:rPr>
                        <a:t>)</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extLst>
                  <a:ext uri="{0D108BD9-81ED-4DB2-BD59-A6C34878D82A}">
                    <a16:rowId xmlns:a16="http://schemas.microsoft.com/office/drawing/2014/main" val="2645246713"/>
                  </a:ext>
                </a:extLst>
              </a:tr>
              <a:tr h="225577">
                <a:tc>
                  <a:txBody>
                    <a:bodyPr/>
                    <a:lstStyle/>
                    <a:p>
                      <a:pPr algn="l" fontAlgn="b"/>
                      <a:r>
                        <a:rPr lang="en-US" sz="900" b="0" i="0" u="none" strike="noStrike" dirty="0">
                          <a:solidFill>
                            <a:schemeClr val="bg1"/>
                          </a:solidFill>
                          <a:effectLst/>
                          <a:latin typeface="+mj-lt"/>
                        </a:rPr>
                        <a:t>Ellis</a:t>
                      </a:r>
                    </a:p>
                  </a:txBody>
                  <a:tcPr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b"/>
                      <a:r>
                        <a:rPr lang="en-US" sz="900" b="0" i="0" u="none" strike="noStrike" dirty="0">
                          <a:solidFill>
                            <a:schemeClr val="bg1"/>
                          </a:solidFill>
                          <a:effectLst/>
                          <a:latin typeface="+mn-lt"/>
                        </a:rPr>
                        <a:t>52</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203,107</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212,182</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9,075 (4.5%</a:t>
                      </a:r>
                      <a:r>
                        <a:rPr lang="en-US" sz="900" b="0" u="none" strike="noStrike" dirty="0">
                          <a:solidFill>
                            <a:schemeClr val="bg1"/>
                          </a:solidFill>
                          <a:effectLst/>
                          <a:latin typeface="+mn-lt"/>
                        </a:rPr>
                        <a:t>⇧</a:t>
                      </a:r>
                      <a:r>
                        <a:rPr lang="en-US" sz="900" b="0" i="0" u="none" strike="noStrike" dirty="0">
                          <a:solidFill>
                            <a:schemeClr val="bg1"/>
                          </a:solidFill>
                          <a:effectLst/>
                          <a:latin typeface="+mn-lt"/>
                        </a:rPr>
                        <a:t>)</a:t>
                      </a:r>
                    </a:p>
                  </a:txBody>
                  <a:tcPr marL="9525" marR="182880"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43000"/>
                      </a:schemeClr>
                    </a:solidFill>
                  </a:tcPr>
                </a:tc>
                <a:extLst>
                  <a:ext uri="{0D108BD9-81ED-4DB2-BD59-A6C34878D82A}">
                    <a16:rowId xmlns:a16="http://schemas.microsoft.com/office/drawing/2014/main" val="1604778939"/>
                  </a:ext>
                </a:extLst>
              </a:tr>
              <a:tr h="225577">
                <a:tc>
                  <a:txBody>
                    <a:bodyPr/>
                    <a:lstStyle/>
                    <a:p>
                      <a:pPr algn="l" fontAlgn="b"/>
                      <a:r>
                        <a:rPr lang="en-US" sz="900" b="0" i="0" u="none" strike="noStrike" dirty="0">
                          <a:solidFill>
                            <a:schemeClr val="bg1"/>
                          </a:solidFill>
                          <a:effectLst/>
                          <a:latin typeface="+mj-lt"/>
                        </a:rPr>
                        <a:t>Parker</a:t>
                      </a:r>
                    </a:p>
                  </a:txBody>
                  <a:tcPr marR="9525" marT="9525" marB="0" anchor="ctr">
                    <a:lnT w="12700" cap="flat" cmpd="sng" algn="ctr">
                      <a:solidFill>
                        <a:schemeClr val="tx1"/>
                      </a:solidFill>
                      <a:prstDash val="solid"/>
                      <a:round/>
                      <a:headEnd type="none" w="med" len="med"/>
                      <a:tailEnd type="none" w="med" len="med"/>
                    </a:lnT>
                    <a:solidFill>
                      <a:schemeClr val="accent1">
                        <a:lumMod val="75000"/>
                      </a:schemeClr>
                    </a:solidFill>
                  </a:tcPr>
                </a:tc>
                <a:tc>
                  <a:txBody>
                    <a:bodyPr/>
                    <a:lstStyle/>
                    <a:p>
                      <a:pPr algn="ctr" fontAlgn="b"/>
                      <a:r>
                        <a:rPr lang="en-US" sz="900" b="0" i="0" u="none" strike="noStrike" dirty="0">
                          <a:solidFill>
                            <a:schemeClr val="bg1"/>
                          </a:solidFill>
                          <a:effectLst/>
                          <a:latin typeface="+mn-lt"/>
                        </a:rPr>
                        <a:t>53</a:t>
                      </a:r>
                    </a:p>
                  </a:txBody>
                  <a:tcPr marL="9525" marR="9525" marT="9525" marB="0" anchor="ctr">
                    <a:lnT w="12700" cap="flat" cmpd="sng" algn="ctr">
                      <a:solidFill>
                        <a:schemeClr val="tx1"/>
                      </a:solidFill>
                      <a:prstDash val="solid"/>
                      <a:round/>
                      <a:headEnd type="none" w="med" len="med"/>
                      <a:tailEnd type="none" w="med" len="med"/>
                    </a:lnT>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156,966</a:t>
                      </a:r>
                    </a:p>
                  </a:txBody>
                  <a:tcPr marL="9525" marR="182880" marT="9525" marB="0" anchor="ctr">
                    <a:lnT w="12700" cap="flat" cmpd="sng" algn="ctr">
                      <a:solidFill>
                        <a:schemeClr val="tx1"/>
                      </a:solidFill>
                      <a:prstDash val="solid"/>
                      <a:round/>
                      <a:headEnd type="none" w="med" len="med"/>
                      <a:tailEnd type="none" w="med" len="med"/>
                    </a:lnT>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165,834</a:t>
                      </a:r>
                    </a:p>
                  </a:txBody>
                  <a:tcPr marL="9525" marR="182880" marT="9525" marB="0" anchor="ctr">
                    <a:lnT w="12700" cap="flat" cmpd="sng" algn="ctr">
                      <a:solidFill>
                        <a:schemeClr val="tx1"/>
                      </a:solidFill>
                      <a:prstDash val="solid"/>
                      <a:round/>
                      <a:headEnd type="none" w="med" len="med"/>
                      <a:tailEnd type="none" w="med" len="med"/>
                    </a:lnT>
                    <a:solidFill>
                      <a:schemeClr val="accent1">
                        <a:lumMod val="75000"/>
                        <a:alpha val="43000"/>
                      </a:schemeClr>
                    </a:solidFill>
                  </a:tcPr>
                </a:tc>
                <a:tc>
                  <a:txBody>
                    <a:bodyPr/>
                    <a:lstStyle/>
                    <a:p>
                      <a:pPr algn="r" fontAlgn="b"/>
                      <a:r>
                        <a:rPr lang="en-US" sz="900" b="0" i="0" u="none" strike="noStrike" dirty="0">
                          <a:solidFill>
                            <a:schemeClr val="bg1"/>
                          </a:solidFill>
                          <a:effectLst/>
                          <a:latin typeface="+mn-lt"/>
                        </a:rPr>
                        <a:t>8,868 (5.6%</a:t>
                      </a:r>
                      <a:r>
                        <a:rPr lang="en-US" sz="900" b="0" u="none" strike="noStrike" dirty="0">
                          <a:solidFill>
                            <a:schemeClr val="bg1"/>
                          </a:solidFill>
                          <a:effectLst/>
                          <a:latin typeface="+mn-lt"/>
                        </a:rPr>
                        <a:t>⇧</a:t>
                      </a:r>
                      <a:r>
                        <a:rPr lang="en-US" sz="900" b="0" i="0" u="none" strike="noStrike" dirty="0">
                          <a:solidFill>
                            <a:schemeClr val="bg1"/>
                          </a:solidFill>
                          <a:effectLst/>
                          <a:latin typeface="+mn-lt"/>
                        </a:rPr>
                        <a:t>)</a:t>
                      </a:r>
                    </a:p>
                  </a:txBody>
                  <a:tcPr marL="9525" marR="182880" marT="9525" marB="0" anchor="ctr">
                    <a:lnT w="12700" cap="flat" cmpd="sng" algn="ctr">
                      <a:solidFill>
                        <a:schemeClr val="tx1"/>
                      </a:solidFill>
                      <a:prstDash val="solid"/>
                      <a:round/>
                      <a:headEnd type="none" w="med" len="med"/>
                      <a:tailEnd type="none" w="med" len="med"/>
                    </a:lnT>
                    <a:solidFill>
                      <a:schemeClr val="accent1">
                        <a:lumMod val="75000"/>
                        <a:alpha val="43000"/>
                      </a:schemeClr>
                    </a:solidFill>
                  </a:tcPr>
                </a:tc>
                <a:extLst>
                  <a:ext uri="{0D108BD9-81ED-4DB2-BD59-A6C34878D82A}">
                    <a16:rowId xmlns:a16="http://schemas.microsoft.com/office/drawing/2014/main" val="2900757256"/>
                  </a:ext>
                </a:extLst>
              </a:tr>
            </a:tbl>
          </a:graphicData>
        </a:graphic>
      </p:graphicFrame>
      <p:pic>
        <p:nvPicPr>
          <p:cNvPr id="2" name="Picture 1">
            <a:extLst>
              <a:ext uri="{FF2B5EF4-FFF2-40B4-BE49-F238E27FC236}">
                <a16:creationId xmlns:a16="http://schemas.microsoft.com/office/drawing/2014/main" id="{15B7AD8B-AEDE-6C72-13EC-1CAC29A78304}"/>
              </a:ext>
            </a:extLst>
          </p:cNvPr>
          <p:cNvPicPr>
            <a:picLocks noChangeAspect="1"/>
          </p:cNvPicPr>
          <p:nvPr/>
        </p:nvPicPr>
        <p:blipFill>
          <a:blip r:embed="rId5" cstate="print">
            <a:extLst>
              <a:ext uri="{28A0092B-C50C-407E-A947-70E740481C1C}">
                <a14:useLocalDpi xmlns:a14="http://schemas.microsoft.com/office/drawing/2010/main" val="0"/>
              </a:ext>
            </a:extLst>
          </a:blip>
          <a:srcRect t="85" b="85"/>
          <a:stretch/>
        </p:blipFill>
        <p:spPr>
          <a:xfrm>
            <a:off x="0" y="715557"/>
            <a:ext cx="1343704" cy="1247450"/>
          </a:xfrm>
          <a:prstGeom prst="rect">
            <a:avLst/>
          </a:prstGeom>
          <a:ln>
            <a:noFill/>
          </a:ln>
          <a:effectLst>
            <a:outerShdw blurRad="63500" sx="102000" sy="102000" algn="ctr" rotWithShape="0">
              <a:prstClr val="black">
                <a:alpha val="11000"/>
              </a:prstClr>
            </a:outerShdw>
          </a:effectLst>
        </p:spPr>
      </p:pic>
      <p:pic>
        <p:nvPicPr>
          <p:cNvPr id="6" name="Picture 5">
            <a:extLst>
              <a:ext uri="{FF2B5EF4-FFF2-40B4-BE49-F238E27FC236}">
                <a16:creationId xmlns:a16="http://schemas.microsoft.com/office/drawing/2014/main" id="{8D0176B9-2C5B-5604-CBB8-2ED9EF123E7A}"/>
              </a:ext>
            </a:extLst>
          </p:cNvPr>
          <p:cNvPicPr>
            <a:picLocks noChangeAspect="1"/>
          </p:cNvPicPr>
          <p:nvPr/>
        </p:nvPicPr>
        <p:blipFill rotWithShape="1">
          <a:blip r:embed="rId6">
            <a:extLst>
              <a:ext uri="{28A0092B-C50C-407E-A947-70E740481C1C}">
                <a14:useLocalDpi xmlns:a14="http://schemas.microsoft.com/office/drawing/2010/main" val="0"/>
              </a:ext>
            </a:extLst>
          </a:blip>
          <a:srcRect l="56743" t="23044" b="25746"/>
          <a:stretch/>
        </p:blipFill>
        <p:spPr>
          <a:xfrm>
            <a:off x="1795603" y="715557"/>
            <a:ext cx="2806472" cy="3089755"/>
          </a:xfrm>
          <a:prstGeom prst="rect">
            <a:avLst/>
          </a:prstGeom>
          <a:effectLst>
            <a:outerShdw blurRad="63500" sx="102000" sy="102000" algn="ctr" rotWithShape="0">
              <a:prstClr val="black">
                <a:alpha val="40000"/>
              </a:prstClr>
            </a:outerShdw>
          </a:effectLst>
        </p:spPr>
      </p:pic>
      <p:sp>
        <p:nvSpPr>
          <p:cNvPr id="7" name="Rectangle 6">
            <a:extLst>
              <a:ext uri="{FF2B5EF4-FFF2-40B4-BE49-F238E27FC236}">
                <a16:creationId xmlns:a16="http://schemas.microsoft.com/office/drawing/2014/main" id="{107AB23A-7265-9495-8789-FCEC9BBBE9E3}"/>
              </a:ext>
            </a:extLst>
          </p:cNvPr>
          <p:cNvSpPr/>
          <p:nvPr/>
        </p:nvSpPr>
        <p:spPr>
          <a:xfrm>
            <a:off x="742987" y="947739"/>
            <a:ext cx="600717" cy="680072"/>
          </a:xfrm>
          <a:prstGeom prst="rect">
            <a:avLst/>
          </a:prstGeom>
          <a:no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cxnSp>
        <p:nvCxnSpPr>
          <p:cNvPr id="11" name="Straight Arrow Connector 10">
            <a:extLst>
              <a:ext uri="{FF2B5EF4-FFF2-40B4-BE49-F238E27FC236}">
                <a16:creationId xmlns:a16="http://schemas.microsoft.com/office/drawing/2014/main" id="{EA4A4DBA-6EC2-993B-C657-BD90D3A654EB}"/>
              </a:ext>
            </a:extLst>
          </p:cNvPr>
          <p:cNvCxnSpPr>
            <a:cxnSpLocks/>
            <a:stCxn id="7" idx="3"/>
          </p:cNvCxnSpPr>
          <p:nvPr/>
        </p:nvCxnSpPr>
        <p:spPr>
          <a:xfrm>
            <a:off x="1343704" y="1287775"/>
            <a:ext cx="4518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577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68D71AD-A31D-C5B8-D930-5A52F79F28CA}"/>
              </a:ext>
            </a:extLst>
          </p:cNvPr>
          <p:cNvGraphicFramePr>
            <a:graphicFrameLocks noGrp="1"/>
          </p:cNvGraphicFramePr>
          <p:nvPr>
            <p:extLst>
              <p:ext uri="{D42A27DB-BD31-4B8C-83A1-F6EECF244321}">
                <p14:modId xmlns:p14="http://schemas.microsoft.com/office/powerpoint/2010/main" val="859333086"/>
              </p:ext>
            </p:extLst>
          </p:nvPr>
        </p:nvGraphicFramePr>
        <p:xfrm>
          <a:off x="4026195" y="662472"/>
          <a:ext cx="5007938" cy="3990215"/>
        </p:xfrm>
        <a:graphic>
          <a:graphicData uri="http://schemas.openxmlformats.org/drawingml/2006/table">
            <a:tbl>
              <a:tblPr>
                <a:effectLst/>
                <a:tableStyleId>{D113A9D2-9D6B-4929-AA2D-F23B5EE8CBE7}</a:tableStyleId>
              </a:tblPr>
              <a:tblGrid>
                <a:gridCol w="680487">
                  <a:extLst>
                    <a:ext uri="{9D8B030D-6E8A-4147-A177-3AD203B41FA5}">
                      <a16:colId xmlns:a16="http://schemas.microsoft.com/office/drawing/2014/main" val="2725910791"/>
                    </a:ext>
                  </a:extLst>
                </a:gridCol>
                <a:gridCol w="1127051">
                  <a:extLst>
                    <a:ext uri="{9D8B030D-6E8A-4147-A177-3AD203B41FA5}">
                      <a16:colId xmlns:a16="http://schemas.microsoft.com/office/drawing/2014/main" val="1525299151"/>
                    </a:ext>
                  </a:extLst>
                </a:gridCol>
                <a:gridCol w="3200400">
                  <a:extLst>
                    <a:ext uri="{9D8B030D-6E8A-4147-A177-3AD203B41FA5}">
                      <a16:colId xmlns:a16="http://schemas.microsoft.com/office/drawing/2014/main" val="3538223397"/>
                    </a:ext>
                  </a:extLst>
                </a:gridCol>
              </a:tblGrid>
              <a:tr h="500291">
                <a:tc>
                  <a:txBody>
                    <a:bodyPr/>
                    <a:lstStyle/>
                    <a:p>
                      <a:pPr algn="ctr" fontAlgn="b"/>
                      <a:r>
                        <a:rPr lang="en-US" sz="1100" b="0" i="0" u="none" strike="noStrike" dirty="0">
                          <a:solidFill>
                            <a:schemeClr val="bg1"/>
                          </a:solidFill>
                          <a:effectLst/>
                          <a:latin typeface="Calibri" panose="020F0502020204030204" pitchFamily="34" charset="0"/>
                        </a:rPr>
                        <a:t>National Ranking</a:t>
                      </a:r>
                    </a:p>
                  </a:txBody>
                  <a:tcPr marL="9525" marR="9525" marT="9525" marB="0" anchor="ctr">
                    <a:lnL w="9525" cap="flat" cmpd="sng" algn="ctr">
                      <a:noFill/>
                      <a:prstDash val="solid"/>
                    </a:lnL>
                    <a:lnR w="9525" cap="flat" cmpd="sng" algn="ctr">
                      <a:solidFill>
                        <a:schemeClr val="bg1">
                          <a:lumMod val="50000"/>
                        </a:schemeClr>
                      </a:solidFill>
                      <a:prstDash val="solid"/>
                      <a:round/>
                      <a:headEnd type="none" w="med" len="med"/>
                      <a:tailEnd type="none" w="med" len="med"/>
                    </a:lnR>
                    <a:lnT w="9525" cap="flat" cmpd="sng" algn="ctr">
                      <a:noFill/>
                      <a:prstDash val="soli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2223B"/>
                    </a:solidFill>
                  </a:tcPr>
                </a:tc>
                <a:tc>
                  <a:txBody>
                    <a:bodyPr/>
                    <a:lstStyle/>
                    <a:p>
                      <a:pPr algn="l" fontAlgn="b"/>
                      <a:r>
                        <a:rPr lang="en-US" sz="1100" b="0" i="0" u="none" strike="noStrike" dirty="0">
                          <a:solidFill>
                            <a:schemeClr val="bg1"/>
                          </a:solidFill>
                          <a:effectLst/>
                          <a:latin typeface="Calibri" panose="020F0502020204030204" pitchFamily="34" charset="0"/>
                        </a:rPr>
                        <a:t>City/Town</a:t>
                      </a:r>
                    </a:p>
                  </a:txBody>
                  <a:tcPr marT="9525"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2223B"/>
                    </a:solidFill>
                  </a:tcPr>
                </a:tc>
                <a:tc>
                  <a:txBody>
                    <a:bodyPr/>
                    <a:lstStyle/>
                    <a:p>
                      <a:pPr algn="l" fontAlgn="b"/>
                      <a:endParaRPr lang="en-US" sz="1100" b="0" i="0" u="none" strike="noStrike" dirty="0">
                        <a:solidFill>
                          <a:schemeClr val="bg1"/>
                        </a:solidFill>
                        <a:effectLst/>
                        <a:latin typeface="Calibri" panose="020F0502020204030204" pitchFamily="34" charset="0"/>
                      </a:endParaRPr>
                    </a:p>
                  </a:txBody>
                  <a:tcPr marT="9525" marB="0" anchor="b">
                    <a:lnL w="9525" cap="flat" cmpd="sng" algn="ctr">
                      <a:solidFill>
                        <a:schemeClr val="bg1">
                          <a:lumMod val="50000"/>
                        </a:schemeClr>
                      </a:solidFill>
                      <a:prstDash val="solid"/>
                      <a:round/>
                      <a:headEnd type="none" w="med" len="med"/>
                      <a:tailEnd type="none" w="med" len="med"/>
                    </a:lnL>
                    <a:lnR w="9525" cap="flat" cmpd="sng" algn="ctr">
                      <a:noFill/>
                      <a:prstDash val="solid"/>
                    </a:lnR>
                    <a:lnT w="9525" cap="flat" cmpd="sng" algn="ctr">
                      <a:noFill/>
                      <a:prstDash val="soli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535381247"/>
                  </a:ext>
                </a:extLst>
              </a:tr>
              <a:tr h="327298">
                <a:tc>
                  <a:txBody>
                    <a:bodyPr/>
                    <a:lstStyle/>
                    <a:p>
                      <a:pPr algn="ctr" fontAlgn="b"/>
                      <a:r>
                        <a:rPr lang="en-US" sz="1100" b="0" i="0" u="none" strike="noStrike" dirty="0">
                          <a:solidFill>
                            <a:schemeClr val="bg1"/>
                          </a:solidFill>
                          <a:effectLst/>
                          <a:latin typeface="Calibri" panose="020F0502020204030204" pitchFamily="34" charset="0"/>
                        </a:rPr>
                        <a:t>1</a:t>
                      </a:r>
                    </a:p>
                  </a:txBody>
                  <a:tcPr marL="9525" marR="9525" marT="9525" marB="0" anchor="ctr">
                    <a:lnL w="9525" cap="flat" cmpd="sng" algn="ctr">
                      <a:noFill/>
                      <a:prstDash val="soli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l" fontAlgn="b"/>
                      <a:r>
                        <a:rPr lang="en-US" sz="1100" b="0" i="0" u="none" strike="noStrike" dirty="0">
                          <a:solidFill>
                            <a:schemeClr val="bg1"/>
                          </a:solidFill>
                          <a:effectLst/>
                          <a:latin typeface="Calibri" panose="020F0502020204030204" pitchFamily="34" charset="0"/>
                        </a:rPr>
                        <a:t>Fort Worth</a:t>
                      </a:r>
                    </a:p>
                  </a:txBody>
                  <a:tcPr marT="9525"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43000"/>
                      </a:schemeClr>
                    </a:solidFill>
                  </a:tcPr>
                </a:tc>
                <a:tc>
                  <a:txBody>
                    <a:bodyPr/>
                    <a:lstStyle/>
                    <a:p>
                      <a:pPr algn="l" fontAlgn="b"/>
                      <a:endParaRPr lang="en-US" sz="1100" b="0" i="0" u="none" strike="noStrike" dirty="0">
                        <a:solidFill>
                          <a:schemeClr val="bg1"/>
                        </a:solidFill>
                        <a:effectLst/>
                        <a:latin typeface="Calibri" panose="020F0502020204030204" pitchFamily="34" charset="0"/>
                      </a:endParaRPr>
                    </a:p>
                  </a:txBody>
                  <a:tcPr marT="9525" marB="0" anchor="ctr">
                    <a:lnL w="9525" cap="flat" cmpd="sng" algn="ctr">
                      <a:solidFill>
                        <a:schemeClr val="bg1">
                          <a:lumMod val="50000"/>
                        </a:schemeClr>
                      </a:solidFill>
                      <a:prstDash val="solid"/>
                      <a:round/>
                      <a:headEnd type="none" w="med" len="med"/>
                      <a:tailEnd type="none" w="med" len="med"/>
                    </a:lnL>
                    <a:lnR w="9525" cap="flat" cmpd="sng" algn="ctr">
                      <a:noFill/>
                      <a:prstDash val="soli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3213202985"/>
                  </a:ext>
                </a:extLst>
              </a:tr>
              <a:tr h="327298">
                <a:tc>
                  <a:txBody>
                    <a:bodyPr/>
                    <a:lstStyle/>
                    <a:p>
                      <a:pPr algn="ctr" fontAlgn="b"/>
                      <a:r>
                        <a:rPr lang="en-US" sz="1100" b="0" i="0" u="none" strike="noStrike" dirty="0">
                          <a:solidFill>
                            <a:schemeClr val="bg1"/>
                          </a:solidFill>
                          <a:effectLst/>
                          <a:latin typeface="Calibri" panose="020F0502020204030204" pitchFamily="34" charset="0"/>
                        </a:rPr>
                        <a:t>3</a:t>
                      </a:r>
                    </a:p>
                  </a:txBody>
                  <a:tcPr marL="9525" marR="9525" marT="9525" marB="0" anchor="ctr">
                    <a:lnL w="9525" cap="flat" cmpd="sng" algn="ctr">
                      <a:noFill/>
                      <a:prstDash val="soli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l" fontAlgn="b"/>
                      <a:r>
                        <a:rPr lang="en-US" sz="1100" b="0" i="0" u="none" strike="noStrike" dirty="0">
                          <a:solidFill>
                            <a:schemeClr val="bg1"/>
                          </a:solidFill>
                          <a:effectLst/>
                          <a:latin typeface="Calibri" panose="020F0502020204030204" pitchFamily="34" charset="0"/>
                        </a:rPr>
                        <a:t>San Antonio</a:t>
                      </a:r>
                    </a:p>
                  </a:txBody>
                  <a:tcPr marT="9525"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l" fontAlgn="b"/>
                      <a:endParaRPr lang="en-US" sz="1100" b="0" i="0" u="none" strike="noStrike" dirty="0">
                        <a:solidFill>
                          <a:schemeClr val="bg1"/>
                        </a:solidFill>
                        <a:effectLst/>
                        <a:latin typeface="Calibri" panose="020F0502020204030204" pitchFamily="34" charset="0"/>
                      </a:endParaRPr>
                    </a:p>
                  </a:txBody>
                  <a:tcPr marT="9525" marB="0" anchor="ctr">
                    <a:lnL w="9525" cap="flat" cmpd="sng" algn="ctr">
                      <a:solidFill>
                        <a:schemeClr val="bg1">
                          <a:lumMod val="50000"/>
                        </a:schemeClr>
                      </a:solidFill>
                      <a:prstDash val="solid"/>
                      <a:round/>
                      <a:headEnd type="none" w="med" len="med"/>
                      <a:tailEnd type="none" w="med" len="med"/>
                    </a:lnL>
                    <a:lnR w="9525" cap="flat" cmpd="sng" algn="ctr">
                      <a:noFill/>
                      <a:prstDash val="soli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2004439398"/>
                  </a:ext>
                </a:extLst>
              </a:tr>
              <a:tr h="327298">
                <a:tc>
                  <a:txBody>
                    <a:bodyPr/>
                    <a:lstStyle/>
                    <a:p>
                      <a:pPr algn="ctr" fontAlgn="b"/>
                      <a:r>
                        <a:rPr lang="en-US" sz="1100" b="0" i="0" u="none" strike="noStrike" dirty="0">
                          <a:solidFill>
                            <a:schemeClr val="bg1"/>
                          </a:solidFill>
                          <a:effectLst/>
                          <a:latin typeface="Calibri" panose="020F0502020204030204" pitchFamily="34" charset="0"/>
                        </a:rPr>
                        <a:t>4</a:t>
                      </a:r>
                    </a:p>
                  </a:txBody>
                  <a:tcPr marL="9525" marR="9525" marT="9525" marB="0" anchor="ctr">
                    <a:lnL w="9525" cap="flat" cmpd="sng" algn="ctr">
                      <a:noFill/>
                      <a:prstDash val="soli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l" fontAlgn="b"/>
                      <a:r>
                        <a:rPr lang="en-US" sz="1100" b="0" i="0" u="none" strike="noStrike" dirty="0">
                          <a:solidFill>
                            <a:schemeClr val="bg1"/>
                          </a:solidFill>
                          <a:effectLst/>
                          <a:latin typeface="Calibri" panose="020F0502020204030204" pitchFamily="34" charset="0"/>
                        </a:rPr>
                        <a:t>Houston</a:t>
                      </a:r>
                    </a:p>
                  </a:txBody>
                  <a:tcPr marT="9525"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43000"/>
                      </a:schemeClr>
                    </a:solidFill>
                  </a:tcPr>
                </a:tc>
                <a:tc>
                  <a:txBody>
                    <a:bodyPr/>
                    <a:lstStyle/>
                    <a:p>
                      <a:pPr algn="l" fontAlgn="b"/>
                      <a:endParaRPr lang="en-US" sz="1100" b="0" i="0" u="none" strike="noStrike" dirty="0">
                        <a:solidFill>
                          <a:schemeClr val="bg1"/>
                        </a:solidFill>
                        <a:effectLst/>
                        <a:latin typeface="Calibri" panose="020F0502020204030204" pitchFamily="34" charset="0"/>
                      </a:endParaRPr>
                    </a:p>
                  </a:txBody>
                  <a:tcPr marT="9525" marB="0" anchor="ctr">
                    <a:lnL w="9525" cap="flat" cmpd="sng" algn="ctr">
                      <a:solidFill>
                        <a:schemeClr val="bg1">
                          <a:lumMod val="50000"/>
                        </a:schemeClr>
                      </a:solidFill>
                      <a:prstDash val="solid"/>
                      <a:round/>
                      <a:headEnd type="none" w="med" len="med"/>
                      <a:tailEnd type="none" w="med" len="med"/>
                    </a:lnL>
                    <a:lnR w="9525" cap="flat" cmpd="sng" algn="ctr">
                      <a:noFill/>
                      <a:prstDash val="soli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857346902"/>
                  </a:ext>
                </a:extLst>
              </a:tr>
              <a:tr h="358290">
                <a:tc>
                  <a:txBody>
                    <a:bodyPr/>
                    <a:lstStyle/>
                    <a:p>
                      <a:pPr algn="ctr" fontAlgn="b"/>
                      <a:r>
                        <a:rPr lang="en-US" sz="1100" b="0" i="0" u="none" strike="noStrike" dirty="0">
                          <a:solidFill>
                            <a:schemeClr val="bg1"/>
                          </a:solidFill>
                          <a:effectLst/>
                          <a:latin typeface="Calibri" panose="020F0502020204030204" pitchFamily="34" charset="0"/>
                        </a:rPr>
                        <a:t>5</a:t>
                      </a:r>
                    </a:p>
                  </a:txBody>
                  <a:tcPr marL="9525" marR="9525" marT="9525" marB="0" anchor="ctr">
                    <a:lnL w="9525" cap="flat" cmpd="sng" algn="ctr">
                      <a:noFill/>
                      <a:prstDash val="soli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l" fontAlgn="b"/>
                      <a:r>
                        <a:rPr lang="en-US" sz="1100" b="0" i="0" u="none" strike="noStrike" dirty="0">
                          <a:solidFill>
                            <a:schemeClr val="bg1"/>
                          </a:solidFill>
                          <a:effectLst/>
                          <a:latin typeface="Calibri" panose="020F0502020204030204" pitchFamily="34" charset="0"/>
                        </a:rPr>
                        <a:t>Georgetown</a:t>
                      </a:r>
                    </a:p>
                  </a:txBody>
                  <a:tcPr marT="9525"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43000"/>
                      </a:schemeClr>
                    </a:solidFill>
                  </a:tcPr>
                </a:tc>
                <a:tc>
                  <a:txBody>
                    <a:bodyPr/>
                    <a:lstStyle/>
                    <a:p>
                      <a:pPr algn="l" fontAlgn="b"/>
                      <a:endParaRPr lang="en-US" sz="1100" b="0" i="0" u="none" strike="noStrike" dirty="0">
                        <a:solidFill>
                          <a:schemeClr val="bg1"/>
                        </a:solidFill>
                        <a:effectLst/>
                        <a:latin typeface="Calibri" panose="020F0502020204030204" pitchFamily="34" charset="0"/>
                      </a:endParaRPr>
                    </a:p>
                  </a:txBody>
                  <a:tcPr marT="9525" marB="0" anchor="ctr">
                    <a:lnL w="9525" cap="flat" cmpd="sng" algn="ctr">
                      <a:solidFill>
                        <a:schemeClr val="bg1">
                          <a:lumMod val="50000"/>
                        </a:schemeClr>
                      </a:solidFill>
                      <a:prstDash val="solid"/>
                      <a:round/>
                      <a:headEnd type="none" w="med" len="med"/>
                      <a:tailEnd type="none" w="med" len="med"/>
                    </a:lnL>
                    <a:lnR w="9525" cap="flat" cmpd="sng" algn="ctr">
                      <a:noFill/>
                      <a:prstDash val="soli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011520667"/>
                  </a:ext>
                </a:extLst>
              </a:tr>
              <a:tr h="358290">
                <a:tc>
                  <a:txBody>
                    <a:bodyPr/>
                    <a:lstStyle/>
                    <a:p>
                      <a:pPr algn="ctr" fontAlgn="b"/>
                      <a:r>
                        <a:rPr lang="en-US" sz="1100" b="0" i="0" u="none" strike="noStrike" dirty="0">
                          <a:solidFill>
                            <a:schemeClr val="bg1"/>
                          </a:solidFill>
                          <a:effectLst/>
                          <a:latin typeface="Calibri" panose="020F0502020204030204" pitchFamily="34" charset="0"/>
                        </a:rPr>
                        <a:t>11</a:t>
                      </a:r>
                    </a:p>
                  </a:txBody>
                  <a:tcPr marL="9525" marR="9525" marT="9525" marB="0" anchor="ctr">
                    <a:lnL w="9525" cap="flat" cmpd="sng" algn="ctr">
                      <a:noFill/>
                      <a:prstDash val="soli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l" fontAlgn="b"/>
                      <a:r>
                        <a:rPr lang="en-US" sz="1100" b="0" i="0" u="none" strike="noStrike" dirty="0">
                          <a:solidFill>
                            <a:schemeClr val="bg1"/>
                          </a:solidFill>
                          <a:effectLst/>
                          <a:latin typeface="Calibri" panose="020F0502020204030204" pitchFamily="34" charset="0"/>
                        </a:rPr>
                        <a:t>Dallas</a:t>
                      </a:r>
                    </a:p>
                  </a:txBody>
                  <a:tcPr marT="9525"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43000"/>
                      </a:schemeClr>
                    </a:solidFill>
                  </a:tcPr>
                </a:tc>
                <a:tc>
                  <a:txBody>
                    <a:bodyPr/>
                    <a:lstStyle/>
                    <a:p>
                      <a:pPr algn="l" fontAlgn="b"/>
                      <a:endParaRPr lang="en-US" sz="1100" b="0" i="0" u="none" strike="noStrike" dirty="0">
                        <a:solidFill>
                          <a:schemeClr val="bg1"/>
                        </a:solidFill>
                        <a:effectLst/>
                        <a:latin typeface="Calibri" panose="020F0502020204030204" pitchFamily="34" charset="0"/>
                      </a:endParaRPr>
                    </a:p>
                  </a:txBody>
                  <a:tcPr marT="9525" marB="0" anchor="ctr">
                    <a:lnL w="9525" cap="flat" cmpd="sng" algn="ctr">
                      <a:solidFill>
                        <a:schemeClr val="bg1">
                          <a:lumMod val="50000"/>
                        </a:schemeClr>
                      </a:solidFill>
                      <a:prstDash val="solid"/>
                      <a:round/>
                      <a:headEnd type="none" w="med" len="med"/>
                      <a:tailEnd type="none" w="med" len="med"/>
                    </a:lnL>
                    <a:lnR w="9525" cap="flat" cmpd="sng" algn="ctr">
                      <a:noFill/>
                      <a:prstDash val="soli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2136737219"/>
                  </a:ext>
                </a:extLst>
              </a:tr>
              <a:tr h="358290">
                <a:tc>
                  <a:txBody>
                    <a:bodyPr/>
                    <a:lstStyle/>
                    <a:p>
                      <a:pPr algn="ctr" fontAlgn="b"/>
                      <a:r>
                        <a:rPr lang="en-US" sz="1100" b="0" i="0" u="none" strike="noStrike" dirty="0">
                          <a:solidFill>
                            <a:schemeClr val="bg1"/>
                          </a:solidFill>
                          <a:effectLst/>
                          <a:latin typeface="Calibri" panose="020F0502020204030204" pitchFamily="34" charset="0"/>
                        </a:rPr>
                        <a:t>13</a:t>
                      </a:r>
                    </a:p>
                  </a:txBody>
                  <a:tcPr marL="9525" marR="9525" marT="9525" marB="0" anchor="ctr">
                    <a:lnL w="9525" cap="flat" cmpd="sng" algn="ctr">
                      <a:noFill/>
                      <a:prstDash val="soli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l" fontAlgn="b"/>
                      <a:r>
                        <a:rPr lang="en-US" sz="1100" b="0" i="0" u="none" strike="noStrike" dirty="0">
                          <a:solidFill>
                            <a:schemeClr val="bg1"/>
                          </a:solidFill>
                          <a:effectLst/>
                          <a:latin typeface="Calibri" panose="020F0502020204030204" pitchFamily="34" charset="0"/>
                        </a:rPr>
                        <a:t>Frisco</a:t>
                      </a:r>
                    </a:p>
                  </a:txBody>
                  <a:tcPr marT="9525"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43000"/>
                      </a:schemeClr>
                    </a:solidFill>
                  </a:tcPr>
                </a:tc>
                <a:tc>
                  <a:txBody>
                    <a:bodyPr/>
                    <a:lstStyle/>
                    <a:p>
                      <a:pPr algn="l" fontAlgn="b"/>
                      <a:endParaRPr lang="en-US" sz="1100" b="0" i="0" u="none" strike="noStrike" dirty="0">
                        <a:solidFill>
                          <a:schemeClr val="bg1"/>
                        </a:solidFill>
                        <a:effectLst/>
                        <a:latin typeface="Calibri" panose="020F0502020204030204" pitchFamily="34" charset="0"/>
                      </a:endParaRPr>
                    </a:p>
                  </a:txBody>
                  <a:tcPr marT="9525" marB="0" anchor="ctr">
                    <a:lnL w="9525" cap="flat" cmpd="sng" algn="ctr">
                      <a:solidFill>
                        <a:schemeClr val="bg1">
                          <a:lumMod val="50000"/>
                        </a:schemeClr>
                      </a:solidFill>
                      <a:prstDash val="solid"/>
                      <a:round/>
                      <a:headEnd type="none" w="med" len="med"/>
                      <a:tailEnd type="none" w="med" len="med"/>
                    </a:lnL>
                    <a:lnR w="9525" cap="flat" cmpd="sng" algn="ctr">
                      <a:noFill/>
                      <a:prstDash val="soli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252671511"/>
                  </a:ext>
                </a:extLst>
              </a:tr>
              <a:tr h="358290">
                <a:tc>
                  <a:txBody>
                    <a:bodyPr/>
                    <a:lstStyle/>
                    <a:p>
                      <a:pPr algn="ctr" fontAlgn="b"/>
                      <a:r>
                        <a:rPr lang="en-US" sz="1100" b="0" i="0" u="none" strike="noStrike" dirty="0">
                          <a:solidFill>
                            <a:schemeClr val="bg1"/>
                          </a:solidFill>
                          <a:effectLst/>
                          <a:latin typeface="Calibri" panose="020F0502020204030204" pitchFamily="34" charset="0"/>
                        </a:rPr>
                        <a:t>20</a:t>
                      </a:r>
                    </a:p>
                  </a:txBody>
                  <a:tcPr marL="9525" marR="9525" marT="9525" marB="0" anchor="ctr">
                    <a:lnL w="9525" cap="flat" cmpd="sng" algn="ctr">
                      <a:noFill/>
                      <a:prstDash val="soli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l" fontAlgn="b"/>
                      <a:r>
                        <a:rPr lang="en-US" sz="1100" b="0" i="0" u="none" strike="noStrike" dirty="0">
                          <a:solidFill>
                            <a:schemeClr val="bg1"/>
                          </a:solidFill>
                          <a:effectLst/>
                          <a:latin typeface="Calibri" panose="020F0502020204030204" pitchFamily="34" charset="0"/>
                        </a:rPr>
                        <a:t>Leander</a:t>
                      </a:r>
                    </a:p>
                  </a:txBody>
                  <a:tcPr marT="9525"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43000"/>
                      </a:schemeClr>
                    </a:solidFill>
                  </a:tcPr>
                </a:tc>
                <a:tc>
                  <a:txBody>
                    <a:bodyPr/>
                    <a:lstStyle/>
                    <a:p>
                      <a:pPr algn="l" fontAlgn="b"/>
                      <a:endParaRPr lang="en-US" sz="1100" b="0" i="0" u="none" strike="noStrike" dirty="0">
                        <a:solidFill>
                          <a:schemeClr val="bg1"/>
                        </a:solidFill>
                        <a:effectLst/>
                        <a:latin typeface="Calibri" panose="020F0502020204030204" pitchFamily="34" charset="0"/>
                      </a:endParaRPr>
                    </a:p>
                  </a:txBody>
                  <a:tcPr marT="9525" marB="0" anchor="ctr">
                    <a:lnL w="9525" cap="flat" cmpd="sng" algn="ctr">
                      <a:solidFill>
                        <a:schemeClr val="bg1">
                          <a:lumMod val="50000"/>
                        </a:schemeClr>
                      </a:solidFill>
                      <a:prstDash val="solid"/>
                      <a:round/>
                      <a:headEnd type="none" w="med" len="med"/>
                      <a:tailEnd type="none" w="med" len="med"/>
                    </a:lnL>
                    <a:lnR w="9525" cap="flat" cmpd="sng" algn="ctr">
                      <a:noFill/>
                      <a:prstDash val="soli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2029549148"/>
                  </a:ext>
                </a:extLst>
              </a:tr>
              <a:tr h="358290">
                <a:tc>
                  <a:txBody>
                    <a:bodyPr/>
                    <a:lstStyle/>
                    <a:p>
                      <a:pPr algn="ctr" fontAlgn="b"/>
                      <a:r>
                        <a:rPr lang="en-US" sz="1100" b="0" i="0" u="none" strike="noStrike" dirty="0">
                          <a:solidFill>
                            <a:schemeClr val="bg1"/>
                          </a:solidFill>
                          <a:effectLst/>
                          <a:latin typeface="Calibri" panose="020F0502020204030204" pitchFamily="34" charset="0"/>
                        </a:rPr>
                        <a:t>23</a:t>
                      </a:r>
                    </a:p>
                  </a:txBody>
                  <a:tcPr marL="9525" marR="9525" marT="9525" marB="0" anchor="ctr">
                    <a:lnL w="9525" cap="flat" cmpd="sng" algn="ctr">
                      <a:noFill/>
                      <a:prstDash val="soli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l" fontAlgn="b"/>
                      <a:r>
                        <a:rPr lang="en-US" sz="1100" b="0" i="0" u="none" strike="noStrike" dirty="0">
                          <a:solidFill>
                            <a:schemeClr val="bg1"/>
                          </a:solidFill>
                          <a:effectLst/>
                          <a:latin typeface="Calibri" panose="020F0502020204030204" pitchFamily="34" charset="0"/>
                        </a:rPr>
                        <a:t>Conroe</a:t>
                      </a:r>
                    </a:p>
                  </a:txBody>
                  <a:tcPr marT="9525"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43000"/>
                      </a:schemeClr>
                    </a:solidFill>
                  </a:tcPr>
                </a:tc>
                <a:tc>
                  <a:txBody>
                    <a:bodyPr/>
                    <a:lstStyle/>
                    <a:p>
                      <a:pPr algn="l" fontAlgn="b"/>
                      <a:endParaRPr lang="en-US" sz="1100" b="0" i="0" u="none" strike="noStrike" dirty="0">
                        <a:solidFill>
                          <a:schemeClr val="bg1"/>
                        </a:solidFill>
                        <a:effectLst/>
                        <a:latin typeface="Calibri" panose="020F0502020204030204" pitchFamily="34" charset="0"/>
                      </a:endParaRPr>
                    </a:p>
                  </a:txBody>
                  <a:tcPr marT="9525" marB="0" anchor="ctr">
                    <a:lnL w="9525" cap="flat" cmpd="sng" algn="ctr">
                      <a:solidFill>
                        <a:schemeClr val="bg1">
                          <a:lumMod val="50000"/>
                        </a:schemeClr>
                      </a:solidFill>
                      <a:prstDash val="solid"/>
                      <a:round/>
                      <a:headEnd type="none" w="med" len="med"/>
                      <a:tailEnd type="none" w="med" len="med"/>
                    </a:lnL>
                    <a:lnR w="9525" cap="flat" cmpd="sng" algn="ctr">
                      <a:noFill/>
                      <a:prstDash val="soli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2629594902"/>
                  </a:ext>
                </a:extLst>
              </a:tr>
              <a:tr h="358290">
                <a:tc>
                  <a:txBody>
                    <a:bodyPr/>
                    <a:lstStyle/>
                    <a:p>
                      <a:pPr algn="ctr" fontAlgn="b"/>
                      <a:r>
                        <a:rPr lang="en-US" sz="1100" b="0" i="0" u="none" strike="noStrike" dirty="0">
                          <a:solidFill>
                            <a:schemeClr val="bg1"/>
                          </a:solidFill>
                          <a:effectLst/>
                          <a:latin typeface="Calibri" panose="020F0502020204030204" pitchFamily="34" charset="0"/>
                        </a:rPr>
                        <a:t>26</a:t>
                      </a:r>
                    </a:p>
                  </a:txBody>
                  <a:tcPr marL="9525" marR="9525" marT="9525" marB="0" anchor="ctr">
                    <a:lnL w="9525" cap="flat" cmpd="sng" algn="ctr">
                      <a:noFill/>
                      <a:prstDash val="soli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l" fontAlgn="b"/>
                      <a:r>
                        <a:rPr lang="en-US" sz="1100" b="0" i="0" u="none" strike="noStrike" dirty="0">
                          <a:solidFill>
                            <a:schemeClr val="bg1"/>
                          </a:solidFill>
                          <a:effectLst/>
                          <a:latin typeface="Calibri" panose="020F0502020204030204" pitchFamily="34" charset="0"/>
                        </a:rPr>
                        <a:t>New Braunfels</a:t>
                      </a:r>
                    </a:p>
                  </a:txBody>
                  <a:tcPr marT="9525"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43000"/>
                      </a:schemeClr>
                    </a:solidFill>
                  </a:tcPr>
                </a:tc>
                <a:tc>
                  <a:txBody>
                    <a:bodyPr/>
                    <a:lstStyle/>
                    <a:p>
                      <a:pPr algn="l" fontAlgn="b"/>
                      <a:endParaRPr lang="en-US" sz="1100" b="0" i="0" u="none" strike="noStrike" dirty="0">
                        <a:solidFill>
                          <a:schemeClr val="bg1"/>
                        </a:solidFill>
                        <a:effectLst/>
                        <a:latin typeface="Calibri" panose="020F0502020204030204" pitchFamily="34" charset="0"/>
                      </a:endParaRPr>
                    </a:p>
                  </a:txBody>
                  <a:tcPr marT="9525" marB="0" anchor="ctr">
                    <a:lnL w="9525" cap="flat" cmpd="sng" algn="ctr">
                      <a:solidFill>
                        <a:schemeClr val="bg1">
                          <a:lumMod val="50000"/>
                        </a:schemeClr>
                      </a:solidFill>
                      <a:prstDash val="solid"/>
                      <a:round/>
                      <a:headEnd type="none" w="med" len="med"/>
                      <a:tailEnd type="none" w="med" len="med"/>
                    </a:lnL>
                    <a:lnR w="9525" cap="flat" cmpd="sng" algn="ctr">
                      <a:noFill/>
                      <a:prstDash val="soli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2513704698"/>
                  </a:ext>
                </a:extLst>
              </a:tr>
              <a:tr h="358290">
                <a:tc>
                  <a:txBody>
                    <a:bodyPr/>
                    <a:lstStyle/>
                    <a:p>
                      <a:pPr algn="ctr" fontAlgn="b"/>
                      <a:r>
                        <a:rPr lang="en-US" sz="1100" b="0" i="0" u="none" strike="noStrike" dirty="0">
                          <a:solidFill>
                            <a:schemeClr val="bg1"/>
                          </a:solidFill>
                          <a:effectLst/>
                          <a:latin typeface="Calibri" panose="020F0502020204030204" pitchFamily="34" charset="0"/>
                        </a:rPr>
                        <a:t>32</a:t>
                      </a:r>
                    </a:p>
                  </a:txBody>
                  <a:tcPr marL="9525" marR="9525" marT="9525" marB="0" anchor="ctr">
                    <a:lnL w="9525" cap="flat" cmpd="sng" algn="ctr">
                      <a:noFill/>
                      <a:prstDash val="soli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l" fontAlgn="b"/>
                      <a:r>
                        <a:rPr lang="en-US" sz="1100" b="0" i="0" u="none" strike="noStrike" dirty="0">
                          <a:solidFill>
                            <a:schemeClr val="bg1"/>
                          </a:solidFill>
                          <a:effectLst/>
                          <a:latin typeface="Calibri" panose="020F0502020204030204" pitchFamily="34" charset="0"/>
                        </a:rPr>
                        <a:t>Kyle</a:t>
                      </a:r>
                    </a:p>
                  </a:txBody>
                  <a:tcPr marT="9525"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43000"/>
                      </a:schemeClr>
                    </a:solidFill>
                  </a:tcPr>
                </a:tc>
                <a:tc>
                  <a:txBody>
                    <a:bodyPr/>
                    <a:lstStyle/>
                    <a:p>
                      <a:pPr algn="l" fontAlgn="b"/>
                      <a:endParaRPr lang="en-US" sz="1100" b="0" i="0" u="none" strike="noStrike" dirty="0">
                        <a:solidFill>
                          <a:schemeClr val="bg1"/>
                        </a:solidFill>
                        <a:effectLst/>
                        <a:latin typeface="Calibri" panose="020F0502020204030204" pitchFamily="34" charset="0"/>
                      </a:endParaRPr>
                    </a:p>
                  </a:txBody>
                  <a:tcPr marT="9525" marB="0" anchor="ctr">
                    <a:lnL w="9525" cap="flat" cmpd="sng" algn="ctr">
                      <a:solidFill>
                        <a:schemeClr val="bg1">
                          <a:lumMod val="50000"/>
                        </a:schemeClr>
                      </a:solidFill>
                      <a:prstDash val="solid"/>
                      <a:round/>
                      <a:headEnd type="none" w="med" len="med"/>
                      <a:tailEnd type="none" w="med" len="med"/>
                    </a:lnL>
                    <a:lnR w="9525" cap="flat" cmpd="sng" algn="ctr">
                      <a:noFill/>
                      <a:prstDash val="solid"/>
                    </a:lnR>
                    <a:lnT w="952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2007956343"/>
                  </a:ext>
                </a:extLst>
              </a:tr>
            </a:tbl>
          </a:graphicData>
        </a:graphic>
      </p:graphicFrame>
      <p:sp>
        <p:nvSpPr>
          <p:cNvPr id="2" name="Title 1">
            <a:extLst>
              <a:ext uri="{FF2B5EF4-FFF2-40B4-BE49-F238E27FC236}">
                <a16:creationId xmlns:a16="http://schemas.microsoft.com/office/drawing/2014/main" id="{6E05E364-44C5-80D4-A56F-14005A5E46C3}"/>
              </a:ext>
            </a:extLst>
          </p:cNvPr>
          <p:cNvSpPr>
            <a:spLocks noGrp="1"/>
          </p:cNvSpPr>
          <p:nvPr>
            <p:ph type="title"/>
          </p:nvPr>
        </p:nvSpPr>
        <p:spPr>
          <a:xfrm>
            <a:off x="253678" y="108926"/>
            <a:ext cx="8353424" cy="430887"/>
          </a:xfrm>
        </p:spPr>
        <p:txBody>
          <a:bodyPr/>
          <a:lstStyle/>
          <a:p>
            <a:r>
              <a:rPr lang="en-US" dirty="0"/>
              <a:t>Texas Cities/Towns Population Growth (2021 to 2022)</a:t>
            </a:r>
          </a:p>
        </p:txBody>
      </p:sp>
      <p:sp>
        <p:nvSpPr>
          <p:cNvPr id="4" name="Slide Number Placeholder 3">
            <a:extLst>
              <a:ext uri="{FF2B5EF4-FFF2-40B4-BE49-F238E27FC236}">
                <a16:creationId xmlns:a16="http://schemas.microsoft.com/office/drawing/2014/main" id="{D061000F-2B9E-82F9-5313-2756DC35EEC3}"/>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14</a:t>
            </a:fld>
            <a:endParaRPr lang="en-US" dirty="0"/>
          </a:p>
        </p:txBody>
      </p:sp>
      <p:graphicFrame>
        <p:nvGraphicFramePr>
          <p:cNvPr id="5" name="Chart 4">
            <a:extLst>
              <a:ext uri="{FF2B5EF4-FFF2-40B4-BE49-F238E27FC236}">
                <a16:creationId xmlns:a16="http://schemas.microsoft.com/office/drawing/2014/main" id="{4F71A588-044E-0495-F7A6-AB91B164B399}"/>
              </a:ext>
            </a:extLst>
          </p:cNvPr>
          <p:cNvGraphicFramePr>
            <a:graphicFrameLocks/>
          </p:cNvGraphicFramePr>
          <p:nvPr>
            <p:extLst>
              <p:ext uri="{D42A27DB-BD31-4B8C-83A1-F6EECF244321}">
                <p14:modId xmlns:p14="http://schemas.microsoft.com/office/powerpoint/2010/main" val="882535162"/>
              </p:ext>
            </p:extLst>
          </p:nvPr>
        </p:nvGraphicFramePr>
        <p:xfrm>
          <a:off x="5907640" y="1109609"/>
          <a:ext cx="2945742" cy="3585590"/>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a:extLst>
              <a:ext uri="{FF2B5EF4-FFF2-40B4-BE49-F238E27FC236}">
                <a16:creationId xmlns:a16="http://schemas.microsoft.com/office/drawing/2014/main" id="{EAE2324D-94FF-B918-83BD-562BF6E23C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32" t="3247" r="9859" b="2258"/>
          <a:stretch/>
        </p:blipFill>
        <p:spPr>
          <a:xfrm>
            <a:off x="69772" y="791189"/>
            <a:ext cx="3956423" cy="3673012"/>
          </a:xfrm>
          <a:prstGeom prst="rect">
            <a:avLst/>
          </a:prstGeom>
          <a:effectLst>
            <a:outerShdw blurRad="63500" sx="102000" sy="102000" algn="ctr" rotWithShape="0">
              <a:prstClr val="black">
                <a:alpha val="40000"/>
              </a:prstClr>
            </a:outerShdw>
          </a:effectLst>
        </p:spPr>
      </p:pic>
      <p:grpSp>
        <p:nvGrpSpPr>
          <p:cNvPr id="10" name="Group 9">
            <a:extLst>
              <a:ext uri="{FF2B5EF4-FFF2-40B4-BE49-F238E27FC236}">
                <a16:creationId xmlns:a16="http://schemas.microsoft.com/office/drawing/2014/main" id="{1F0CB6DD-6238-A57C-D2EE-14B2101A296E}"/>
              </a:ext>
            </a:extLst>
          </p:cNvPr>
          <p:cNvGrpSpPr/>
          <p:nvPr/>
        </p:nvGrpSpPr>
        <p:grpSpPr>
          <a:xfrm>
            <a:off x="1469204" y="1216150"/>
            <a:ext cx="1864307" cy="1691816"/>
            <a:chOff x="8998760" y="-1800147"/>
            <a:chExt cx="4315697" cy="3916436"/>
          </a:xfrm>
        </p:grpSpPr>
        <p:pic>
          <p:nvPicPr>
            <p:cNvPr id="11" name="Picture 4" descr="Interstate 27 marker">
              <a:extLst>
                <a:ext uri="{FF2B5EF4-FFF2-40B4-BE49-F238E27FC236}">
                  <a16:creationId xmlns:a16="http://schemas.microsoft.com/office/drawing/2014/main" id="{B99CCDB1-D095-85D7-B774-9E37523D143C}"/>
                </a:ext>
              </a:extLst>
            </p:cNvPr>
            <p:cNvPicPr>
              <a:picLocks noChangeAspect="1" noChangeArrowheads="1"/>
            </p:cNvPicPr>
            <p:nvPr/>
          </p:nvPicPr>
          <p:blipFill>
            <a:blip r:embed="rId4" cstate="print">
              <a:alphaModFix amt="80000"/>
              <a:extLst>
                <a:ext uri="{28A0092B-C50C-407E-A947-70E740481C1C}">
                  <a14:useLocalDpi xmlns:a14="http://schemas.microsoft.com/office/drawing/2010/main" val="0"/>
                </a:ext>
              </a:extLst>
            </a:blip>
            <a:srcRect/>
            <a:stretch>
              <a:fillRect/>
            </a:stretch>
          </p:blipFill>
          <p:spPr bwMode="auto">
            <a:xfrm>
              <a:off x="8998760" y="-1150635"/>
              <a:ext cx="313864" cy="3138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nterstate 40 marker">
              <a:extLst>
                <a:ext uri="{FF2B5EF4-FFF2-40B4-BE49-F238E27FC236}">
                  <a16:creationId xmlns:a16="http://schemas.microsoft.com/office/drawing/2014/main" id="{86ADA113-8CD6-DC5C-4C3B-1A6ED9C129B0}"/>
                </a:ext>
              </a:extLst>
            </p:cNvPr>
            <p:cNvPicPr>
              <a:picLocks noChangeAspect="1" noChangeArrowheads="1"/>
            </p:cNvPicPr>
            <p:nvPr/>
          </p:nvPicPr>
          <p:blipFill>
            <a:blip r:embed="rId5" cstate="print">
              <a:alphaModFix amt="80000"/>
              <a:extLst>
                <a:ext uri="{28A0092B-C50C-407E-A947-70E740481C1C}">
                  <a14:useLocalDpi xmlns:a14="http://schemas.microsoft.com/office/drawing/2010/main" val="0"/>
                </a:ext>
              </a:extLst>
            </a:blip>
            <a:srcRect/>
            <a:stretch>
              <a:fillRect/>
            </a:stretch>
          </p:blipFill>
          <p:spPr bwMode="auto">
            <a:xfrm>
              <a:off x="9838808" y="-1800147"/>
              <a:ext cx="313867" cy="3138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Interstate 20 marker">
              <a:extLst>
                <a:ext uri="{FF2B5EF4-FFF2-40B4-BE49-F238E27FC236}">
                  <a16:creationId xmlns:a16="http://schemas.microsoft.com/office/drawing/2014/main" id="{FEC5F1E9-025C-E6E8-60E1-402221FBFB58}"/>
                </a:ext>
              </a:extLst>
            </p:cNvPr>
            <p:cNvPicPr>
              <a:picLocks noChangeAspect="1" noChangeArrowheads="1"/>
            </p:cNvPicPr>
            <p:nvPr/>
          </p:nvPicPr>
          <p:blipFill>
            <a:blip r:embed="rId6" cstate="print">
              <a:alphaModFix amt="80000"/>
              <a:extLst>
                <a:ext uri="{28A0092B-C50C-407E-A947-70E740481C1C}">
                  <a14:useLocalDpi xmlns:a14="http://schemas.microsoft.com/office/drawing/2010/main" val="0"/>
                </a:ext>
              </a:extLst>
            </a:blip>
            <a:srcRect/>
            <a:stretch>
              <a:fillRect/>
            </a:stretch>
          </p:blipFill>
          <p:spPr bwMode="auto">
            <a:xfrm>
              <a:off x="9838810" y="356123"/>
              <a:ext cx="313864" cy="3138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Interstate 30 marker">
              <a:extLst>
                <a:ext uri="{FF2B5EF4-FFF2-40B4-BE49-F238E27FC236}">
                  <a16:creationId xmlns:a16="http://schemas.microsoft.com/office/drawing/2014/main" id="{E28D5A1A-54DE-0A65-C64E-A5A6CAA12F03}"/>
                </a:ext>
              </a:extLst>
            </p:cNvPr>
            <p:cNvPicPr>
              <a:picLocks noChangeAspect="1" noChangeArrowheads="1"/>
            </p:cNvPicPr>
            <p:nvPr/>
          </p:nvPicPr>
          <p:blipFill>
            <a:blip r:embed="rId7" cstate="print">
              <a:alphaModFix amt="80000"/>
              <a:extLst>
                <a:ext uri="{28A0092B-C50C-407E-A947-70E740481C1C}">
                  <a14:useLocalDpi xmlns:a14="http://schemas.microsoft.com/office/drawing/2010/main" val="0"/>
                </a:ext>
              </a:extLst>
            </a:blip>
            <a:srcRect/>
            <a:stretch>
              <a:fillRect/>
            </a:stretch>
          </p:blipFill>
          <p:spPr bwMode="auto">
            <a:xfrm>
              <a:off x="13000593" y="290943"/>
              <a:ext cx="313864" cy="3138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Interstate 10 marker">
              <a:extLst>
                <a:ext uri="{FF2B5EF4-FFF2-40B4-BE49-F238E27FC236}">
                  <a16:creationId xmlns:a16="http://schemas.microsoft.com/office/drawing/2014/main" id="{C4ACA138-D283-9760-8402-9F5094AC0928}"/>
                </a:ext>
              </a:extLst>
            </p:cNvPr>
            <p:cNvPicPr>
              <a:picLocks noChangeAspect="1" noChangeArrowheads="1"/>
            </p:cNvPicPr>
            <p:nvPr/>
          </p:nvPicPr>
          <p:blipFill>
            <a:blip r:embed="rId8" cstate="print">
              <a:alphaModFix amt="80000"/>
              <a:extLst>
                <a:ext uri="{28A0092B-C50C-407E-A947-70E740481C1C}">
                  <a14:useLocalDpi xmlns:a14="http://schemas.microsoft.com/office/drawing/2010/main" val="0"/>
                </a:ext>
              </a:extLst>
            </a:blip>
            <a:srcRect/>
            <a:stretch>
              <a:fillRect/>
            </a:stretch>
          </p:blipFill>
          <p:spPr bwMode="auto">
            <a:xfrm>
              <a:off x="9751288" y="1802426"/>
              <a:ext cx="313864" cy="3138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Interstate 35 marker">
              <a:extLst>
                <a:ext uri="{FF2B5EF4-FFF2-40B4-BE49-F238E27FC236}">
                  <a16:creationId xmlns:a16="http://schemas.microsoft.com/office/drawing/2014/main" id="{2FB717AE-739B-C9F6-4245-CA48B158DC54}"/>
                </a:ext>
              </a:extLst>
            </p:cNvPr>
            <p:cNvPicPr>
              <a:picLocks noChangeAspect="1" noChangeArrowheads="1"/>
            </p:cNvPicPr>
            <p:nvPr/>
          </p:nvPicPr>
          <p:blipFill>
            <a:blip r:embed="rId9" cstate="print">
              <a:alphaModFix amt="80000"/>
              <a:extLst>
                <a:ext uri="{28A0092B-C50C-407E-A947-70E740481C1C}">
                  <a14:useLocalDpi xmlns:a14="http://schemas.microsoft.com/office/drawing/2010/main" val="0"/>
                </a:ext>
              </a:extLst>
            </a:blip>
            <a:srcRect/>
            <a:stretch>
              <a:fillRect/>
            </a:stretch>
          </p:blipFill>
          <p:spPr bwMode="auto">
            <a:xfrm>
              <a:off x="12064518" y="1036624"/>
              <a:ext cx="313864" cy="3138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Interstate 45 marker">
              <a:extLst>
                <a:ext uri="{FF2B5EF4-FFF2-40B4-BE49-F238E27FC236}">
                  <a16:creationId xmlns:a16="http://schemas.microsoft.com/office/drawing/2014/main" id="{8310CA80-330D-6371-456F-C4551C550A48}"/>
                </a:ext>
              </a:extLst>
            </p:cNvPr>
            <p:cNvPicPr>
              <a:picLocks noChangeAspect="1" noChangeArrowheads="1"/>
            </p:cNvPicPr>
            <p:nvPr/>
          </p:nvPicPr>
          <p:blipFill>
            <a:blip r:embed="rId10" cstate="print">
              <a:alphaModFix amt="80000"/>
              <a:extLst>
                <a:ext uri="{28A0092B-C50C-407E-A947-70E740481C1C}">
                  <a14:useLocalDpi xmlns:a14="http://schemas.microsoft.com/office/drawing/2010/main" val="0"/>
                </a:ext>
              </a:extLst>
            </a:blip>
            <a:srcRect/>
            <a:stretch>
              <a:fillRect/>
            </a:stretch>
          </p:blipFill>
          <p:spPr bwMode="auto">
            <a:xfrm>
              <a:off x="13000593" y="1488563"/>
              <a:ext cx="313864" cy="313863"/>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4" descr="Interstate 35 marker">
            <a:extLst>
              <a:ext uri="{FF2B5EF4-FFF2-40B4-BE49-F238E27FC236}">
                <a16:creationId xmlns:a16="http://schemas.microsoft.com/office/drawing/2014/main" id="{CE0DE114-611B-6356-9AFD-3D8F3E553FE9}"/>
              </a:ext>
            </a:extLst>
          </p:cNvPr>
          <p:cNvPicPr>
            <a:picLocks noChangeAspect="1" noChangeArrowheads="1"/>
          </p:cNvPicPr>
          <p:nvPr/>
        </p:nvPicPr>
        <p:blipFill>
          <a:blip r:embed="rId9" cstate="print">
            <a:alphaModFix amt="80000"/>
            <a:extLst>
              <a:ext uri="{28A0092B-C50C-407E-A947-70E740481C1C}">
                <a14:useLocalDpi xmlns:a14="http://schemas.microsoft.com/office/drawing/2010/main" val="0"/>
              </a:ext>
            </a:extLst>
          </a:blip>
          <a:srcRect/>
          <a:stretch>
            <a:fillRect/>
          </a:stretch>
        </p:blipFill>
        <p:spPr bwMode="auto">
          <a:xfrm>
            <a:off x="2221631" y="3498100"/>
            <a:ext cx="135584" cy="135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939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F201EF92-6694-DFD9-B8D6-D1A3B68006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78719" y="2842938"/>
            <a:ext cx="6100263" cy="1326216"/>
          </a:xfrm>
          <a:prstGeom prst="rect">
            <a:avLst/>
          </a:prstGeom>
          <a:effectLst>
            <a:outerShdw blurRad="50800" dist="38100" dir="10800000" algn="r" rotWithShape="0">
              <a:prstClr val="black">
                <a:alpha val="40000"/>
              </a:prstClr>
            </a:outerShdw>
          </a:effectLst>
        </p:spPr>
      </p:pic>
      <p:sp>
        <p:nvSpPr>
          <p:cNvPr id="13" name="Rectangle 12">
            <a:extLst>
              <a:ext uri="{FF2B5EF4-FFF2-40B4-BE49-F238E27FC236}">
                <a16:creationId xmlns:a16="http://schemas.microsoft.com/office/drawing/2014/main" id="{BE99C1FB-B109-1B03-797E-B74E16EF1A67}"/>
              </a:ext>
            </a:extLst>
          </p:cNvPr>
          <p:cNvSpPr/>
          <p:nvPr/>
        </p:nvSpPr>
        <p:spPr>
          <a:xfrm>
            <a:off x="340607" y="926304"/>
            <a:ext cx="8512773" cy="1261960"/>
          </a:xfrm>
          <a:prstGeom prst="rect">
            <a:avLst/>
          </a:prstGeom>
          <a:solidFill>
            <a:srgbClr val="F9E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4" name="Slide Number Placeholder 3">
            <a:extLst>
              <a:ext uri="{FF2B5EF4-FFF2-40B4-BE49-F238E27FC236}">
                <a16:creationId xmlns:a16="http://schemas.microsoft.com/office/drawing/2014/main" id="{6BD97BD6-C4F2-4A05-AD7F-774235446F55}"/>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15</a:t>
            </a:fld>
            <a:endParaRPr lang="en-US" dirty="0"/>
          </a:p>
        </p:txBody>
      </p:sp>
      <p:sp>
        <p:nvSpPr>
          <p:cNvPr id="9" name="Title 8">
            <a:extLst>
              <a:ext uri="{FF2B5EF4-FFF2-40B4-BE49-F238E27FC236}">
                <a16:creationId xmlns:a16="http://schemas.microsoft.com/office/drawing/2014/main" id="{27854959-B09F-47E2-B458-DF9559DCFEC8}"/>
              </a:ext>
            </a:extLst>
          </p:cNvPr>
          <p:cNvSpPr txBox="1">
            <a:spLocks/>
          </p:cNvSpPr>
          <p:nvPr/>
        </p:nvSpPr>
        <p:spPr bwMode="gray">
          <a:xfrm>
            <a:off x="221156" y="84172"/>
            <a:ext cx="8353425" cy="342900"/>
          </a:xfrm>
          <a:prstGeom prst="rect">
            <a:avLst/>
          </a:prstGeom>
          <a:noFill/>
        </p:spPr>
        <p:txBody>
          <a:bodyPr wrap="square" lIns="0" rtlCol="0">
            <a:noAutofit/>
          </a:bodyPr>
          <a:lstStyle>
            <a:lvl1pPr marL="0" algn="l" defTabSz="914400" rtl="0" eaLnBrk="1" latinLnBrk="0" hangingPunct="1">
              <a:lnSpc>
                <a:spcPct val="100000"/>
              </a:lnSpc>
              <a:spcBef>
                <a:spcPct val="0"/>
              </a:spcBef>
              <a:buNone/>
              <a:defRPr lang="en-US" sz="2000" b="0" kern="1200">
                <a:solidFill>
                  <a:srgbClr val="205588"/>
                </a:solidFill>
                <a:effectLst/>
                <a:latin typeface="Franklin Gothic Demi" pitchFamily="34" charset="0"/>
                <a:ea typeface="+mn-ea"/>
                <a:cs typeface="Arial" pitchFamily="34" charset="0"/>
              </a:defRPr>
            </a:lvl1pPr>
          </a:lstStyle>
          <a:p>
            <a:r>
              <a:rPr lang="en-US" sz="2400" dirty="0">
                <a:solidFill>
                  <a:schemeClr val="accent2"/>
                </a:solidFill>
              </a:rPr>
              <a:t>More People, More Cars, More Congestion ….</a:t>
            </a:r>
          </a:p>
        </p:txBody>
      </p:sp>
      <p:sp>
        <p:nvSpPr>
          <p:cNvPr id="3" name="TextBox 2">
            <a:extLst>
              <a:ext uri="{FF2B5EF4-FFF2-40B4-BE49-F238E27FC236}">
                <a16:creationId xmlns:a16="http://schemas.microsoft.com/office/drawing/2014/main" id="{682119E1-5BBA-B591-F2F4-CDBB8EF58E0B}"/>
              </a:ext>
            </a:extLst>
          </p:cNvPr>
          <p:cNvSpPr txBox="1"/>
          <p:nvPr/>
        </p:nvSpPr>
        <p:spPr>
          <a:xfrm>
            <a:off x="1592140" y="1150249"/>
            <a:ext cx="1418683" cy="892552"/>
          </a:xfrm>
          <a:prstGeom prst="rect">
            <a:avLst/>
          </a:prstGeom>
          <a:noFill/>
        </p:spPr>
        <p:txBody>
          <a:bodyPr wrap="square">
            <a:spAutoFit/>
          </a:bodyPr>
          <a:lstStyle/>
          <a:p>
            <a:r>
              <a:rPr lang="en-US" sz="2000" dirty="0">
                <a:solidFill>
                  <a:srgbClr val="CC7B28"/>
                </a:solidFill>
                <a:latin typeface="Franklin Gothic Demi" panose="020B0703020102020204" pitchFamily="34" charset="0"/>
              </a:rPr>
              <a:t>13B</a:t>
            </a:r>
          </a:p>
          <a:p>
            <a:r>
              <a:rPr lang="en-US" sz="1600" dirty="0">
                <a:solidFill>
                  <a:srgbClr val="0D3659"/>
                </a:solidFill>
                <a:latin typeface="+mj-lt"/>
              </a:rPr>
              <a:t>Annual Cost </a:t>
            </a:r>
          </a:p>
          <a:p>
            <a:r>
              <a:rPr lang="en-US" sz="1600" dirty="0">
                <a:solidFill>
                  <a:srgbClr val="0D3659"/>
                </a:solidFill>
                <a:latin typeface="+mj-lt"/>
              </a:rPr>
              <a:t>Of Congestion</a:t>
            </a:r>
          </a:p>
        </p:txBody>
      </p:sp>
      <p:sp>
        <p:nvSpPr>
          <p:cNvPr id="6" name="TextBox 5">
            <a:extLst>
              <a:ext uri="{FF2B5EF4-FFF2-40B4-BE49-F238E27FC236}">
                <a16:creationId xmlns:a16="http://schemas.microsoft.com/office/drawing/2014/main" id="{7F04E4F4-5456-242F-50B4-A8913D1DD221}"/>
              </a:ext>
            </a:extLst>
          </p:cNvPr>
          <p:cNvSpPr txBox="1"/>
          <p:nvPr/>
        </p:nvSpPr>
        <p:spPr>
          <a:xfrm>
            <a:off x="4475125" y="1180878"/>
            <a:ext cx="1418682" cy="892552"/>
          </a:xfrm>
          <a:prstGeom prst="rect">
            <a:avLst/>
          </a:prstGeom>
          <a:noFill/>
        </p:spPr>
        <p:txBody>
          <a:bodyPr wrap="square">
            <a:spAutoFit/>
          </a:bodyPr>
          <a:lstStyle/>
          <a:p>
            <a:r>
              <a:rPr lang="en-US" sz="2000" dirty="0">
                <a:solidFill>
                  <a:srgbClr val="CD7C29"/>
                </a:solidFill>
                <a:latin typeface="Franklin Gothic Demi" panose="020B0703020102020204" pitchFamily="34" charset="0"/>
              </a:rPr>
              <a:t>523M</a:t>
            </a:r>
            <a:endParaRPr lang="en-US" sz="4400" dirty="0">
              <a:solidFill>
                <a:srgbClr val="CD7C29"/>
              </a:solidFill>
              <a:latin typeface="Franklin Gothic Demi" panose="020B0703020102020204" pitchFamily="34" charset="0"/>
            </a:endParaRPr>
          </a:p>
          <a:p>
            <a:r>
              <a:rPr lang="en-US" sz="1600" dirty="0">
                <a:solidFill>
                  <a:srgbClr val="0D3659"/>
                </a:solidFill>
                <a:latin typeface="+mj-lt"/>
              </a:rPr>
              <a:t>Annual Hours </a:t>
            </a:r>
          </a:p>
          <a:p>
            <a:r>
              <a:rPr lang="en-US" sz="1600" dirty="0">
                <a:solidFill>
                  <a:srgbClr val="0D3659"/>
                </a:solidFill>
                <a:latin typeface="+mj-lt"/>
              </a:rPr>
              <a:t>of Delay</a:t>
            </a:r>
          </a:p>
        </p:txBody>
      </p:sp>
      <p:sp>
        <p:nvSpPr>
          <p:cNvPr id="8" name="TextBox 7">
            <a:extLst>
              <a:ext uri="{FF2B5EF4-FFF2-40B4-BE49-F238E27FC236}">
                <a16:creationId xmlns:a16="http://schemas.microsoft.com/office/drawing/2014/main" id="{02A87FA1-6305-F5AE-CBE0-548B92FB7712}"/>
              </a:ext>
            </a:extLst>
          </p:cNvPr>
          <p:cNvSpPr txBox="1"/>
          <p:nvPr/>
        </p:nvSpPr>
        <p:spPr>
          <a:xfrm>
            <a:off x="7521434" y="1184255"/>
            <a:ext cx="1473029" cy="892552"/>
          </a:xfrm>
          <a:prstGeom prst="rect">
            <a:avLst/>
          </a:prstGeom>
          <a:noFill/>
        </p:spPr>
        <p:txBody>
          <a:bodyPr wrap="square">
            <a:spAutoFit/>
          </a:bodyPr>
          <a:lstStyle/>
          <a:p>
            <a:r>
              <a:rPr lang="en-US" sz="2000" dirty="0">
                <a:solidFill>
                  <a:srgbClr val="CD7C29"/>
                </a:solidFill>
                <a:latin typeface="Franklin Gothic Demi" panose="020B0703020102020204" pitchFamily="34" charset="0"/>
              </a:rPr>
              <a:t>65%</a:t>
            </a:r>
          </a:p>
          <a:p>
            <a:r>
              <a:rPr lang="en-US" sz="1600" dirty="0">
                <a:solidFill>
                  <a:srgbClr val="0D3659"/>
                </a:solidFill>
                <a:latin typeface="+mj-lt"/>
              </a:rPr>
              <a:t>State Population</a:t>
            </a:r>
          </a:p>
        </p:txBody>
      </p:sp>
      <p:sp>
        <p:nvSpPr>
          <p:cNvPr id="38" name="Rectangle 37">
            <a:extLst>
              <a:ext uri="{FF2B5EF4-FFF2-40B4-BE49-F238E27FC236}">
                <a16:creationId xmlns:a16="http://schemas.microsoft.com/office/drawing/2014/main" id="{75751DE8-40C0-5618-5D3A-629E235E6019}"/>
              </a:ext>
            </a:extLst>
          </p:cNvPr>
          <p:cNvSpPr/>
          <p:nvPr/>
        </p:nvSpPr>
        <p:spPr>
          <a:xfrm>
            <a:off x="4765097" y="4478346"/>
            <a:ext cx="4572000" cy="245324"/>
          </a:xfrm>
          <a:prstGeom prst="rect">
            <a:avLst/>
          </a:prstGeom>
        </p:spPr>
        <p:txBody>
          <a:bodyPr>
            <a:spAutoFit/>
          </a:bodyPr>
          <a:lstStyle/>
          <a:p>
            <a:pPr>
              <a:lnSpc>
                <a:spcPct val="107000"/>
              </a:lnSpc>
              <a:defRPr/>
            </a:pPr>
            <a:r>
              <a:rPr lang="en-US" sz="1000" dirty="0">
                <a:solidFill>
                  <a:schemeClr val="bg1">
                    <a:lumMod val="50000"/>
                  </a:schemeClr>
                </a:solidFill>
                <a:latin typeface="Franklin Gothic Book" panose="020B0503020102020204" pitchFamily="34" charset="0"/>
              </a:rPr>
              <a:t>SOURCE: 2022 Urban Mobility Scorecard, Texas A&amp;M Transportation Institute.</a:t>
            </a:r>
          </a:p>
        </p:txBody>
      </p:sp>
      <p:sp>
        <p:nvSpPr>
          <p:cNvPr id="2" name="TextBox 1">
            <a:extLst>
              <a:ext uri="{FF2B5EF4-FFF2-40B4-BE49-F238E27FC236}">
                <a16:creationId xmlns:a16="http://schemas.microsoft.com/office/drawing/2014/main" id="{4D4BADBA-678C-F0DD-A931-7E7D8A3C1F70}"/>
              </a:ext>
            </a:extLst>
          </p:cNvPr>
          <p:cNvSpPr txBox="1"/>
          <p:nvPr/>
        </p:nvSpPr>
        <p:spPr>
          <a:xfrm>
            <a:off x="157453" y="669482"/>
            <a:ext cx="8881408" cy="370955"/>
          </a:xfrm>
          <a:prstGeom prst="round2DiagRect">
            <a:avLst>
              <a:gd name="adj1" fmla="val 27591"/>
              <a:gd name="adj2" fmla="val 0"/>
            </a:avLst>
          </a:prstGeom>
          <a:solidFill>
            <a:srgbClr val="925700"/>
          </a:solidFill>
        </p:spPr>
        <p:txBody>
          <a:bodyPr wrap="none" lIns="0" tIns="274320" rIns="0" anchor="b" anchorCtr="0">
            <a:noAutofit/>
          </a:bodyPr>
          <a:lstStyle/>
          <a:p>
            <a:pPr lvl="0" algn="ctr">
              <a:lnSpc>
                <a:spcPct val="150000"/>
              </a:lnSpc>
            </a:pPr>
            <a:r>
              <a:rPr lang="en-US" sz="1800" dirty="0">
                <a:solidFill>
                  <a:schemeClr val="bg1"/>
                </a:solidFill>
                <a:latin typeface="+mj-lt"/>
              </a:rPr>
              <a:t>Within the four metropolitan areas- Fort Worth, Dallas, Houston, Austin, San Antonio</a:t>
            </a:r>
          </a:p>
        </p:txBody>
      </p:sp>
      <p:pic>
        <p:nvPicPr>
          <p:cNvPr id="17" name="Graphic 16">
            <a:extLst>
              <a:ext uri="{FF2B5EF4-FFF2-40B4-BE49-F238E27FC236}">
                <a16:creationId xmlns:a16="http://schemas.microsoft.com/office/drawing/2014/main" id="{F2FF7E34-97EE-A95D-DE48-1DEE287D27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3724" y="1244044"/>
            <a:ext cx="896237" cy="690345"/>
          </a:xfrm>
          <a:prstGeom prst="rect">
            <a:avLst/>
          </a:prstGeom>
        </p:spPr>
      </p:pic>
      <p:pic>
        <p:nvPicPr>
          <p:cNvPr id="21" name="Graphic 20">
            <a:extLst>
              <a:ext uri="{FF2B5EF4-FFF2-40B4-BE49-F238E27FC236}">
                <a16:creationId xmlns:a16="http://schemas.microsoft.com/office/drawing/2014/main" id="{489A4813-F512-0ABB-7DA4-5DF51D6B02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40727" y="1280307"/>
            <a:ext cx="684409" cy="793123"/>
          </a:xfrm>
          <a:prstGeom prst="rect">
            <a:avLst/>
          </a:prstGeom>
        </p:spPr>
      </p:pic>
      <p:pic>
        <p:nvPicPr>
          <p:cNvPr id="25" name="Graphic 24">
            <a:extLst>
              <a:ext uri="{FF2B5EF4-FFF2-40B4-BE49-F238E27FC236}">
                <a16:creationId xmlns:a16="http://schemas.microsoft.com/office/drawing/2014/main" id="{D203E744-7E79-35C1-A1F1-9000E890AF8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29689" y="1292233"/>
            <a:ext cx="929125" cy="638268"/>
          </a:xfrm>
          <a:prstGeom prst="rect">
            <a:avLst/>
          </a:prstGeom>
        </p:spPr>
      </p:pic>
      <p:pic>
        <p:nvPicPr>
          <p:cNvPr id="31" name="Graphic 30">
            <a:extLst>
              <a:ext uri="{FF2B5EF4-FFF2-40B4-BE49-F238E27FC236}">
                <a16:creationId xmlns:a16="http://schemas.microsoft.com/office/drawing/2014/main" id="{B111E960-A5EC-A46E-3201-E23FC76169A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93748" y="2319335"/>
            <a:ext cx="1964550" cy="1893111"/>
          </a:xfrm>
          <a:prstGeom prst="rect">
            <a:avLst/>
          </a:prstGeom>
          <a:effectLst>
            <a:outerShdw blurRad="50800" dist="38100" dir="8100000" algn="tr" rotWithShape="0">
              <a:prstClr val="black">
                <a:alpha val="40000"/>
              </a:prstClr>
            </a:outerShdw>
          </a:effectLst>
        </p:spPr>
      </p:pic>
      <p:pic>
        <p:nvPicPr>
          <p:cNvPr id="29" name="Graphic 28">
            <a:extLst>
              <a:ext uri="{FF2B5EF4-FFF2-40B4-BE49-F238E27FC236}">
                <a16:creationId xmlns:a16="http://schemas.microsoft.com/office/drawing/2014/main" id="{D155208B-6FC3-25B9-1F04-4AD3451CE2B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62440" y="2795260"/>
            <a:ext cx="764489" cy="727197"/>
          </a:xfrm>
          <a:prstGeom prst="rect">
            <a:avLst/>
          </a:prstGeom>
        </p:spPr>
      </p:pic>
      <p:sp>
        <p:nvSpPr>
          <p:cNvPr id="35" name="TextBox 34">
            <a:extLst>
              <a:ext uri="{FF2B5EF4-FFF2-40B4-BE49-F238E27FC236}">
                <a16:creationId xmlns:a16="http://schemas.microsoft.com/office/drawing/2014/main" id="{3CA13ADF-2866-D636-3EC3-0EF9090195D5}"/>
              </a:ext>
            </a:extLst>
          </p:cNvPr>
          <p:cNvSpPr txBox="1"/>
          <p:nvPr/>
        </p:nvSpPr>
        <p:spPr>
          <a:xfrm>
            <a:off x="3246245" y="2842938"/>
            <a:ext cx="5065592" cy="1323439"/>
          </a:xfrm>
          <a:prstGeom prst="rect">
            <a:avLst/>
          </a:prstGeom>
          <a:noFill/>
        </p:spPr>
        <p:txBody>
          <a:bodyPr wrap="square">
            <a:spAutoFit/>
          </a:bodyPr>
          <a:lstStyle/>
          <a:p>
            <a:pPr>
              <a:lnSpc>
                <a:spcPct val="100000"/>
              </a:lnSpc>
            </a:pPr>
            <a:r>
              <a:rPr lang="en-US" sz="1600" dirty="0">
                <a:solidFill>
                  <a:schemeClr val="bg1"/>
                </a:solidFill>
              </a:rPr>
              <a:t>The </a:t>
            </a:r>
            <a:r>
              <a:rPr lang="en-US" sz="1600" dirty="0">
                <a:solidFill>
                  <a:schemeClr val="bg2">
                    <a:lumMod val="90000"/>
                  </a:schemeClr>
                </a:solidFill>
              </a:rPr>
              <a:t>number of registered vehicles </a:t>
            </a:r>
            <a:r>
              <a:rPr lang="en-US" sz="1600" dirty="0">
                <a:solidFill>
                  <a:schemeClr val="bg1"/>
                </a:solidFill>
              </a:rPr>
              <a:t>in Texas has risen </a:t>
            </a:r>
            <a:br>
              <a:rPr lang="en-US" sz="1600" dirty="0">
                <a:solidFill>
                  <a:schemeClr val="bg1"/>
                </a:solidFill>
              </a:rPr>
            </a:br>
            <a:r>
              <a:rPr lang="en-US" sz="1600" dirty="0">
                <a:solidFill>
                  <a:schemeClr val="bg1"/>
                </a:solidFill>
              </a:rPr>
              <a:t>by </a:t>
            </a:r>
            <a:r>
              <a:rPr lang="en-US" sz="1600" dirty="0">
                <a:solidFill>
                  <a:schemeClr val="bg2">
                    <a:lumMod val="90000"/>
                  </a:schemeClr>
                </a:solidFill>
              </a:rPr>
              <a:t>172 percent </a:t>
            </a:r>
            <a:r>
              <a:rPr lang="en-US" sz="1600" dirty="0">
                <a:solidFill>
                  <a:schemeClr val="bg1"/>
                </a:solidFill>
              </a:rPr>
              <a:t>in the past four decades</a:t>
            </a:r>
            <a:br>
              <a:rPr lang="en-US" sz="1600" dirty="0">
                <a:solidFill>
                  <a:schemeClr val="bg1"/>
                </a:solidFill>
              </a:rPr>
            </a:br>
            <a:br>
              <a:rPr lang="en-US" sz="1600" dirty="0">
                <a:solidFill>
                  <a:schemeClr val="bg1"/>
                </a:solidFill>
              </a:rPr>
            </a:br>
            <a:r>
              <a:rPr lang="en-US" sz="1600" dirty="0">
                <a:solidFill>
                  <a:schemeClr val="bg1"/>
                </a:solidFill>
              </a:rPr>
              <a:t>In that same period, </a:t>
            </a:r>
            <a:r>
              <a:rPr lang="en-US" sz="1600" dirty="0">
                <a:solidFill>
                  <a:schemeClr val="bg2">
                    <a:lumMod val="90000"/>
                  </a:schemeClr>
                </a:solidFill>
              </a:rPr>
              <a:t>highway capacity </a:t>
            </a:r>
            <a:r>
              <a:rPr lang="en-US" sz="1600" dirty="0">
                <a:solidFill>
                  <a:schemeClr val="bg1"/>
                </a:solidFill>
              </a:rPr>
              <a:t>has increased </a:t>
            </a:r>
            <a:br>
              <a:rPr lang="en-US" sz="1600" dirty="0">
                <a:solidFill>
                  <a:schemeClr val="bg1"/>
                </a:solidFill>
              </a:rPr>
            </a:br>
            <a:r>
              <a:rPr lang="en-US" sz="1600" dirty="0">
                <a:solidFill>
                  <a:schemeClr val="bg1"/>
                </a:solidFill>
              </a:rPr>
              <a:t>by only </a:t>
            </a:r>
            <a:r>
              <a:rPr lang="en-US" sz="1600" dirty="0">
                <a:solidFill>
                  <a:schemeClr val="bg2">
                    <a:lumMod val="90000"/>
                  </a:schemeClr>
                </a:solidFill>
              </a:rPr>
              <a:t>19 percent</a:t>
            </a:r>
            <a:endParaRPr lang="en-US" sz="1600" dirty="0">
              <a:solidFill>
                <a:schemeClr val="bg1"/>
              </a:solidFill>
            </a:endParaRPr>
          </a:p>
        </p:txBody>
      </p:sp>
    </p:spTree>
    <p:extLst>
      <p:ext uri="{BB962C8B-B14F-4D97-AF65-F5344CB8AC3E}">
        <p14:creationId xmlns:p14="http://schemas.microsoft.com/office/powerpoint/2010/main" val="2807369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24FF25-86B6-45EF-88DC-C3CF8A016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7274" cy="4715184"/>
          </a:xfrm>
          <a:prstGeom prst="rect">
            <a:avLst/>
          </a:prstGeom>
        </p:spPr>
      </p:pic>
      <p:sp>
        <p:nvSpPr>
          <p:cNvPr id="4" name="Title 3"/>
          <p:cNvSpPr>
            <a:spLocks noGrp="1"/>
          </p:cNvSpPr>
          <p:nvPr>
            <p:ph type="ctrTitle"/>
          </p:nvPr>
        </p:nvSpPr>
        <p:spPr>
          <a:xfrm>
            <a:off x="512064" y="2782641"/>
            <a:ext cx="5486954" cy="1057275"/>
          </a:xfrm>
        </p:spPr>
        <p:txBody>
          <a:bodyPr/>
          <a:lstStyle/>
          <a:p>
            <a:r>
              <a:rPr lang="en-US" dirty="0"/>
              <a:t>Texas Statewide Multimodal Transit Plan:</a:t>
            </a:r>
            <a:br>
              <a:rPr lang="en-US" dirty="0"/>
            </a:br>
            <a:r>
              <a:rPr lang="en-US" sz="3200" dirty="0"/>
              <a:t>Vision, Emphasis Areas, and Timeline</a:t>
            </a:r>
          </a:p>
        </p:txBody>
      </p:sp>
    </p:spTree>
    <p:extLst>
      <p:ext uri="{BB962C8B-B14F-4D97-AF65-F5344CB8AC3E}">
        <p14:creationId xmlns:p14="http://schemas.microsoft.com/office/powerpoint/2010/main" val="4024212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E0DC7B23-9EB1-99C6-2650-C4F634A17222}"/>
              </a:ext>
            </a:extLst>
          </p:cNvPr>
          <p:cNvSpPr/>
          <p:nvPr/>
        </p:nvSpPr>
        <p:spPr>
          <a:xfrm flipV="1">
            <a:off x="65024" y="2584244"/>
            <a:ext cx="2637344" cy="1299538"/>
          </a:xfrm>
          <a:prstGeom prst="triangle">
            <a:avLst/>
          </a:prstGeom>
          <a:gradFill flip="none" rotWithShape="1">
            <a:gsLst>
              <a:gs pos="0">
                <a:schemeClr val="bg1">
                  <a:lumMod val="50000"/>
                  <a:alpha val="0"/>
                </a:schemeClr>
              </a:gs>
              <a:gs pos="48000">
                <a:schemeClr val="bg1">
                  <a:lumMod val="75000"/>
                  <a:alpha val="29000"/>
                </a:schemeClr>
              </a:gs>
              <a:gs pos="100000">
                <a:schemeClr val="bg1">
                  <a:lumMod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4" name="Slide Number Placeholder 3">
            <a:extLst>
              <a:ext uri="{FF2B5EF4-FFF2-40B4-BE49-F238E27FC236}">
                <a16:creationId xmlns:a16="http://schemas.microsoft.com/office/drawing/2014/main" id="{30706168-764A-F26D-D72D-05CEEE9B6FEE}"/>
              </a:ext>
            </a:extLst>
          </p:cNvPr>
          <p:cNvSpPr>
            <a:spLocks noGrp="1"/>
          </p:cNvSpPr>
          <p:nvPr>
            <p:ph type="sldNum" sz="quarter" idx="4"/>
          </p:nvPr>
        </p:nvSpPr>
        <p:spPr/>
        <p:txBody>
          <a:bodyPr/>
          <a:lstStyle/>
          <a:p>
            <a:pPr marL="0" marR="0" lvl="1" indent="0" algn="r" defTabSz="914400" rtl="0" eaLnBrk="1" fontAlgn="auto" latinLnBrk="0" hangingPunct="1">
              <a:lnSpc>
                <a:spcPct val="100000"/>
              </a:lnSpc>
              <a:spcBef>
                <a:spcPts val="900"/>
              </a:spcBef>
              <a:spcAft>
                <a:spcPts val="0"/>
              </a:spcAft>
              <a:buClrTx/>
              <a:buSzTx/>
              <a:buFontTx/>
              <a:buNone/>
              <a:tabLst/>
              <a:defRPr/>
            </a:pPr>
            <a:fld id="{126B356D-DBE9-445A-9C43-3D3F41468F04}" type="slidenum">
              <a:rPr kumimoji="0" lang="en-US" sz="1100" b="0" i="0" u="none" strike="noStrike" kern="1200" cap="none" spc="0" normalizeH="0" baseline="0" noProof="0" smtClean="0">
                <a:ln>
                  <a:noFill/>
                </a:ln>
                <a:solidFill>
                  <a:srgbClr val="FFFFFF"/>
                </a:solidFill>
                <a:effectLst/>
                <a:uLnTx/>
                <a:uFillTx/>
                <a:ea typeface="+mn-ea"/>
                <a:cs typeface="Arial" pitchFamily="34" charset="0"/>
              </a:rPr>
              <a:pPr marL="0" marR="0" lvl="1" indent="0" algn="r" defTabSz="914400" rtl="0" eaLnBrk="1" fontAlgn="auto" latinLnBrk="0" hangingPunct="1">
                <a:lnSpc>
                  <a:spcPct val="100000"/>
                </a:lnSpc>
                <a:spcBef>
                  <a:spcPts val="900"/>
                </a:spcBef>
                <a:spcAft>
                  <a:spcPts val="0"/>
                </a:spcAft>
                <a:buClrTx/>
                <a:buSzTx/>
                <a:buFontTx/>
                <a:buNone/>
                <a:tabLst/>
                <a:defRPr/>
              </a:pPr>
              <a:t>17</a:t>
            </a:fld>
            <a:endParaRPr kumimoji="0" lang="en-US" sz="1100" b="0" i="0" u="none" strike="noStrike" kern="1200" cap="none" spc="0" normalizeH="0" baseline="0" noProof="0" dirty="0">
              <a:ln>
                <a:noFill/>
              </a:ln>
              <a:solidFill>
                <a:srgbClr val="FFFFFF"/>
              </a:solidFill>
              <a:effectLst/>
              <a:uLnTx/>
              <a:uFillTx/>
              <a:ea typeface="+mn-ea"/>
              <a:cs typeface="Arial" pitchFamily="34" charset="0"/>
            </a:endParaRPr>
          </a:p>
        </p:txBody>
      </p:sp>
      <p:sp>
        <p:nvSpPr>
          <p:cNvPr id="5" name="Content Placeholder 2">
            <a:extLst>
              <a:ext uri="{FF2B5EF4-FFF2-40B4-BE49-F238E27FC236}">
                <a16:creationId xmlns:a16="http://schemas.microsoft.com/office/drawing/2014/main" id="{5BF27F0F-8A9A-A3C9-C0AE-B51D15F2EF9A}"/>
              </a:ext>
            </a:extLst>
          </p:cNvPr>
          <p:cNvSpPr txBox="1">
            <a:spLocks/>
          </p:cNvSpPr>
          <p:nvPr/>
        </p:nvSpPr>
        <p:spPr>
          <a:xfrm>
            <a:off x="2907963" y="1501499"/>
            <a:ext cx="5945418" cy="2041002"/>
          </a:xfrm>
          <a:prstGeom prst="rect">
            <a:avLst/>
          </a:prstGeom>
          <a:noFill/>
          <a:ln w="28575">
            <a:noFill/>
          </a:ln>
        </p:spPr>
        <p:txBody>
          <a:bodyPr>
            <a:norm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
                <a:srgbClr val="205588"/>
              </a:buClr>
              <a:buSzTx/>
              <a:buFont typeface="Wingdings" pitchFamily="2" charset="2"/>
              <a:buNone/>
              <a:tabLst/>
              <a:defRPr/>
            </a:pPr>
            <a:r>
              <a:rPr kumimoji="0" lang="en-US" sz="1800" b="0" i="1" u="none" strike="noStrike" kern="1200" cap="none" spc="0" normalizeH="0" baseline="0" noProof="0" dirty="0">
                <a:ln>
                  <a:noFill/>
                </a:ln>
                <a:solidFill>
                  <a:srgbClr val="000000"/>
                </a:solidFill>
                <a:effectLst/>
                <a:uLnTx/>
                <a:uFillTx/>
                <a:latin typeface="Franklin Gothic Book" pitchFamily="34" charset="0"/>
                <a:ea typeface="Calibri" panose="020F0502020204030204" pitchFamily="34" charset="0"/>
                <a:cs typeface="+mn-cs"/>
              </a:rPr>
              <a:t>The Statewide Multimodal Transit Plan will identify actions necessary to increase mobility and connectivity options for all Texans, support economic development, and address congestion in regional and intercity corridors through 2050.</a:t>
            </a:r>
            <a:r>
              <a:rPr kumimoji="0" lang="en-US" sz="1800" b="0" i="0" u="none" strike="noStrike" kern="1200" cap="none" spc="0" normalizeH="0" baseline="0" noProof="0" dirty="0">
                <a:ln>
                  <a:noFill/>
                </a:ln>
                <a:solidFill>
                  <a:srgbClr val="000000"/>
                </a:solidFill>
                <a:effectLst/>
                <a:uLnTx/>
                <a:uFillTx/>
                <a:latin typeface="Franklin Gothic Book" pitchFamily="34" charset="0"/>
                <a:ea typeface="Calibri" panose="020F0502020204030204" pitchFamily="34" charset="0"/>
                <a:cs typeface="+mn-cs"/>
              </a:rPr>
              <a:t> </a:t>
            </a:r>
            <a:r>
              <a:rPr kumimoji="0" lang="en-US" sz="1800" b="0" i="1" u="none" strike="noStrike" kern="1200" cap="none" spc="0" normalizeH="0" baseline="0" noProof="0" dirty="0">
                <a:ln>
                  <a:noFill/>
                </a:ln>
                <a:solidFill>
                  <a:srgbClr val="000000"/>
                </a:solidFill>
                <a:effectLst/>
                <a:uLnTx/>
                <a:uFillTx/>
                <a:latin typeface="Franklin Gothic Book" pitchFamily="34" charset="0"/>
                <a:ea typeface="Calibri" panose="020F0502020204030204" pitchFamily="34" charset="0"/>
                <a:cs typeface="+mn-cs"/>
              </a:rPr>
              <a:t>It will be inclusive of all current and emerging forms of public transportation, supporting technologies, and intersection with other modes. </a:t>
            </a:r>
            <a:endParaRPr kumimoji="0" lang="en-US" sz="1800" b="0" i="0" u="none" strike="noStrike" kern="1200" cap="none" spc="0" normalizeH="0" baseline="0" noProof="0" dirty="0">
              <a:ln>
                <a:noFill/>
              </a:ln>
              <a:solidFill>
                <a:srgbClr val="000000"/>
              </a:solidFill>
              <a:effectLst/>
              <a:uLnTx/>
              <a:uFillTx/>
              <a:latin typeface="Franklin Gothic Book" pitchFamily="34" charset="0"/>
              <a:ea typeface="Calibri" panose="020F0502020204030204" pitchFamily="34" charset="0"/>
              <a:cs typeface="+mn-cs"/>
            </a:endParaRPr>
          </a:p>
        </p:txBody>
      </p:sp>
      <p:sp>
        <p:nvSpPr>
          <p:cNvPr id="6" name="Title 3">
            <a:extLst>
              <a:ext uri="{FF2B5EF4-FFF2-40B4-BE49-F238E27FC236}">
                <a16:creationId xmlns:a16="http://schemas.microsoft.com/office/drawing/2014/main" id="{BA6C977D-4933-5119-E1BC-A2AF3208DAEB}"/>
              </a:ext>
            </a:extLst>
          </p:cNvPr>
          <p:cNvSpPr txBox="1">
            <a:spLocks/>
          </p:cNvSpPr>
          <p:nvPr/>
        </p:nvSpPr>
        <p:spPr>
          <a:xfrm>
            <a:off x="216282" y="2604895"/>
            <a:ext cx="2311766" cy="101612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kern="1200">
                <a:solidFill>
                  <a:srgbClr val="002060"/>
                </a:solidFill>
                <a:latin typeface="CDM Smith" panose="00000500000000000000" pitchFamily="2" charset="0"/>
                <a:ea typeface="+mj-ea"/>
                <a:cs typeface="Segoe UI" panose="020B0502040204020203" pitchFamily="34" charset="0"/>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4375A"/>
                </a:solidFill>
                <a:effectLst/>
                <a:uLnTx/>
                <a:uFillTx/>
                <a:latin typeface="Franklin Gothic Demi" panose="020B0703020102020204" pitchFamily="34" charset="0"/>
                <a:ea typeface="+mj-ea"/>
                <a:cs typeface="Segoe UI" panose="020B0502040204020203" pitchFamily="34" charset="0"/>
              </a:rPr>
              <a:t>Vision Statement</a:t>
            </a:r>
          </a:p>
        </p:txBody>
      </p:sp>
      <p:sp>
        <p:nvSpPr>
          <p:cNvPr id="3" name="Freeform 5">
            <a:extLst>
              <a:ext uri="{FF2B5EF4-FFF2-40B4-BE49-F238E27FC236}">
                <a16:creationId xmlns:a16="http://schemas.microsoft.com/office/drawing/2014/main" id="{8A2EBFED-ED78-527C-478D-3DD2A535B938}"/>
              </a:ext>
            </a:extLst>
          </p:cNvPr>
          <p:cNvSpPr/>
          <p:nvPr/>
        </p:nvSpPr>
        <p:spPr>
          <a:xfrm>
            <a:off x="735336" y="1386399"/>
            <a:ext cx="1296720" cy="1197845"/>
          </a:xfrm>
          <a:custGeom>
            <a:avLst/>
            <a:gdLst/>
            <a:ahLst/>
            <a:cxnLst/>
            <a:rect l="l" t="t" r="r" b="b"/>
            <a:pathLst>
              <a:path w="2727883" h="2519882">
                <a:moveTo>
                  <a:pt x="0" y="0"/>
                </a:moveTo>
                <a:lnTo>
                  <a:pt x="2727883" y="0"/>
                </a:lnTo>
                <a:lnTo>
                  <a:pt x="2727883" y="2519882"/>
                </a:lnTo>
                <a:lnTo>
                  <a:pt x="0" y="25198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Title 6">
            <a:extLst>
              <a:ext uri="{FF2B5EF4-FFF2-40B4-BE49-F238E27FC236}">
                <a16:creationId xmlns:a16="http://schemas.microsoft.com/office/drawing/2014/main" id="{AFCEB63B-359C-260D-E759-A27E98D07707}"/>
              </a:ext>
            </a:extLst>
          </p:cNvPr>
          <p:cNvSpPr>
            <a:spLocks noGrp="1"/>
          </p:cNvSpPr>
          <p:nvPr>
            <p:ph type="title"/>
          </p:nvPr>
        </p:nvSpPr>
        <p:spPr>
          <a:xfrm>
            <a:off x="253678" y="108926"/>
            <a:ext cx="8353424" cy="461665"/>
          </a:xfrm>
        </p:spPr>
        <p:txBody>
          <a:bodyPr/>
          <a:lstStyle/>
          <a:p>
            <a:r>
              <a:rPr lang="en-US" sz="2400" dirty="0"/>
              <a:t>Texas Statewide Multimodal Transit Plan</a:t>
            </a:r>
            <a:r>
              <a:rPr lang="en-US" sz="2400" dirty="0">
                <a:solidFill>
                  <a:schemeClr val="accent2"/>
                </a:solidFill>
              </a:rPr>
              <a:t> Vision</a:t>
            </a:r>
          </a:p>
        </p:txBody>
      </p:sp>
    </p:spTree>
    <p:extLst>
      <p:ext uri="{BB962C8B-B14F-4D97-AF65-F5344CB8AC3E}">
        <p14:creationId xmlns:p14="http://schemas.microsoft.com/office/powerpoint/2010/main" val="975575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66">
            <a:extLst>
              <a:ext uri="{FF2B5EF4-FFF2-40B4-BE49-F238E27FC236}">
                <a16:creationId xmlns:a16="http://schemas.microsoft.com/office/drawing/2014/main" id="{5304B635-8771-D7AC-31CD-70BDC549CC1D}"/>
              </a:ext>
            </a:extLst>
          </p:cNvPr>
          <p:cNvSpPr txBox="1"/>
          <p:nvPr/>
        </p:nvSpPr>
        <p:spPr>
          <a:xfrm>
            <a:off x="1219199" y="1049076"/>
            <a:ext cx="2916733" cy="50517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algn="ctr">
              <a:spcBef>
                <a:spcPts val="63"/>
              </a:spcBef>
            </a:pPr>
            <a:r>
              <a:rPr lang="en-US" sz="1600" spc="-3" dirty="0">
                <a:solidFill>
                  <a:schemeClr val="bg1"/>
                </a:solidFill>
                <a:latin typeface="+mj-lt"/>
                <a:cs typeface="Calibri"/>
              </a:rPr>
              <a:t>Growth &amp; Urbanization</a:t>
            </a:r>
          </a:p>
        </p:txBody>
      </p:sp>
      <p:sp>
        <p:nvSpPr>
          <p:cNvPr id="4" name="Slide Number Placeholder 3">
            <a:extLst>
              <a:ext uri="{FF2B5EF4-FFF2-40B4-BE49-F238E27FC236}">
                <a16:creationId xmlns:a16="http://schemas.microsoft.com/office/drawing/2014/main" id="{A5FC8E32-5DD6-A3D3-75F4-DA48167DEFAF}"/>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18</a:t>
            </a:fld>
            <a:endParaRPr lang="en-US" dirty="0"/>
          </a:p>
        </p:txBody>
      </p:sp>
      <p:sp>
        <p:nvSpPr>
          <p:cNvPr id="8" name="Title 1">
            <a:extLst>
              <a:ext uri="{FF2B5EF4-FFF2-40B4-BE49-F238E27FC236}">
                <a16:creationId xmlns:a16="http://schemas.microsoft.com/office/drawing/2014/main" id="{673F9830-7ED9-DBBC-6DE6-AC8E1890A0BF}"/>
              </a:ext>
            </a:extLst>
          </p:cNvPr>
          <p:cNvSpPr>
            <a:spLocks noGrp="1"/>
          </p:cNvSpPr>
          <p:nvPr>
            <p:ph type="title"/>
          </p:nvPr>
        </p:nvSpPr>
        <p:spPr>
          <a:xfrm>
            <a:off x="192260" y="93023"/>
            <a:ext cx="8661122" cy="461665"/>
          </a:xfrm>
        </p:spPr>
        <p:txBody>
          <a:bodyPr/>
          <a:lstStyle/>
          <a:p>
            <a:r>
              <a:rPr lang="en-US" sz="2400" dirty="0">
                <a:solidFill>
                  <a:schemeClr val="accent2"/>
                </a:solidFill>
              </a:rPr>
              <a:t>Texas Statewide Multimodal Transit Plan:  Emphasis Areas</a:t>
            </a:r>
          </a:p>
        </p:txBody>
      </p:sp>
      <p:pic>
        <p:nvPicPr>
          <p:cNvPr id="11" name="Graphic 10" descr="Building with solid fill">
            <a:extLst>
              <a:ext uri="{FF2B5EF4-FFF2-40B4-BE49-F238E27FC236}">
                <a16:creationId xmlns:a16="http://schemas.microsoft.com/office/drawing/2014/main" id="{2693F55F-C311-8E02-9E0F-83147160CD0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564" y="1005813"/>
            <a:ext cx="718872" cy="718872"/>
          </a:xfrm>
          <a:prstGeom prst="rect">
            <a:avLst/>
          </a:prstGeom>
          <a:effectLst>
            <a:innerShdw blurRad="63500" dist="50800" dir="5400000">
              <a:prstClr val="black">
                <a:alpha val="50000"/>
              </a:prstClr>
            </a:innerShdw>
          </a:effectLst>
        </p:spPr>
      </p:pic>
      <p:pic>
        <p:nvPicPr>
          <p:cNvPr id="13" name="Graphic 12" descr="Upward trend with solid fill">
            <a:extLst>
              <a:ext uri="{FF2B5EF4-FFF2-40B4-BE49-F238E27FC236}">
                <a16:creationId xmlns:a16="http://schemas.microsoft.com/office/drawing/2014/main" id="{D346BED3-CA12-9F34-4012-631E4F7D762D}"/>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2564" y="3418815"/>
            <a:ext cx="718872" cy="718872"/>
          </a:xfrm>
          <a:prstGeom prst="rect">
            <a:avLst/>
          </a:prstGeom>
          <a:effectLst>
            <a:innerShdw blurRad="63500" dist="50800" dir="5400000">
              <a:prstClr val="black">
                <a:alpha val="50000"/>
              </a:prstClr>
            </a:innerShdw>
          </a:effectLst>
        </p:spPr>
      </p:pic>
      <p:pic>
        <p:nvPicPr>
          <p:cNvPr id="15" name="Graphic 14" descr="Piggy Bank with solid fill">
            <a:extLst>
              <a:ext uri="{FF2B5EF4-FFF2-40B4-BE49-F238E27FC236}">
                <a16:creationId xmlns:a16="http://schemas.microsoft.com/office/drawing/2014/main" id="{3E6BD389-D744-8BB4-03AC-A9D49481F34D}"/>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8349" y="2218099"/>
            <a:ext cx="707302" cy="707302"/>
          </a:xfrm>
          <a:prstGeom prst="rect">
            <a:avLst/>
          </a:prstGeom>
          <a:effectLst>
            <a:innerShdw blurRad="63500" dist="50800" dir="5400000">
              <a:prstClr val="black">
                <a:alpha val="50000"/>
              </a:prstClr>
            </a:innerShdw>
          </a:effectLst>
        </p:spPr>
      </p:pic>
      <p:pic>
        <p:nvPicPr>
          <p:cNvPr id="17" name="Graphic 16" descr="Internet with solid fill">
            <a:extLst>
              <a:ext uri="{FF2B5EF4-FFF2-40B4-BE49-F238E27FC236}">
                <a16:creationId xmlns:a16="http://schemas.microsoft.com/office/drawing/2014/main" id="{5D830332-4427-720A-C8A8-3B85A3FC3CA7}"/>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75703" y="2114549"/>
            <a:ext cx="914400" cy="914400"/>
          </a:xfrm>
          <a:prstGeom prst="rect">
            <a:avLst/>
          </a:prstGeom>
          <a:effectLst>
            <a:innerShdw blurRad="63500" dist="50800" dir="5400000">
              <a:prstClr val="black">
                <a:alpha val="50000"/>
              </a:prstClr>
            </a:innerShdw>
          </a:effectLst>
        </p:spPr>
      </p:pic>
      <p:pic>
        <p:nvPicPr>
          <p:cNvPr id="19" name="Graphic 18" descr="Lecturer with solid fill">
            <a:extLst>
              <a:ext uri="{FF2B5EF4-FFF2-40B4-BE49-F238E27FC236}">
                <a16:creationId xmlns:a16="http://schemas.microsoft.com/office/drawing/2014/main" id="{7415EFA3-048D-7D87-A970-F7D6B57969B9}"/>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75703" y="3321051"/>
            <a:ext cx="914400" cy="914400"/>
          </a:xfrm>
          <a:prstGeom prst="rect">
            <a:avLst/>
          </a:prstGeom>
          <a:effectLst>
            <a:innerShdw blurRad="63500" dist="50800" dir="5400000">
              <a:prstClr val="black">
                <a:alpha val="50000"/>
              </a:prstClr>
            </a:innerShdw>
          </a:effectLst>
        </p:spPr>
      </p:pic>
      <p:sp>
        <p:nvSpPr>
          <p:cNvPr id="5" name="object 366">
            <a:extLst>
              <a:ext uri="{FF2B5EF4-FFF2-40B4-BE49-F238E27FC236}">
                <a16:creationId xmlns:a16="http://schemas.microsoft.com/office/drawing/2014/main" id="{E5B61271-1189-A6F2-86ED-70BCAAB20DE1}"/>
              </a:ext>
            </a:extLst>
          </p:cNvPr>
          <p:cNvSpPr txBox="1"/>
          <p:nvPr/>
        </p:nvSpPr>
        <p:spPr>
          <a:xfrm>
            <a:off x="5818665" y="3557030"/>
            <a:ext cx="2916733" cy="50517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algn="ctr">
              <a:spcBef>
                <a:spcPts val="63"/>
              </a:spcBef>
            </a:pPr>
            <a:r>
              <a:rPr lang="en-US" sz="1600" spc="-3" dirty="0">
                <a:solidFill>
                  <a:schemeClr val="bg1"/>
                </a:solidFill>
                <a:latin typeface="+mj-lt"/>
                <a:cs typeface="Calibri"/>
              </a:rPr>
              <a:t>Making the Case for Transit</a:t>
            </a:r>
          </a:p>
        </p:txBody>
      </p:sp>
      <p:sp>
        <p:nvSpPr>
          <p:cNvPr id="6" name="object 366">
            <a:extLst>
              <a:ext uri="{FF2B5EF4-FFF2-40B4-BE49-F238E27FC236}">
                <a16:creationId xmlns:a16="http://schemas.microsoft.com/office/drawing/2014/main" id="{43DD9822-3569-4D72-E323-FD13993CD755}"/>
              </a:ext>
            </a:extLst>
          </p:cNvPr>
          <p:cNvSpPr txBox="1"/>
          <p:nvPr/>
        </p:nvSpPr>
        <p:spPr>
          <a:xfrm>
            <a:off x="5818665" y="2319164"/>
            <a:ext cx="2916733" cy="50517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algn="ctr">
              <a:spcBef>
                <a:spcPts val="63"/>
              </a:spcBef>
            </a:pPr>
            <a:r>
              <a:rPr lang="en-US" sz="1600" spc="-3" dirty="0">
                <a:solidFill>
                  <a:schemeClr val="bg1"/>
                </a:solidFill>
                <a:latin typeface="+mj-lt"/>
                <a:cs typeface="Calibri"/>
              </a:rPr>
              <a:t>Technology Advancement</a:t>
            </a:r>
          </a:p>
        </p:txBody>
      </p:sp>
      <p:sp>
        <p:nvSpPr>
          <p:cNvPr id="7" name="object 366">
            <a:extLst>
              <a:ext uri="{FF2B5EF4-FFF2-40B4-BE49-F238E27FC236}">
                <a16:creationId xmlns:a16="http://schemas.microsoft.com/office/drawing/2014/main" id="{148B2E49-934C-62A1-D6EF-BECB75A2AAC9}"/>
              </a:ext>
            </a:extLst>
          </p:cNvPr>
          <p:cNvSpPr txBox="1"/>
          <p:nvPr/>
        </p:nvSpPr>
        <p:spPr>
          <a:xfrm>
            <a:off x="5818664" y="1051405"/>
            <a:ext cx="2916733" cy="50517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algn="ctr">
              <a:spcBef>
                <a:spcPts val="63"/>
              </a:spcBef>
            </a:pPr>
            <a:r>
              <a:rPr lang="en-US" sz="1600" spc="-3" dirty="0">
                <a:solidFill>
                  <a:schemeClr val="bg1"/>
                </a:solidFill>
                <a:latin typeface="+mj-lt"/>
                <a:cs typeface="Calibri"/>
              </a:rPr>
              <a:t>Service Development</a:t>
            </a:r>
          </a:p>
        </p:txBody>
      </p:sp>
      <p:sp>
        <p:nvSpPr>
          <p:cNvPr id="9" name="object 366">
            <a:extLst>
              <a:ext uri="{FF2B5EF4-FFF2-40B4-BE49-F238E27FC236}">
                <a16:creationId xmlns:a16="http://schemas.microsoft.com/office/drawing/2014/main" id="{AA1CD6B6-D1FC-1D1A-6698-27DEB2F0D749}"/>
              </a:ext>
            </a:extLst>
          </p:cNvPr>
          <p:cNvSpPr txBox="1"/>
          <p:nvPr/>
        </p:nvSpPr>
        <p:spPr>
          <a:xfrm>
            <a:off x="1219199" y="2319164"/>
            <a:ext cx="2916733" cy="50517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algn="ctr">
              <a:spcBef>
                <a:spcPts val="63"/>
              </a:spcBef>
            </a:pPr>
            <a:r>
              <a:rPr lang="en-US" sz="1600" spc="-3" dirty="0">
                <a:solidFill>
                  <a:schemeClr val="bg1"/>
                </a:solidFill>
                <a:latin typeface="+mj-lt"/>
                <a:cs typeface="Calibri"/>
              </a:rPr>
              <a:t>Transit Financing</a:t>
            </a:r>
          </a:p>
        </p:txBody>
      </p:sp>
      <p:sp>
        <p:nvSpPr>
          <p:cNvPr id="10" name="object 366">
            <a:extLst>
              <a:ext uri="{FF2B5EF4-FFF2-40B4-BE49-F238E27FC236}">
                <a16:creationId xmlns:a16="http://schemas.microsoft.com/office/drawing/2014/main" id="{17E9A622-21BC-2542-2671-FB1CB0AFE02F}"/>
              </a:ext>
            </a:extLst>
          </p:cNvPr>
          <p:cNvSpPr txBox="1"/>
          <p:nvPr/>
        </p:nvSpPr>
        <p:spPr>
          <a:xfrm>
            <a:off x="1219198" y="3557030"/>
            <a:ext cx="2916733" cy="50517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algn="ctr">
              <a:spcBef>
                <a:spcPts val="63"/>
              </a:spcBef>
            </a:pPr>
            <a:r>
              <a:rPr lang="en-US" sz="1600" spc="-3" dirty="0">
                <a:solidFill>
                  <a:schemeClr val="bg1"/>
                </a:solidFill>
                <a:latin typeface="+mj-lt"/>
                <a:cs typeface="Calibri"/>
              </a:rPr>
              <a:t>Transit Markets</a:t>
            </a:r>
          </a:p>
        </p:txBody>
      </p:sp>
      <p:pic>
        <p:nvPicPr>
          <p:cNvPr id="14" name="Graphic 13" descr="Gears with solid fill">
            <a:extLst>
              <a:ext uri="{FF2B5EF4-FFF2-40B4-BE49-F238E27FC236}">
                <a16:creationId xmlns:a16="http://schemas.microsoft.com/office/drawing/2014/main" id="{48DAC749-1C8C-EE80-4B83-1AEABBE7C250}"/>
              </a:ext>
            </a:extLst>
          </p:cNvPr>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780230" y="877418"/>
            <a:ext cx="914400" cy="914400"/>
          </a:xfrm>
          <a:prstGeom prst="rect">
            <a:avLst/>
          </a:prstGeom>
          <a:effectLst>
            <a:innerShdw blurRad="63500" dist="50800" dir="5400000">
              <a:prstClr val="black">
                <a:alpha val="50000"/>
              </a:prstClr>
            </a:innerShdw>
          </a:effectLst>
        </p:spPr>
      </p:pic>
    </p:spTree>
    <p:extLst>
      <p:ext uri="{BB962C8B-B14F-4D97-AF65-F5344CB8AC3E}">
        <p14:creationId xmlns:p14="http://schemas.microsoft.com/office/powerpoint/2010/main" val="1062688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42FDD-481C-CB46-6BF7-CA6060FDF9EB}"/>
              </a:ext>
            </a:extLst>
          </p:cNvPr>
          <p:cNvSpPr>
            <a:spLocks noGrp="1"/>
          </p:cNvSpPr>
          <p:nvPr>
            <p:ph type="title"/>
          </p:nvPr>
        </p:nvSpPr>
        <p:spPr>
          <a:xfrm>
            <a:off x="253677" y="108926"/>
            <a:ext cx="8754135" cy="461665"/>
          </a:xfrm>
        </p:spPr>
        <p:txBody>
          <a:bodyPr/>
          <a:lstStyle/>
          <a:p>
            <a:r>
              <a:rPr lang="en-US" sz="2400" dirty="0">
                <a:solidFill>
                  <a:schemeClr val="accent2"/>
                </a:solidFill>
              </a:rPr>
              <a:t>Texas Statewide Multimodal Transit Plan:</a:t>
            </a:r>
            <a:r>
              <a:rPr lang="en-US" sz="2400" dirty="0"/>
              <a:t> Development Timeline</a:t>
            </a:r>
          </a:p>
        </p:txBody>
      </p:sp>
      <p:sp>
        <p:nvSpPr>
          <p:cNvPr id="4" name="Slide Number Placeholder 3">
            <a:extLst>
              <a:ext uri="{FF2B5EF4-FFF2-40B4-BE49-F238E27FC236}">
                <a16:creationId xmlns:a16="http://schemas.microsoft.com/office/drawing/2014/main" id="{31607A00-A5CA-A520-CA7D-2515F5695FD6}"/>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19</a:t>
            </a:fld>
            <a:endParaRPr lang="en-US" dirty="0"/>
          </a:p>
        </p:txBody>
      </p:sp>
      <p:grpSp>
        <p:nvGrpSpPr>
          <p:cNvPr id="5" name="Group 4">
            <a:extLst>
              <a:ext uri="{FF2B5EF4-FFF2-40B4-BE49-F238E27FC236}">
                <a16:creationId xmlns:a16="http://schemas.microsoft.com/office/drawing/2014/main" id="{ACF958DD-3B49-C85B-34AC-726F5C7FAD83}"/>
              </a:ext>
            </a:extLst>
          </p:cNvPr>
          <p:cNvGrpSpPr/>
          <p:nvPr/>
        </p:nvGrpSpPr>
        <p:grpSpPr>
          <a:xfrm>
            <a:off x="177512" y="678225"/>
            <a:ext cx="8749075" cy="3995380"/>
            <a:chOff x="311624" y="678225"/>
            <a:chExt cx="8749075" cy="3995380"/>
          </a:xfrm>
        </p:grpSpPr>
        <p:sp>
          <p:nvSpPr>
            <p:cNvPr id="22" name="Right Arrow 6">
              <a:extLst>
                <a:ext uri="{FF2B5EF4-FFF2-40B4-BE49-F238E27FC236}">
                  <a16:creationId xmlns:a16="http://schemas.microsoft.com/office/drawing/2014/main" id="{09F4AAF6-D9E9-9166-45AD-4E74454D6E8D}"/>
                </a:ext>
              </a:extLst>
            </p:cNvPr>
            <p:cNvSpPr/>
            <p:nvPr/>
          </p:nvSpPr>
          <p:spPr>
            <a:xfrm>
              <a:off x="552300" y="3013199"/>
              <a:ext cx="8203248" cy="511776"/>
            </a:xfrm>
            <a:prstGeom prst="rightArrow">
              <a:avLst>
                <a:gd name="adj1" fmla="val 78612"/>
                <a:gd name="adj2" fmla="val 30391"/>
              </a:avLst>
            </a:prstGeom>
            <a:solidFill>
              <a:srgbClr val="899B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sz="1600" dirty="0">
                <a:solidFill>
                  <a:prstClr val="white"/>
                </a:solidFill>
                <a:latin typeface="CDM Smith" panose="00000500000000000000" pitchFamily="2" charset="0"/>
              </a:endParaRPr>
            </a:p>
          </p:txBody>
        </p:sp>
        <p:sp>
          <p:nvSpPr>
            <p:cNvPr id="14" name="Rectangle 13">
              <a:extLst>
                <a:ext uri="{FF2B5EF4-FFF2-40B4-BE49-F238E27FC236}">
                  <a16:creationId xmlns:a16="http://schemas.microsoft.com/office/drawing/2014/main" id="{D65AC214-4CEB-6011-51BD-29304DECAF4E}"/>
                </a:ext>
              </a:extLst>
            </p:cNvPr>
            <p:cNvSpPr/>
            <p:nvPr/>
          </p:nvSpPr>
          <p:spPr>
            <a:xfrm>
              <a:off x="4827084" y="3136195"/>
              <a:ext cx="3636243" cy="265784"/>
            </a:xfrm>
            <a:prstGeom prst="rect">
              <a:avLst/>
            </a:prstGeom>
            <a:gradFill flip="none" rotWithShape="1">
              <a:gsLst>
                <a:gs pos="0">
                  <a:schemeClr val="bg1">
                    <a:lumMod val="50000"/>
                  </a:schemeClr>
                </a:gs>
                <a:gs pos="80000">
                  <a:schemeClr val="bg1">
                    <a:lumMod val="65000"/>
                  </a:schemeClr>
                </a:gs>
                <a:gs pos="100000">
                  <a:schemeClr val="bg1">
                    <a:lumMod val="75000"/>
                  </a:schemeClr>
                </a:gs>
              </a:gsLst>
              <a:lin ang="0" scaled="1"/>
              <a:tileRect/>
            </a:gradFill>
            <a:ln w="12700">
              <a:noFill/>
            </a:ln>
            <a:effectLst>
              <a:outerShdw blurRad="63500" sx="102000" sy="102000" algn="ctr" rotWithShape="0">
                <a:prstClr val="black">
                  <a:alpha val="40000"/>
                </a:prstClr>
              </a:outerShdw>
            </a:effectLst>
          </p:spPr>
          <p:txBody>
            <a:bodyPr vert="horz" wrap="square" lIns="0" tIns="7984" rIns="0" bIns="0" rtlCol="0" anchor="ctr">
              <a:noAutofit/>
            </a:bodyPr>
            <a:lstStyle/>
            <a:p>
              <a:pPr algn="ctr">
                <a:spcBef>
                  <a:spcPts val="63"/>
                </a:spcBef>
              </a:pPr>
              <a:endParaRPr lang="en-US" sz="1400" spc="-3" dirty="0">
                <a:solidFill>
                  <a:schemeClr val="bg1"/>
                </a:solidFill>
                <a:latin typeface="+mj-lt"/>
                <a:cs typeface="Calibri"/>
              </a:endParaRPr>
            </a:p>
          </p:txBody>
        </p:sp>
        <p:cxnSp>
          <p:nvCxnSpPr>
            <p:cNvPr id="52" name="Straight Connector 51">
              <a:extLst>
                <a:ext uri="{FF2B5EF4-FFF2-40B4-BE49-F238E27FC236}">
                  <a16:creationId xmlns:a16="http://schemas.microsoft.com/office/drawing/2014/main" id="{D22D34B1-723C-949B-3F36-41842FCFB121}"/>
                </a:ext>
              </a:extLst>
            </p:cNvPr>
            <p:cNvCxnSpPr>
              <a:cxnSpLocks/>
            </p:cNvCxnSpPr>
            <p:nvPr/>
          </p:nvCxnSpPr>
          <p:spPr>
            <a:xfrm flipV="1">
              <a:off x="7247116" y="3415244"/>
              <a:ext cx="0" cy="3311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CC6FCA0-4592-887A-B269-9FFAF2554F12}"/>
                </a:ext>
              </a:extLst>
            </p:cNvPr>
            <p:cNvCxnSpPr>
              <a:cxnSpLocks/>
            </p:cNvCxnSpPr>
            <p:nvPr/>
          </p:nvCxnSpPr>
          <p:spPr>
            <a:xfrm flipV="1">
              <a:off x="5874759" y="3430555"/>
              <a:ext cx="0" cy="3311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B478FA3-1F23-F53F-F966-C1AEAABEC8BD}"/>
                </a:ext>
              </a:extLst>
            </p:cNvPr>
            <p:cNvCxnSpPr>
              <a:cxnSpLocks/>
            </p:cNvCxnSpPr>
            <p:nvPr/>
          </p:nvCxnSpPr>
          <p:spPr>
            <a:xfrm flipV="1">
              <a:off x="4979415" y="3430555"/>
              <a:ext cx="0" cy="3311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C38DB1E-8F81-F44C-CBDC-98331575696A}"/>
                </a:ext>
              </a:extLst>
            </p:cNvPr>
            <p:cNvCxnSpPr>
              <a:cxnSpLocks/>
            </p:cNvCxnSpPr>
            <p:nvPr/>
          </p:nvCxnSpPr>
          <p:spPr>
            <a:xfrm flipV="1">
              <a:off x="3494716" y="3401979"/>
              <a:ext cx="0" cy="286750"/>
            </a:xfrm>
            <a:prstGeom prst="line">
              <a:avLst/>
            </a:prstGeom>
            <a:ln>
              <a:solidFill>
                <a:srgbClr val="B66D24"/>
              </a:solidFill>
            </a:ln>
          </p:spPr>
          <p:style>
            <a:lnRef idx="1">
              <a:schemeClr val="accent1"/>
            </a:lnRef>
            <a:fillRef idx="0">
              <a:schemeClr val="accent1"/>
            </a:fillRef>
            <a:effectRef idx="0">
              <a:schemeClr val="accent1"/>
            </a:effectRef>
            <a:fontRef idx="minor">
              <a:schemeClr val="tx1"/>
            </a:fontRef>
          </p:style>
        </p:cxnSp>
        <p:sp>
          <p:nvSpPr>
            <p:cNvPr id="9" name="Right Arrow 3">
              <a:extLst>
                <a:ext uri="{FF2B5EF4-FFF2-40B4-BE49-F238E27FC236}">
                  <a16:creationId xmlns:a16="http://schemas.microsoft.com/office/drawing/2014/main" id="{D1F0E012-72B6-F4AE-51D0-824B6BC61F2A}"/>
                </a:ext>
              </a:extLst>
            </p:cNvPr>
            <p:cNvSpPr/>
            <p:nvPr/>
          </p:nvSpPr>
          <p:spPr>
            <a:xfrm>
              <a:off x="625194" y="678225"/>
              <a:ext cx="8130356" cy="721046"/>
            </a:xfrm>
            <a:prstGeom prst="rightArrow">
              <a:avLst>
                <a:gd name="adj1" fmla="val 61445"/>
                <a:gd name="adj2" fmla="val 33786"/>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w="12700">
              <a:solidFill>
                <a:schemeClr val="bg1"/>
              </a:solidFill>
            </a:ln>
          </p:spPr>
          <p:txBody>
            <a:bodyPr vert="horz" wrap="square" lIns="3383280" tIns="7984" rIns="274320" bIns="0" rtlCol="0" anchor="ctr">
              <a:noAutofit/>
            </a:bodyPr>
            <a:lstStyle/>
            <a:p>
              <a:pPr>
                <a:spcBef>
                  <a:spcPts val="63"/>
                </a:spcBef>
              </a:pPr>
              <a:r>
                <a:rPr lang="en-US" sz="1200" spc="-3" dirty="0">
                  <a:solidFill>
                    <a:schemeClr val="bg1"/>
                  </a:solidFill>
                  <a:cs typeface="Calibri"/>
                </a:rPr>
                <a:t>Ongoing collaboration with Steering Committee, working groups, transit agencies, other stakeholders, and the public</a:t>
              </a:r>
            </a:p>
          </p:txBody>
        </p:sp>
        <p:sp>
          <p:nvSpPr>
            <p:cNvPr id="19" name="Rounded Rectangle 17">
              <a:extLst>
                <a:ext uri="{FF2B5EF4-FFF2-40B4-BE49-F238E27FC236}">
                  <a16:creationId xmlns:a16="http://schemas.microsoft.com/office/drawing/2014/main" id="{44EBA999-7DE7-D2AE-FAB4-B9A815470028}"/>
                </a:ext>
              </a:extLst>
            </p:cNvPr>
            <p:cNvSpPr/>
            <p:nvPr/>
          </p:nvSpPr>
          <p:spPr>
            <a:xfrm>
              <a:off x="2919217" y="3637504"/>
              <a:ext cx="1137707" cy="494671"/>
            </a:xfrm>
            <a:prstGeom prst="roundRect">
              <a:avLst/>
            </a:prstGeom>
            <a:solidFill>
              <a:srgbClr val="B66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r>
                <a:rPr lang="en-US" sz="1200" dirty="0">
                  <a:solidFill>
                    <a:prstClr val="white"/>
                  </a:solidFill>
                  <a:latin typeface="Franklin Gothic Book" panose="020B0503020102020204" pitchFamily="34" charset="0"/>
                </a:rPr>
                <a:t>Fall Outreach Campaign</a:t>
              </a:r>
            </a:p>
          </p:txBody>
        </p:sp>
        <p:sp>
          <p:nvSpPr>
            <p:cNvPr id="23" name="Rectangle 22">
              <a:extLst>
                <a:ext uri="{FF2B5EF4-FFF2-40B4-BE49-F238E27FC236}">
                  <a16:creationId xmlns:a16="http://schemas.microsoft.com/office/drawing/2014/main" id="{AD292733-34F9-80EB-34C7-2FD985F805BB}"/>
                </a:ext>
              </a:extLst>
            </p:cNvPr>
            <p:cNvSpPr/>
            <p:nvPr/>
          </p:nvSpPr>
          <p:spPr>
            <a:xfrm>
              <a:off x="625193" y="3136195"/>
              <a:ext cx="4128998" cy="26578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sz="2000" dirty="0">
                <a:solidFill>
                  <a:prstClr val="white"/>
                </a:solidFill>
                <a:latin typeface="Franklin Gothic Demi" panose="020B0703020102020204" pitchFamily="34" charset="0"/>
              </a:endParaRPr>
            </a:p>
          </p:txBody>
        </p:sp>
        <p:sp>
          <p:nvSpPr>
            <p:cNvPr id="25" name="Right Arrow 29">
              <a:extLst>
                <a:ext uri="{FF2B5EF4-FFF2-40B4-BE49-F238E27FC236}">
                  <a16:creationId xmlns:a16="http://schemas.microsoft.com/office/drawing/2014/main" id="{02CB9F27-803D-D167-40C1-3706CC4538BB}"/>
                </a:ext>
              </a:extLst>
            </p:cNvPr>
            <p:cNvSpPr/>
            <p:nvPr/>
          </p:nvSpPr>
          <p:spPr>
            <a:xfrm>
              <a:off x="552300" y="4222782"/>
              <a:ext cx="8203242" cy="450823"/>
            </a:xfrm>
            <a:prstGeom prst="rightArrow">
              <a:avLst>
                <a:gd name="adj1" fmla="val 50204"/>
                <a:gd name="adj2" fmla="val 59267"/>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r>
                <a:rPr lang="en-US" sz="1200" dirty="0">
                  <a:solidFill>
                    <a:prstClr val="white"/>
                  </a:solidFill>
                  <a:latin typeface="+mj-lt"/>
                </a:rPr>
                <a:t>Ongoing alignment with Connecting Texas 2050 and other related statewide plans</a:t>
              </a:r>
            </a:p>
          </p:txBody>
        </p:sp>
        <p:sp>
          <p:nvSpPr>
            <p:cNvPr id="30" name="Oval 29">
              <a:extLst>
                <a:ext uri="{FF2B5EF4-FFF2-40B4-BE49-F238E27FC236}">
                  <a16:creationId xmlns:a16="http://schemas.microsoft.com/office/drawing/2014/main" id="{AE28EFE6-7E30-6793-FEBF-4CA6C372FBF0}"/>
                </a:ext>
              </a:extLst>
            </p:cNvPr>
            <p:cNvSpPr/>
            <p:nvPr/>
          </p:nvSpPr>
          <p:spPr>
            <a:xfrm>
              <a:off x="311624" y="2720731"/>
              <a:ext cx="1005840" cy="100584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lin ang="8100000" scaled="1"/>
              <a:tileRect/>
            </a:gradFill>
            <a:ln w="12700">
              <a:noFill/>
            </a:ln>
            <a:effectLst>
              <a:outerShdw blurRad="63500" sx="102000" sy="102000" algn="ctr" rotWithShape="0">
                <a:prstClr val="black">
                  <a:alpha val="40000"/>
                </a:prstClr>
              </a:outerShdw>
            </a:effectLst>
          </p:spPr>
          <p:txBody>
            <a:bodyPr vert="horz" wrap="square" lIns="0" tIns="7984" rIns="0" bIns="0" rtlCol="0" anchor="ctr">
              <a:noAutofit/>
            </a:bodyPr>
            <a:lstStyle/>
            <a:p>
              <a:pPr algn="ctr">
                <a:spcBef>
                  <a:spcPts val="63"/>
                </a:spcBef>
              </a:pPr>
              <a:r>
                <a:rPr lang="en-US" sz="1400" spc="-3" dirty="0">
                  <a:solidFill>
                    <a:schemeClr val="bg1"/>
                  </a:solidFill>
                  <a:latin typeface="+mj-lt"/>
                  <a:cs typeface="Calibri"/>
                </a:rPr>
                <a:t>Project </a:t>
              </a:r>
              <a:br>
                <a:rPr lang="en-US" sz="1400" spc="-3" dirty="0">
                  <a:solidFill>
                    <a:schemeClr val="bg1"/>
                  </a:solidFill>
                  <a:latin typeface="+mj-lt"/>
                  <a:cs typeface="Calibri"/>
                </a:rPr>
              </a:br>
              <a:r>
                <a:rPr lang="en-US" sz="1400" spc="-3" dirty="0">
                  <a:solidFill>
                    <a:schemeClr val="bg1"/>
                  </a:solidFill>
                  <a:latin typeface="+mj-lt"/>
                  <a:cs typeface="Calibri"/>
                </a:rPr>
                <a:t>Kick-Off</a:t>
              </a:r>
            </a:p>
          </p:txBody>
        </p:sp>
        <p:sp>
          <p:nvSpPr>
            <p:cNvPr id="42" name="TextBox 41">
              <a:extLst>
                <a:ext uri="{FF2B5EF4-FFF2-40B4-BE49-F238E27FC236}">
                  <a16:creationId xmlns:a16="http://schemas.microsoft.com/office/drawing/2014/main" id="{D33BFCAC-4C96-68C1-87EF-0E90DF296473}"/>
                </a:ext>
              </a:extLst>
            </p:cNvPr>
            <p:cNvSpPr txBox="1"/>
            <p:nvPr/>
          </p:nvSpPr>
          <p:spPr>
            <a:xfrm>
              <a:off x="2323255" y="3073892"/>
              <a:ext cx="1175436" cy="369332"/>
            </a:xfrm>
            <a:prstGeom prst="rect">
              <a:avLst/>
            </a:prstGeom>
            <a:noFill/>
          </p:spPr>
          <p:txBody>
            <a:bodyPr wrap="square">
              <a:spAutoFit/>
            </a:bodyPr>
            <a:lstStyle/>
            <a:p>
              <a:pPr algn="ctr" defTabSz="914377"/>
              <a:r>
                <a:rPr lang="en-US" dirty="0">
                  <a:solidFill>
                    <a:prstClr val="white"/>
                  </a:solidFill>
                  <a:latin typeface="Franklin Gothic Demi" panose="020B0703020102020204" pitchFamily="34" charset="0"/>
                </a:rPr>
                <a:t>2023</a:t>
              </a:r>
            </a:p>
          </p:txBody>
        </p:sp>
        <p:sp>
          <p:nvSpPr>
            <p:cNvPr id="43" name="TextBox 42">
              <a:extLst>
                <a:ext uri="{FF2B5EF4-FFF2-40B4-BE49-F238E27FC236}">
                  <a16:creationId xmlns:a16="http://schemas.microsoft.com/office/drawing/2014/main" id="{A5840A44-81FE-672C-2A44-AA274D799A74}"/>
                </a:ext>
              </a:extLst>
            </p:cNvPr>
            <p:cNvSpPr txBox="1"/>
            <p:nvPr/>
          </p:nvSpPr>
          <p:spPr>
            <a:xfrm>
              <a:off x="5981487" y="3075463"/>
              <a:ext cx="1175436" cy="369332"/>
            </a:xfrm>
            <a:prstGeom prst="rect">
              <a:avLst/>
            </a:prstGeom>
            <a:noFill/>
          </p:spPr>
          <p:txBody>
            <a:bodyPr wrap="square">
              <a:spAutoFit/>
            </a:bodyPr>
            <a:lstStyle/>
            <a:p>
              <a:pPr algn="ctr" defTabSz="914377"/>
              <a:r>
                <a:rPr lang="en-US" dirty="0">
                  <a:solidFill>
                    <a:prstClr val="white"/>
                  </a:solidFill>
                  <a:latin typeface="Franklin Gothic Demi" panose="020B0703020102020204" pitchFamily="34" charset="0"/>
                </a:rPr>
                <a:t>2024</a:t>
              </a:r>
            </a:p>
          </p:txBody>
        </p:sp>
        <p:sp>
          <p:nvSpPr>
            <p:cNvPr id="48" name="Rounded Rectangle 17">
              <a:extLst>
                <a:ext uri="{FF2B5EF4-FFF2-40B4-BE49-F238E27FC236}">
                  <a16:creationId xmlns:a16="http://schemas.microsoft.com/office/drawing/2014/main" id="{B984737E-C8AF-06C8-564D-C74CC45BE28A}"/>
                </a:ext>
              </a:extLst>
            </p:cNvPr>
            <p:cNvSpPr/>
            <p:nvPr/>
          </p:nvSpPr>
          <p:spPr>
            <a:xfrm>
              <a:off x="4091359" y="3637504"/>
              <a:ext cx="1121991" cy="49467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r>
                <a:rPr lang="en-US" sz="1200" dirty="0">
                  <a:solidFill>
                    <a:prstClr val="white"/>
                  </a:solidFill>
                  <a:latin typeface="Franklin Gothic Book" panose="020B0503020102020204" pitchFamily="34" charset="0"/>
                </a:rPr>
                <a:t>Working Groups</a:t>
              </a:r>
            </a:p>
          </p:txBody>
        </p:sp>
        <p:sp>
          <p:nvSpPr>
            <p:cNvPr id="51" name="Rounded Rectangle 17">
              <a:extLst>
                <a:ext uri="{FF2B5EF4-FFF2-40B4-BE49-F238E27FC236}">
                  <a16:creationId xmlns:a16="http://schemas.microsoft.com/office/drawing/2014/main" id="{CE3FEF87-B790-29AD-283D-E2968D9FBAC2}"/>
                </a:ext>
              </a:extLst>
            </p:cNvPr>
            <p:cNvSpPr/>
            <p:nvPr/>
          </p:nvSpPr>
          <p:spPr>
            <a:xfrm>
              <a:off x="6559520" y="3637504"/>
              <a:ext cx="1367003" cy="49467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r>
                <a:rPr lang="en-US" sz="1200" dirty="0">
                  <a:solidFill>
                    <a:prstClr val="white"/>
                  </a:solidFill>
                  <a:latin typeface="Franklin Gothic Book" panose="020B0503020102020204" pitchFamily="34" charset="0"/>
                </a:rPr>
                <a:t>Formal Comment Period</a:t>
              </a:r>
            </a:p>
          </p:txBody>
        </p:sp>
        <p:sp>
          <p:nvSpPr>
            <p:cNvPr id="49" name="Rounded Rectangle 17">
              <a:extLst>
                <a:ext uri="{FF2B5EF4-FFF2-40B4-BE49-F238E27FC236}">
                  <a16:creationId xmlns:a16="http://schemas.microsoft.com/office/drawing/2014/main" id="{DD1C44DE-980F-8452-E020-0DA323C3DD22}"/>
                </a:ext>
              </a:extLst>
            </p:cNvPr>
            <p:cNvSpPr/>
            <p:nvPr/>
          </p:nvSpPr>
          <p:spPr>
            <a:xfrm>
              <a:off x="5247785" y="3642145"/>
              <a:ext cx="1277300" cy="49467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r>
                <a:rPr lang="en-US" sz="1200" dirty="0">
                  <a:solidFill>
                    <a:prstClr val="white"/>
                  </a:solidFill>
                  <a:latin typeface="Franklin Gothic Book" panose="020B0503020102020204" pitchFamily="34" charset="0"/>
                </a:rPr>
                <a:t>Spring Outreach Campaign</a:t>
              </a:r>
            </a:p>
          </p:txBody>
        </p:sp>
        <p:sp>
          <p:nvSpPr>
            <p:cNvPr id="31" name="Oval 30">
              <a:extLst>
                <a:ext uri="{FF2B5EF4-FFF2-40B4-BE49-F238E27FC236}">
                  <a16:creationId xmlns:a16="http://schemas.microsoft.com/office/drawing/2014/main" id="{0196CEE9-6CD6-7B1A-58AC-A0E132EE485B}"/>
                </a:ext>
              </a:extLst>
            </p:cNvPr>
            <p:cNvSpPr/>
            <p:nvPr/>
          </p:nvSpPr>
          <p:spPr>
            <a:xfrm>
              <a:off x="8054859" y="2720731"/>
              <a:ext cx="1005840" cy="1005840"/>
            </a:xfrm>
            <a:prstGeom prst="ellipse">
              <a:avLst/>
            </a:prstGeom>
            <a:gradFill flip="none" rotWithShape="1">
              <a:gsLst>
                <a:gs pos="0">
                  <a:schemeClr val="bg1">
                    <a:lumMod val="50000"/>
                  </a:schemeClr>
                </a:gs>
                <a:gs pos="74000">
                  <a:schemeClr val="bg1">
                    <a:lumMod val="65000"/>
                  </a:schemeClr>
                </a:gs>
                <a:gs pos="100000">
                  <a:schemeClr val="bg1">
                    <a:lumMod val="75000"/>
                  </a:schemeClr>
                </a:gs>
              </a:gsLst>
              <a:lin ang="0" scaled="1"/>
              <a:tileRect/>
            </a:gradFill>
            <a:ln w="12700">
              <a:noFill/>
            </a:ln>
            <a:effectLst>
              <a:outerShdw blurRad="63500" sx="102000" sy="102000" algn="ctr" rotWithShape="0">
                <a:prstClr val="black">
                  <a:alpha val="40000"/>
                </a:prstClr>
              </a:outerShdw>
            </a:effectLst>
          </p:spPr>
          <p:txBody>
            <a:bodyPr vert="horz" wrap="square" lIns="0" tIns="7984" rIns="0" bIns="0" rtlCol="0" anchor="ctr">
              <a:noAutofit/>
            </a:bodyPr>
            <a:lstStyle/>
            <a:p>
              <a:pPr algn="ctr">
                <a:spcBef>
                  <a:spcPts val="63"/>
                </a:spcBef>
              </a:pPr>
              <a:r>
                <a:rPr lang="en-US" sz="1400" spc="-3" dirty="0">
                  <a:solidFill>
                    <a:schemeClr val="bg1"/>
                  </a:solidFill>
                  <a:latin typeface="+mj-lt"/>
                  <a:cs typeface="Calibri"/>
                </a:rPr>
                <a:t>Plan Adoption</a:t>
              </a:r>
            </a:p>
            <a:p>
              <a:pPr algn="ctr">
                <a:spcBef>
                  <a:spcPts val="63"/>
                </a:spcBef>
              </a:pPr>
              <a:r>
                <a:rPr lang="en-US" sz="1400" spc="-3" dirty="0">
                  <a:solidFill>
                    <a:schemeClr val="bg1"/>
                  </a:solidFill>
                  <a:latin typeface="+mj-lt"/>
                  <a:cs typeface="Calibri"/>
                </a:rPr>
                <a:t>2025</a:t>
              </a:r>
            </a:p>
          </p:txBody>
        </p:sp>
        <p:grpSp>
          <p:nvGrpSpPr>
            <p:cNvPr id="11" name="Group 10">
              <a:extLst>
                <a:ext uri="{FF2B5EF4-FFF2-40B4-BE49-F238E27FC236}">
                  <a16:creationId xmlns:a16="http://schemas.microsoft.com/office/drawing/2014/main" id="{546542D9-C335-6A1D-1B63-FD9889E93ECA}"/>
                </a:ext>
              </a:extLst>
            </p:cNvPr>
            <p:cNvGrpSpPr/>
            <p:nvPr/>
          </p:nvGrpSpPr>
          <p:grpSpPr>
            <a:xfrm>
              <a:off x="1832108" y="1402614"/>
              <a:ext cx="5353467" cy="1585381"/>
              <a:chOff x="1150454" y="1200433"/>
              <a:chExt cx="6028860" cy="1944887"/>
            </a:xfrm>
          </p:grpSpPr>
          <p:sp>
            <p:nvSpPr>
              <p:cNvPr id="6" name="object 366">
                <a:extLst>
                  <a:ext uri="{FF2B5EF4-FFF2-40B4-BE49-F238E27FC236}">
                    <a16:creationId xmlns:a16="http://schemas.microsoft.com/office/drawing/2014/main" id="{F7219DE5-229A-6ED9-BE9E-7DEE59C1E0B3}"/>
                  </a:ext>
                </a:extLst>
              </p:cNvPr>
              <p:cNvSpPr txBox="1"/>
              <p:nvPr/>
            </p:nvSpPr>
            <p:spPr>
              <a:xfrm>
                <a:off x="4253234" y="2688120"/>
                <a:ext cx="2926080" cy="457200"/>
              </a:xfrm>
              <a:prstGeom prst="round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a:solidFill>
                  <a:schemeClr val="bg1"/>
                </a:solidFill>
              </a:ln>
            </p:spPr>
            <p:txBody>
              <a:bodyPr vert="horz" wrap="square" lIns="0" tIns="7984" rIns="0" bIns="0" rtlCol="0" anchor="ctr">
                <a:noAutofit/>
              </a:bodyPr>
              <a:lstStyle/>
              <a:p>
                <a:pPr algn="ctr" defTabSz="914377"/>
                <a:r>
                  <a:rPr lang="en-US" sz="1100" dirty="0">
                    <a:solidFill>
                      <a:schemeClr val="bg1"/>
                    </a:solidFill>
                    <a:latin typeface="Franklin Gothic Book" panose="020B0503020102020204" pitchFamily="34" charset="0"/>
                  </a:rPr>
                  <a:t>Strategic Priorities &amp; Investments; Implementation Framework</a:t>
                </a:r>
              </a:p>
            </p:txBody>
          </p:sp>
          <p:sp>
            <p:nvSpPr>
              <p:cNvPr id="7" name="object 366">
                <a:extLst>
                  <a:ext uri="{FF2B5EF4-FFF2-40B4-BE49-F238E27FC236}">
                    <a16:creationId xmlns:a16="http://schemas.microsoft.com/office/drawing/2014/main" id="{1A39DD37-CA2C-4045-CB5A-92CE97A6EFF2}"/>
                  </a:ext>
                </a:extLst>
              </p:cNvPr>
              <p:cNvSpPr txBox="1"/>
              <p:nvPr/>
            </p:nvSpPr>
            <p:spPr>
              <a:xfrm>
                <a:off x="1150454" y="1200433"/>
                <a:ext cx="2926080" cy="457201"/>
              </a:xfrm>
              <a:prstGeom prst="round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a:solidFill>
                  <a:schemeClr val="bg1"/>
                </a:solidFill>
              </a:ln>
            </p:spPr>
            <p:txBody>
              <a:bodyPr vert="horz" wrap="square" lIns="0" tIns="7984" rIns="0" bIns="0" rtlCol="0" anchor="ctr">
                <a:noAutofit/>
              </a:bodyPr>
              <a:lstStyle/>
              <a:p>
                <a:pPr algn="ctr" defTabSz="914377"/>
                <a:r>
                  <a:rPr lang="en-US" sz="1100" dirty="0">
                    <a:solidFill>
                      <a:schemeClr val="bg1"/>
                    </a:solidFill>
                    <a:latin typeface="Franklin Gothic Book" panose="020B0503020102020204" pitchFamily="34" charset="0"/>
                  </a:rPr>
                  <a:t>Existing Conditions and Trends Analysis</a:t>
                </a:r>
              </a:p>
            </p:txBody>
          </p:sp>
          <p:sp>
            <p:nvSpPr>
              <p:cNvPr id="8" name="object 366">
                <a:extLst>
                  <a:ext uri="{FF2B5EF4-FFF2-40B4-BE49-F238E27FC236}">
                    <a16:creationId xmlns:a16="http://schemas.microsoft.com/office/drawing/2014/main" id="{A7FA19BA-DB41-93A5-FB7F-314534E23291}"/>
                  </a:ext>
                </a:extLst>
              </p:cNvPr>
              <p:cNvSpPr txBox="1"/>
              <p:nvPr/>
            </p:nvSpPr>
            <p:spPr>
              <a:xfrm>
                <a:off x="2692062" y="1688735"/>
                <a:ext cx="2926080" cy="457201"/>
              </a:xfrm>
              <a:prstGeom prst="round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a:solidFill>
                  <a:schemeClr val="bg1"/>
                </a:solidFill>
              </a:ln>
            </p:spPr>
            <p:txBody>
              <a:bodyPr vert="horz" wrap="square" lIns="0" tIns="7984" rIns="0" bIns="0" rtlCol="0" anchor="ctr">
                <a:noAutofit/>
              </a:bodyPr>
              <a:lstStyle/>
              <a:p>
                <a:pPr algn="ctr" defTabSz="914377"/>
                <a:r>
                  <a:rPr lang="en-US" sz="1100" dirty="0">
                    <a:solidFill>
                      <a:schemeClr val="bg1"/>
                    </a:solidFill>
                    <a:latin typeface="Franklin Gothic Book" panose="020B0503020102020204" pitchFamily="34" charset="0"/>
                  </a:rPr>
                  <a:t>Opportunities and Gaps;</a:t>
                </a:r>
              </a:p>
              <a:p>
                <a:pPr algn="ctr" defTabSz="914377"/>
                <a:r>
                  <a:rPr lang="en-US" sz="1100" dirty="0">
                    <a:solidFill>
                      <a:schemeClr val="bg1"/>
                    </a:solidFill>
                    <a:latin typeface="Franklin Gothic Book" panose="020B0503020102020204" pitchFamily="34" charset="0"/>
                  </a:rPr>
                  <a:t>Service &amp; Capital Needs</a:t>
                </a:r>
              </a:p>
            </p:txBody>
          </p:sp>
          <p:sp>
            <p:nvSpPr>
              <p:cNvPr id="10" name="object 366">
                <a:extLst>
                  <a:ext uri="{FF2B5EF4-FFF2-40B4-BE49-F238E27FC236}">
                    <a16:creationId xmlns:a16="http://schemas.microsoft.com/office/drawing/2014/main" id="{5174CFE8-9F7B-D711-8F61-FB7435167BC6}"/>
                  </a:ext>
                </a:extLst>
              </p:cNvPr>
              <p:cNvSpPr txBox="1"/>
              <p:nvPr/>
            </p:nvSpPr>
            <p:spPr>
              <a:xfrm>
                <a:off x="3386082" y="2186071"/>
                <a:ext cx="2926080" cy="457201"/>
              </a:xfrm>
              <a:prstGeom prst="round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a:solidFill>
                  <a:schemeClr val="bg1"/>
                </a:solidFill>
              </a:ln>
            </p:spPr>
            <p:txBody>
              <a:bodyPr vert="horz" wrap="square" lIns="0" tIns="7984" rIns="0" bIns="0" rtlCol="0" anchor="ctr">
                <a:noAutofit/>
              </a:bodyPr>
              <a:lstStyle/>
              <a:p>
                <a:pPr algn="ctr" defTabSz="914377"/>
                <a:r>
                  <a:rPr lang="en-US" sz="1100" dirty="0">
                    <a:solidFill>
                      <a:schemeClr val="bg1"/>
                    </a:solidFill>
                    <a:latin typeface="Franklin Gothic Book" panose="020B0503020102020204" pitchFamily="34" charset="0"/>
                  </a:rPr>
                  <a:t>Funding, Financial, and Policy</a:t>
                </a:r>
              </a:p>
            </p:txBody>
          </p:sp>
        </p:grpSp>
        <p:sp>
          <p:nvSpPr>
            <p:cNvPr id="12" name="object 366">
              <a:extLst>
                <a:ext uri="{FF2B5EF4-FFF2-40B4-BE49-F238E27FC236}">
                  <a16:creationId xmlns:a16="http://schemas.microsoft.com/office/drawing/2014/main" id="{43812159-5CDB-AA34-A4A3-1FF2E86A6E6C}"/>
                </a:ext>
              </a:extLst>
            </p:cNvPr>
            <p:cNvSpPr txBox="1"/>
            <p:nvPr/>
          </p:nvSpPr>
          <p:spPr>
            <a:xfrm>
              <a:off x="851068" y="887211"/>
              <a:ext cx="2916733" cy="289739"/>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w="12700">
              <a:noFill/>
            </a:ln>
            <a:effectLst>
              <a:outerShdw blurRad="63500" sx="102000" sy="102000" algn="ctr" rotWithShape="0">
                <a:prstClr val="black">
                  <a:alpha val="40000"/>
                </a:prstClr>
              </a:outerShdw>
            </a:effectLst>
          </p:spPr>
          <p:txBody>
            <a:bodyPr vert="horz" wrap="square" lIns="0" tIns="7984" rIns="0" bIns="0" rtlCol="0" anchor="ctr">
              <a:noAutofit/>
            </a:bodyPr>
            <a:lstStyle/>
            <a:p>
              <a:pPr algn="ctr">
                <a:spcBef>
                  <a:spcPts val="63"/>
                </a:spcBef>
              </a:pPr>
              <a:r>
                <a:rPr lang="en-US" sz="1400" spc="-3" dirty="0">
                  <a:solidFill>
                    <a:schemeClr val="bg1"/>
                  </a:solidFill>
                  <a:latin typeface="+mj-lt"/>
                  <a:cs typeface="Calibri"/>
                </a:rPr>
                <a:t>Stakeholder and Public Engagement</a:t>
              </a:r>
            </a:p>
          </p:txBody>
        </p:sp>
      </p:grpSp>
      <p:sp>
        <p:nvSpPr>
          <p:cNvPr id="13" name="Sun 12">
            <a:extLst>
              <a:ext uri="{FF2B5EF4-FFF2-40B4-BE49-F238E27FC236}">
                <a16:creationId xmlns:a16="http://schemas.microsoft.com/office/drawing/2014/main" id="{72FA671A-F084-69AB-8109-194418A2B5D5}"/>
              </a:ext>
            </a:extLst>
          </p:cNvPr>
          <p:cNvSpPr/>
          <p:nvPr/>
        </p:nvSpPr>
        <p:spPr>
          <a:xfrm>
            <a:off x="4325797" y="1399271"/>
            <a:ext cx="222996" cy="240033"/>
          </a:xfrm>
          <a:prstGeom prst="sun">
            <a:avLst/>
          </a:prstGeom>
          <a:solidFill>
            <a:schemeClr val="accent2"/>
          </a:solidFill>
          <a:ln w="3175">
            <a:solidFill>
              <a:srgbClr val="E19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cs typeface="Arial" pitchFamily="34" charset="0"/>
            </a:endParaRPr>
          </a:p>
        </p:txBody>
      </p:sp>
    </p:spTree>
    <p:extLst>
      <p:ext uri="{BB962C8B-B14F-4D97-AF65-F5344CB8AC3E}">
        <p14:creationId xmlns:p14="http://schemas.microsoft.com/office/powerpoint/2010/main" val="1250001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DB8119F2-BA1E-E94E-6A03-FEA61B0566E5}"/>
              </a:ext>
            </a:extLst>
          </p:cNvPr>
          <p:cNvSpPr/>
          <p:nvPr/>
        </p:nvSpPr>
        <p:spPr>
          <a:xfrm>
            <a:off x="884778" y="2516027"/>
            <a:ext cx="1227056" cy="1227056"/>
          </a:xfrm>
          <a:prstGeom prst="ellipse">
            <a:avLst/>
          </a:prstGeom>
          <a:solidFill>
            <a:schemeClr val="accent2">
              <a:lumMod val="40000"/>
              <a:lumOff val="60000"/>
            </a:schemeClr>
          </a:solidFill>
          <a:ln cmpd="dbl">
            <a:solidFill>
              <a:srgbClr val="D28B29"/>
            </a:solidFill>
          </a:ln>
          <a:effectLst>
            <a:glow rad="254000">
              <a:srgbClr val="397999">
                <a:alpha val="62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35" name="Oval 34">
            <a:extLst>
              <a:ext uri="{FF2B5EF4-FFF2-40B4-BE49-F238E27FC236}">
                <a16:creationId xmlns:a16="http://schemas.microsoft.com/office/drawing/2014/main" id="{B1CDDB7E-BCFD-7525-AE3A-09C219C1DEF9}"/>
              </a:ext>
            </a:extLst>
          </p:cNvPr>
          <p:cNvSpPr/>
          <p:nvPr/>
        </p:nvSpPr>
        <p:spPr>
          <a:xfrm>
            <a:off x="1170846" y="2513534"/>
            <a:ext cx="1227056" cy="1227056"/>
          </a:xfrm>
          <a:prstGeom prst="ellipse">
            <a:avLst/>
          </a:prstGeom>
          <a:solidFill>
            <a:schemeClr val="accent2">
              <a:lumMod val="40000"/>
              <a:lumOff val="60000"/>
            </a:schemeClr>
          </a:solidFill>
          <a:ln cmpd="dbl">
            <a:solidFill>
              <a:srgbClr val="D28B29"/>
            </a:solidFill>
          </a:ln>
          <a:effectLst>
            <a:glow rad="254000">
              <a:srgbClr val="39799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31" name="Oval 30">
            <a:extLst>
              <a:ext uri="{FF2B5EF4-FFF2-40B4-BE49-F238E27FC236}">
                <a16:creationId xmlns:a16="http://schemas.microsoft.com/office/drawing/2014/main" id="{5C385205-45F2-D029-B910-6C42321FF94B}"/>
              </a:ext>
            </a:extLst>
          </p:cNvPr>
          <p:cNvSpPr/>
          <p:nvPr/>
        </p:nvSpPr>
        <p:spPr>
          <a:xfrm>
            <a:off x="1025834" y="2410803"/>
            <a:ext cx="1227056" cy="1227056"/>
          </a:xfrm>
          <a:prstGeom prst="ellipse">
            <a:avLst/>
          </a:prstGeom>
          <a:solidFill>
            <a:schemeClr val="accent2">
              <a:lumMod val="40000"/>
              <a:lumOff val="60000"/>
            </a:schemeClr>
          </a:solidFill>
          <a:ln cmpd="dbl">
            <a:solidFill>
              <a:srgbClr val="D28B29"/>
            </a:solidFill>
          </a:ln>
          <a:effectLst>
            <a:glow rad="254000">
              <a:srgbClr val="3979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26" name="Oval 25">
            <a:extLst>
              <a:ext uri="{FF2B5EF4-FFF2-40B4-BE49-F238E27FC236}">
                <a16:creationId xmlns:a16="http://schemas.microsoft.com/office/drawing/2014/main" id="{CFF8C13A-B185-0F73-863D-95224843D454}"/>
              </a:ext>
            </a:extLst>
          </p:cNvPr>
          <p:cNvSpPr/>
          <p:nvPr/>
        </p:nvSpPr>
        <p:spPr>
          <a:xfrm>
            <a:off x="347018" y="2410803"/>
            <a:ext cx="2642530" cy="1348569"/>
          </a:xfrm>
          <a:prstGeom prst="ellipse">
            <a:avLst/>
          </a:prstGeom>
          <a:solidFill>
            <a:schemeClr val="bg1">
              <a:lumMod val="85000"/>
              <a:alpha val="82000"/>
            </a:schemeClr>
          </a:solidFill>
          <a:ln cmpd="dbl">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path path="circle">
                <a:fillToRect r="100000" b="100000"/>
              </a:path>
              <a:tileRect l="-100000" t="-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grpSp>
        <p:nvGrpSpPr>
          <p:cNvPr id="33" name="Group 32">
            <a:extLst>
              <a:ext uri="{FF2B5EF4-FFF2-40B4-BE49-F238E27FC236}">
                <a16:creationId xmlns:a16="http://schemas.microsoft.com/office/drawing/2014/main" id="{97D7E89C-9715-97BC-7003-0166C53A1689}"/>
              </a:ext>
            </a:extLst>
          </p:cNvPr>
          <p:cNvGrpSpPr/>
          <p:nvPr/>
        </p:nvGrpSpPr>
        <p:grpSpPr>
          <a:xfrm>
            <a:off x="475197" y="2568196"/>
            <a:ext cx="2341345" cy="940732"/>
            <a:chOff x="312038" y="3199665"/>
            <a:chExt cx="1553412" cy="624145"/>
          </a:xfrm>
        </p:grpSpPr>
        <p:pic>
          <p:nvPicPr>
            <p:cNvPr id="27" name="Graphic 26">
              <a:extLst>
                <a:ext uri="{FF2B5EF4-FFF2-40B4-BE49-F238E27FC236}">
                  <a16:creationId xmlns:a16="http://schemas.microsoft.com/office/drawing/2014/main" id="{37B954BD-66E1-EAFD-ABC8-30DC454970BB}"/>
                </a:ext>
              </a:extLst>
            </p:cNvPr>
            <p:cNvPicPr>
              <a:picLocks noChangeAspect="1"/>
            </p:cNvPicPr>
            <p:nvPr/>
          </p:nvPicPr>
          <p:blipFill>
            <a:blip r:embed="rId3">
              <a:duotone>
                <a:schemeClr val="accent1">
                  <a:shade val="45000"/>
                  <a:satMod val="135000"/>
                </a:schemeClr>
                <a:prstClr val="white"/>
              </a:duotone>
              <a:extLst>
                <a:ext uri="{96DAC541-7B7A-43D3-8B79-37D633B846F1}">
                  <asvg:svgBlip xmlns:asvg="http://schemas.microsoft.com/office/drawing/2016/SVG/main" r:embed="rId4"/>
                </a:ext>
              </a:extLst>
            </a:blip>
            <a:stretch>
              <a:fillRect/>
            </a:stretch>
          </p:blipFill>
          <p:spPr>
            <a:xfrm>
              <a:off x="752979" y="3199665"/>
              <a:ext cx="639569" cy="584431"/>
            </a:xfrm>
            <a:prstGeom prst="rect">
              <a:avLst/>
            </a:prstGeom>
            <a:effectLst>
              <a:innerShdw blurRad="63500" dist="50800" dir="5400000">
                <a:prstClr val="black">
                  <a:alpha val="50000"/>
                </a:prstClr>
              </a:innerShdw>
            </a:effectLst>
          </p:spPr>
        </p:pic>
        <p:pic>
          <p:nvPicPr>
            <p:cNvPr id="28" name="Graphic 27" descr="Cycling with solid fill">
              <a:extLst>
                <a:ext uri="{FF2B5EF4-FFF2-40B4-BE49-F238E27FC236}">
                  <a16:creationId xmlns:a16="http://schemas.microsoft.com/office/drawing/2014/main" id="{99146871-9508-C420-18AD-A9774AEE72AA}"/>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90215" y="3348575"/>
              <a:ext cx="475235" cy="475235"/>
            </a:xfrm>
            <a:prstGeom prst="rect">
              <a:avLst/>
            </a:prstGeom>
            <a:effectLst>
              <a:innerShdw blurRad="63500" dist="50800" dir="5400000">
                <a:prstClr val="black">
                  <a:alpha val="50000"/>
                </a:prstClr>
              </a:innerShdw>
            </a:effectLst>
          </p:spPr>
        </p:pic>
        <p:pic>
          <p:nvPicPr>
            <p:cNvPr id="29" name="Graphic 28" descr="Walk with solid fill">
              <a:extLst>
                <a:ext uri="{FF2B5EF4-FFF2-40B4-BE49-F238E27FC236}">
                  <a16:creationId xmlns:a16="http://schemas.microsoft.com/office/drawing/2014/main" id="{8F0056EF-2C49-291A-47D4-11430FB36D99}"/>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2038" y="3331791"/>
              <a:ext cx="475235" cy="475235"/>
            </a:xfrm>
            <a:prstGeom prst="rect">
              <a:avLst/>
            </a:prstGeom>
            <a:effectLst>
              <a:innerShdw blurRad="63500" dist="50800" dir="5400000">
                <a:prstClr val="black">
                  <a:alpha val="50000"/>
                </a:prstClr>
              </a:innerShdw>
            </a:effectLst>
          </p:spPr>
        </p:pic>
      </p:grpSp>
      <p:pic>
        <p:nvPicPr>
          <p:cNvPr id="15" name="Graphic 14">
            <a:extLst>
              <a:ext uri="{FF2B5EF4-FFF2-40B4-BE49-F238E27FC236}">
                <a16:creationId xmlns:a16="http://schemas.microsoft.com/office/drawing/2014/main" id="{9463569B-204C-7DAD-8DF9-D3893CC830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12846" y="4043458"/>
            <a:ext cx="4468405" cy="303700"/>
          </a:xfrm>
          <a:prstGeom prst="rect">
            <a:avLst/>
          </a:prstGeom>
          <a:effectLst>
            <a:outerShdw blurRad="50800" dist="38100" dir="10800000" algn="r" rotWithShape="0">
              <a:prstClr val="black">
                <a:alpha val="40000"/>
              </a:prstClr>
            </a:outerShdw>
          </a:effectLst>
        </p:spPr>
      </p:pic>
      <p:sp>
        <p:nvSpPr>
          <p:cNvPr id="4" name="Title 3">
            <a:extLst>
              <a:ext uri="{FF2B5EF4-FFF2-40B4-BE49-F238E27FC236}">
                <a16:creationId xmlns:a16="http://schemas.microsoft.com/office/drawing/2014/main" id="{40A20480-7D71-588F-9113-022B54BCABF7}"/>
              </a:ext>
            </a:extLst>
          </p:cNvPr>
          <p:cNvSpPr>
            <a:spLocks noGrp="1"/>
          </p:cNvSpPr>
          <p:nvPr>
            <p:ph type="title"/>
          </p:nvPr>
        </p:nvSpPr>
        <p:spPr/>
        <p:txBody>
          <a:bodyPr/>
          <a:lstStyle/>
          <a:p>
            <a:r>
              <a:rPr lang="en-US" dirty="0"/>
              <a:t>Presentation Overview</a:t>
            </a:r>
          </a:p>
        </p:txBody>
      </p:sp>
      <p:pic>
        <p:nvPicPr>
          <p:cNvPr id="2" name="Graphic 1">
            <a:extLst>
              <a:ext uri="{FF2B5EF4-FFF2-40B4-BE49-F238E27FC236}">
                <a16:creationId xmlns:a16="http://schemas.microsoft.com/office/drawing/2014/main" id="{A81D9896-5411-2259-C0FF-2D92003D93D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12848" y="3607863"/>
            <a:ext cx="4468405" cy="303700"/>
          </a:xfrm>
          <a:prstGeom prst="rect">
            <a:avLst/>
          </a:prstGeom>
          <a:effectLst>
            <a:outerShdw blurRad="50800" dist="38100" dir="10800000" algn="r" rotWithShape="0">
              <a:prstClr val="black">
                <a:alpha val="40000"/>
              </a:prstClr>
            </a:outerShdw>
          </a:effectLst>
        </p:spPr>
      </p:pic>
      <p:sp>
        <p:nvSpPr>
          <p:cNvPr id="3" name="TextBox 2">
            <a:extLst>
              <a:ext uri="{FF2B5EF4-FFF2-40B4-BE49-F238E27FC236}">
                <a16:creationId xmlns:a16="http://schemas.microsoft.com/office/drawing/2014/main" id="{62B93D55-0234-BE53-F233-5751AD62901D}"/>
              </a:ext>
            </a:extLst>
          </p:cNvPr>
          <p:cNvSpPr txBox="1"/>
          <p:nvPr/>
        </p:nvSpPr>
        <p:spPr>
          <a:xfrm>
            <a:off x="3268387" y="1712666"/>
            <a:ext cx="5318843" cy="394535"/>
          </a:xfrm>
          <a:prstGeom prst="round2DiagRect">
            <a:avLst>
              <a:gd name="adj1" fmla="val 23913"/>
              <a:gd name="adj2" fmla="val 0"/>
            </a:avLst>
          </a:prstGeom>
          <a:solidFill>
            <a:srgbClr val="2E4F6F"/>
          </a:solidFill>
        </p:spPr>
        <p:txBody>
          <a:bodyPr wrap="none" lIns="274320" tIns="274320" anchor="b" anchorCtr="0">
            <a:noAutofit/>
          </a:bodyPr>
          <a:lstStyle/>
          <a:p>
            <a:pPr lvl="0">
              <a:lnSpc>
                <a:spcPct val="150000"/>
              </a:lnSpc>
            </a:pPr>
            <a:r>
              <a:rPr lang="en-US" dirty="0">
                <a:solidFill>
                  <a:schemeClr val="bg1"/>
                </a:solidFill>
                <a:latin typeface="+mj-lt"/>
              </a:rPr>
              <a:t>Texas Statewide Multimodal Transit Plan</a:t>
            </a:r>
          </a:p>
        </p:txBody>
      </p:sp>
      <p:cxnSp>
        <p:nvCxnSpPr>
          <p:cNvPr id="5" name="Straight Connector 4">
            <a:extLst>
              <a:ext uri="{FF2B5EF4-FFF2-40B4-BE49-F238E27FC236}">
                <a16:creationId xmlns:a16="http://schemas.microsoft.com/office/drawing/2014/main" id="{4293F82B-F3B7-33EB-3CA0-F65A64A44E8A}"/>
              </a:ext>
            </a:extLst>
          </p:cNvPr>
          <p:cNvCxnSpPr>
            <a:cxnSpLocks/>
          </p:cNvCxnSpPr>
          <p:nvPr/>
        </p:nvCxnSpPr>
        <p:spPr>
          <a:xfrm flipV="1">
            <a:off x="3452756" y="2107201"/>
            <a:ext cx="0" cy="2088107"/>
          </a:xfrm>
          <a:prstGeom prst="line">
            <a:avLst/>
          </a:prstGeom>
          <a:ln w="10795">
            <a:solidFill>
              <a:srgbClr val="925700"/>
            </a:solidFill>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56A0804D-2669-3562-45A8-E78E3E75CC78}"/>
              </a:ext>
            </a:extLst>
          </p:cNvPr>
          <p:cNvCxnSpPr>
            <a:cxnSpLocks/>
          </p:cNvCxnSpPr>
          <p:nvPr/>
        </p:nvCxnSpPr>
        <p:spPr>
          <a:xfrm>
            <a:off x="3452756" y="2454860"/>
            <a:ext cx="160093"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412D5D09-B19C-E78B-12CB-022CE843055E}"/>
              </a:ext>
            </a:extLst>
          </p:cNvPr>
          <p:cNvCxnSpPr>
            <a:cxnSpLocks/>
          </p:cNvCxnSpPr>
          <p:nvPr/>
        </p:nvCxnSpPr>
        <p:spPr>
          <a:xfrm>
            <a:off x="3452756" y="2874940"/>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E2A8C38-75E2-3017-8657-40C06931AD04}"/>
              </a:ext>
            </a:extLst>
          </p:cNvPr>
          <p:cNvCxnSpPr>
            <a:cxnSpLocks/>
          </p:cNvCxnSpPr>
          <p:nvPr/>
        </p:nvCxnSpPr>
        <p:spPr>
          <a:xfrm>
            <a:off x="3452756" y="3295209"/>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A0C50779-C70B-A242-E097-A0E4466C60C0}"/>
              </a:ext>
            </a:extLst>
          </p:cNvPr>
          <p:cNvSpPr txBox="1"/>
          <p:nvPr/>
        </p:nvSpPr>
        <p:spPr>
          <a:xfrm>
            <a:off x="3268388" y="1071543"/>
            <a:ext cx="5318842" cy="393192"/>
          </a:xfrm>
          <a:prstGeom prst="round2DiagRect">
            <a:avLst>
              <a:gd name="adj1" fmla="val 23913"/>
              <a:gd name="adj2" fmla="val 0"/>
            </a:avLst>
          </a:prstGeom>
          <a:solidFill>
            <a:srgbClr val="2E4F6F"/>
          </a:solidFill>
        </p:spPr>
        <p:txBody>
          <a:bodyPr wrap="none" lIns="274320" tIns="274320" anchor="b" anchorCtr="0">
            <a:noAutofit/>
          </a:bodyPr>
          <a:lstStyle/>
          <a:p>
            <a:pPr>
              <a:lnSpc>
                <a:spcPct val="150000"/>
              </a:lnSpc>
            </a:pPr>
            <a:r>
              <a:rPr lang="en-US" dirty="0">
                <a:solidFill>
                  <a:schemeClr val="bg1"/>
                </a:solidFill>
                <a:latin typeface="+mj-lt"/>
              </a:rPr>
              <a:t>TxDOT’s Planning and Modal Programs</a:t>
            </a:r>
          </a:p>
        </p:txBody>
      </p:sp>
      <p:pic>
        <p:nvPicPr>
          <p:cNvPr id="11" name="Graphic 10">
            <a:extLst>
              <a:ext uri="{FF2B5EF4-FFF2-40B4-BE49-F238E27FC236}">
                <a16:creationId xmlns:a16="http://schemas.microsoft.com/office/drawing/2014/main" id="{974F1BB9-0556-7E76-7B7E-A9FDABE5A53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12847" y="2301075"/>
            <a:ext cx="4468405" cy="303700"/>
          </a:xfrm>
          <a:prstGeom prst="rect">
            <a:avLst/>
          </a:prstGeom>
          <a:effectLst>
            <a:outerShdw blurRad="50800" dist="38100" dir="10800000" algn="r" rotWithShape="0">
              <a:prstClr val="black">
                <a:alpha val="40000"/>
              </a:prstClr>
            </a:outerShdw>
          </a:effectLst>
        </p:spPr>
      </p:pic>
      <p:pic>
        <p:nvPicPr>
          <p:cNvPr id="13" name="Graphic 12">
            <a:extLst>
              <a:ext uri="{FF2B5EF4-FFF2-40B4-BE49-F238E27FC236}">
                <a16:creationId xmlns:a16="http://schemas.microsoft.com/office/drawing/2014/main" id="{39166FDC-7877-7657-9D8E-0147993E69B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12847" y="2736671"/>
            <a:ext cx="4468405" cy="303700"/>
          </a:xfrm>
          <a:prstGeom prst="rect">
            <a:avLst/>
          </a:prstGeom>
          <a:effectLst>
            <a:outerShdw blurRad="50800" dist="38100" dir="10800000" algn="r" rotWithShape="0">
              <a:prstClr val="black">
                <a:alpha val="40000"/>
              </a:prstClr>
            </a:outerShdw>
          </a:effectLst>
        </p:spPr>
      </p:pic>
      <p:pic>
        <p:nvPicPr>
          <p:cNvPr id="14" name="Graphic 13">
            <a:extLst>
              <a:ext uri="{FF2B5EF4-FFF2-40B4-BE49-F238E27FC236}">
                <a16:creationId xmlns:a16="http://schemas.microsoft.com/office/drawing/2014/main" id="{D9642C11-0B85-78CD-6B91-DE09370C2A0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12847" y="3172267"/>
            <a:ext cx="4468405" cy="303700"/>
          </a:xfrm>
          <a:prstGeom prst="rect">
            <a:avLst/>
          </a:prstGeom>
          <a:effectLst>
            <a:outerShdw blurRad="50800" dist="38100" dir="10800000" algn="r" rotWithShape="0">
              <a:prstClr val="black">
                <a:alpha val="40000"/>
              </a:prstClr>
            </a:outerShdw>
          </a:effectLst>
        </p:spPr>
      </p:pic>
      <p:sp>
        <p:nvSpPr>
          <p:cNvPr id="9" name="Content Placeholder 6">
            <a:extLst>
              <a:ext uri="{FF2B5EF4-FFF2-40B4-BE49-F238E27FC236}">
                <a16:creationId xmlns:a16="http://schemas.microsoft.com/office/drawing/2014/main" id="{6EF915E3-18D5-CB0E-5EF2-7B7AAC7F6F1D}"/>
              </a:ext>
            </a:extLst>
          </p:cNvPr>
          <p:cNvSpPr txBox="1">
            <a:spLocks/>
          </p:cNvSpPr>
          <p:nvPr/>
        </p:nvSpPr>
        <p:spPr>
          <a:xfrm>
            <a:off x="3741334" y="2341689"/>
            <a:ext cx="4376998" cy="1796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defPPr>
              <a:defRPr lang="en-US"/>
            </a:defPPr>
            <a:lvl1pPr>
              <a:lnSpc>
                <a:spcPct val="150000"/>
              </a:lnSpc>
              <a:defRPr sz="1600">
                <a:solidFill>
                  <a:schemeClr val="bg1"/>
                </a:solidFill>
                <a:latin typeface="Franklin Gothic Book" panose="020B05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nSpc>
                <a:spcPct val="175000"/>
              </a:lnSpc>
            </a:pPr>
            <a:r>
              <a:rPr lang="en-US" sz="1600" dirty="0"/>
              <a:t>What, Why, and Why Now</a:t>
            </a:r>
          </a:p>
          <a:p>
            <a:pPr marL="0" lvl="1">
              <a:lnSpc>
                <a:spcPct val="175000"/>
              </a:lnSpc>
            </a:pPr>
            <a:r>
              <a:rPr lang="en-US" sz="1600" dirty="0"/>
              <a:t>Vision, Emphasis Areas, and Timeline</a:t>
            </a:r>
          </a:p>
          <a:p>
            <a:pPr marL="0" lvl="1">
              <a:lnSpc>
                <a:spcPct val="175000"/>
              </a:lnSpc>
            </a:pPr>
            <a:r>
              <a:rPr lang="en-US" sz="1600" dirty="0"/>
              <a:t>Existing Conditions and Trends</a:t>
            </a:r>
          </a:p>
          <a:p>
            <a:pPr lvl="0">
              <a:lnSpc>
                <a:spcPct val="175000"/>
              </a:lnSpc>
            </a:pPr>
            <a:r>
              <a:rPr lang="en-US" sz="1600" dirty="0"/>
              <a:t>Public/Stakeholder Outreach and Engagement</a:t>
            </a:r>
          </a:p>
          <a:p>
            <a:pPr>
              <a:lnSpc>
                <a:spcPct val="175000"/>
              </a:lnSpc>
            </a:pPr>
            <a:r>
              <a:rPr lang="en-US" dirty="0"/>
              <a:t>Next Steps</a:t>
            </a:r>
          </a:p>
        </p:txBody>
      </p:sp>
      <p:cxnSp>
        <p:nvCxnSpPr>
          <p:cNvPr id="21" name="Straight Connector 20">
            <a:extLst>
              <a:ext uri="{FF2B5EF4-FFF2-40B4-BE49-F238E27FC236}">
                <a16:creationId xmlns:a16="http://schemas.microsoft.com/office/drawing/2014/main" id="{30E2C8BF-2204-4FB6-2ECE-E65038DFD4B2}"/>
              </a:ext>
            </a:extLst>
          </p:cNvPr>
          <p:cNvCxnSpPr>
            <a:cxnSpLocks/>
          </p:cNvCxnSpPr>
          <p:nvPr/>
        </p:nvCxnSpPr>
        <p:spPr>
          <a:xfrm>
            <a:off x="3452756" y="3750199"/>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C93CA25E-8D55-226E-6045-ABB7F23E5E1A}"/>
              </a:ext>
            </a:extLst>
          </p:cNvPr>
          <p:cNvCxnSpPr>
            <a:cxnSpLocks/>
          </p:cNvCxnSpPr>
          <p:nvPr/>
        </p:nvCxnSpPr>
        <p:spPr>
          <a:xfrm>
            <a:off x="3452756" y="4185247"/>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BD303C25-F153-CEC4-F585-D85EEAC6E96E}"/>
              </a:ext>
            </a:extLst>
          </p:cNvPr>
          <p:cNvCxnSpPr>
            <a:cxnSpLocks/>
          </p:cNvCxnSpPr>
          <p:nvPr/>
        </p:nvCxnSpPr>
        <p:spPr>
          <a:xfrm>
            <a:off x="418592" y="3472344"/>
            <a:ext cx="2570956" cy="0"/>
          </a:xfrm>
          <a:prstGeom prst="line">
            <a:avLst/>
          </a:prstGeom>
          <a:ln w="38100" cmpd="tri">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41B7A9F-8173-D949-3731-6826D6DDAAB3}"/>
              </a:ext>
            </a:extLst>
          </p:cNvPr>
          <p:cNvCxnSpPr>
            <a:cxnSpLocks/>
            <a:stCxn id="26" idx="3"/>
            <a:endCxn id="26" idx="5"/>
          </p:cNvCxnSpPr>
          <p:nvPr/>
        </p:nvCxnSpPr>
        <p:spPr>
          <a:xfrm>
            <a:off x="734008" y="3561879"/>
            <a:ext cx="1868550" cy="0"/>
          </a:xfrm>
          <a:prstGeom prst="line">
            <a:avLst/>
          </a:prstGeom>
          <a:ln w="38100" cmpd="tri">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E5F8111D-5F22-4310-8635-12C8B3A09C39}"/>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a:t>
            </a:fld>
            <a:endParaRPr lang="en-US" dirty="0"/>
          </a:p>
        </p:txBody>
      </p:sp>
    </p:spTree>
    <p:extLst>
      <p:ext uri="{BB962C8B-B14F-4D97-AF65-F5344CB8AC3E}">
        <p14:creationId xmlns:p14="http://schemas.microsoft.com/office/powerpoint/2010/main" val="3747708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24FF25-86B6-45EF-88DC-C3CF8A016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27"/>
            <a:ext cx="9147274" cy="4715184"/>
          </a:xfrm>
          <a:prstGeom prst="rect">
            <a:avLst/>
          </a:prstGeom>
        </p:spPr>
      </p:pic>
      <p:sp>
        <p:nvSpPr>
          <p:cNvPr id="4" name="Title 3"/>
          <p:cNvSpPr>
            <a:spLocks noGrp="1"/>
          </p:cNvSpPr>
          <p:nvPr>
            <p:ph type="ctrTitle"/>
          </p:nvPr>
        </p:nvSpPr>
        <p:spPr>
          <a:xfrm>
            <a:off x="99087" y="2251192"/>
            <a:ext cx="6138153" cy="1057275"/>
          </a:xfrm>
        </p:spPr>
        <p:txBody>
          <a:bodyPr/>
          <a:lstStyle/>
          <a:p>
            <a:r>
              <a:rPr lang="en-US" dirty="0"/>
              <a:t>Texas Statewide Multimodal Transit Plan:</a:t>
            </a:r>
            <a:br>
              <a:rPr lang="en-US" dirty="0"/>
            </a:br>
            <a:r>
              <a:rPr lang="en-US" sz="2400" dirty="0"/>
              <a:t>Existing Conditions and Trends</a:t>
            </a:r>
          </a:p>
        </p:txBody>
      </p:sp>
    </p:spTree>
    <p:extLst>
      <p:ext uri="{BB962C8B-B14F-4D97-AF65-F5344CB8AC3E}">
        <p14:creationId xmlns:p14="http://schemas.microsoft.com/office/powerpoint/2010/main" val="2179850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706168-764A-F26D-D72D-05CEEE9B6FEE}"/>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21</a:t>
            </a:fld>
            <a:endParaRPr lang="en-US" dirty="0"/>
          </a:p>
        </p:txBody>
      </p:sp>
      <p:sp>
        <p:nvSpPr>
          <p:cNvPr id="2" name="Content Placeholder 6">
            <a:extLst>
              <a:ext uri="{FF2B5EF4-FFF2-40B4-BE49-F238E27FC236}">
                <a16:creationId xmlns:a16="http://schemas.microsoft.com/office/drawing/2014/main" id="{B70F5F1F-CF2C-DC97-3E7F-DC358FDF303E}"/>
              </a:ext>
            </a:extLst>
          </p:cNvPr>
          <p:cNvSpPr txBox="1">
            <a:spLocks/>
          </p:cNvSpPr>
          <p:nvPr/>
        </p:nvSpPr>
        <p:spPr>
          <a:xfrm>
            <a:off x="427154" y="939998"/>
            <a:ext cx="3886200" cy="3263504"/>
          </a:xfrm>
          <a:prstGeom prst="rect">
            <a:avLst/>
          </a:prstGeom>
        </p:spPr>
        <p:txBody>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7" name="Content Placeholder 6">
            <a:extLst>
              <a:ext uri="{FF2B5EF4-FFF2-40B4-BE49-F238E27FC236}">
                <a16:creationId xmlns:a16="http://schemas.microsoft.com/office/drawing/2014/main" id="{DDDA71BD-0AA7-2412-89BC-7914A68DC305}"/>
              </a:ext>
            </a:extLst>
          </p:cNvPr>
          <p:cNvSpPr txBox="1">
            <a:spLocks/>
          </p:cNvSpPr>
          <p:nvPr/>
        </p:nvSpPr>
        <p:spPr>
          <a:xfrm>
            <a:off x="-68451" y="358158"/>
            <a:ext cx="3017520" cy="4269685"/>
          </a:xfrm>
          <a:prstGeom prst="rect">
            <a:avLst/>
          </a:prstGeom>
        </p:spPr>
        <p:txBody>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16" name="Title 1">
            <a:extLst>
              <a:ext uri="{FF2B5EF4-FFF2-40B4-BE49-F238E27FC236}">
                <a16:creationId xmlns:a16="http://schemas.microsoft.com/office/drawing/2014/main" id="{5DD3801A-1434-A25D-8200-80BE7E21410E}"/>
              </a:ext>
            </a:extLst>
          </p:cNvPr>
          <p:cNvSpPr txBox="1">
            <a:spLocks/>
          </p:cNvSpPr>
          <p:nvPr/>
        </p:nvSpPr>
        <p:spPr bwMode="gray">
          <a:xfrm>
            <a:off x="253678" y="108926"/>
            <a:ext cx="8353424" cy="461665"/>
          </a:xfrm>
          <a:prstGeom prst="rect">
            <a:avLst/>
          </a:prstGeom>
          <a:noFill/>
        </p:spPr>
        <p:txBody>
          <a:bodyPr wrap="square" lIns="0" rtlCol="0">
            <a:spAutoFit/>
          </a:bodyPr>
          <a:lstStyle>
            <a:lvl1pPr marL="0" algn="l" defTabSz="914400" rtl="0" eaLnBrk="1" latinLnBrk="0" hangingPunct="1">
              <a:lnSpc>
                <a:spcPct val="100000"/>
              </a:lnSpc>
              <a:spcBef>
                <a:spcPct val="0"/>
              </a:spcBef>
              <a:buNone/>
              <a:defRPr lang="en-US" sz="2000" b="0" kern="1200">
                <a:solidFill>
                  <a:srgbClr val="205588"/>
                </a:solidFill>
                <a:effectLst/>
                <a:latin typeface="Franklin Gothic Demi" pitchFamily="34" charset="0"/>
                <a:ea typeface="+mn-ea"/>
                <a:cs typeface="Arial" pitchFamily="34" charset="0"/>
              </a:defRPr>
            </a:lvl1pPr>
          </a:lstStyle>
          <a:p>
            <a:r>
              <a:rPr lang="en-US" sz="2400" dirty="0">
                <a:solidFill>
                  <a:schemeClr val="accent2"/>
                </a:solidFill>
              </a:rPr>
              <a:t>Current Transit System in Texas</a:t>
            </a:r>
          </a:p>
        </p:txBody>
      </p:sp>
      <p:sp>
        <p:nvSpPr>
          <p:cNvPr id="9" name="Content Placeholder 6">
            <a:extLst>
              <a:ext uri="{FF2B5EF4-FFF2-40B4-BE49-F238E27FC236}">
                <a16:creationId xmlns:a16="http://schemas.microsoft.com/office/drawing/2014/main" id="{C44F9F77-D65A-15C7-765F-F51C17344A3E}"/>
              </a:ext>
            </a:extLst>
          </p:cNvPr>
          <p:cNvSpPr txBox="1">
            <a:spLocks/>
          </p:cNvSpPr>
          <p:nvPr/>
        </p:nvSpPr>
        <p:spPr>
          <a:xfrm>
            <a:off x="7402972" y="4534280"/>
            <a:ext cx="1741027" cy="140631"/>
          </a:xfrm>
          <a:prstGeom prst="rect">
            <a:avLst/>
          </a:prstGeom>
        </p:spPr>
        <p:txBody>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800" dirty="0">
                <a:solidFill>
                  <a:schemeClr val="bg1">
                    <a:lumMod val="65000"/>
                  </a:schemeClr>
                </a:solidFill>
              </a:rPr>
              <a:t>* Pre-pandemic figure (2019)</a:t>
            </a:r>
            <a:endParaRPr lang="en-US" sz="800" b="1" dirty="0">
              <a:solidFill>
                <a:schemeClr val="bg1">
                  <a:lumMod val="65000"/>
                </a:schemeClr>
              </a:solidFill>
            </a:endParaRPr>
          </a:p>
        </p:txBody>
      </p:sp>
      <p:pic>
        <p:nvPicPr>
          <p:cNvPr id="6" name="Picture 5">
            <a:extLst>
              <a:ext uri="{FF2B5EF4-FFF2-40B4-BE49-F238E27FC236}">
                <a16:creationId xmlns:a16="http://schemas.microsoft.com/office/drawing/2014/main" id="{855BEDA0-AB10-ABD0-B158-6A7EE61A0367}"/>
              </a:ext>
            </a:extLst>
          </p:cNvPr>
          <p:cNvPicPr>
            <a:picLocks noChangeAspect="1"/>
          </p:cNvPicPr>
          <p:nvPr/>
        </p:nvPicPr>
        <p:blipFill rotWithShape="1">
          <a:blip r:embed="rId3">
            <a:extLst>
              <a:ext uri="{28A0092B-C50C-407E-A947-70E740481C1C}">
                <a14:useLocalDpi xmlns:a14="http://schemas.microsoft.com/office/drawing/2010/main" val="0"/>
              </a:ext>
            </a:extLst>
          </a:blip>
          <a:srcRect t="15215"/>
          <a:stretch/>
        </p:blipFill>
        <p:spPr>
          <a:xfrm>
            <a:off x="1409780" y="956567"/>
            <a:ext cx="3599584" cy="3333816"/>
          </a:xfrm>
          <a:prstGeom prst="rect">
            <a:avLst/>
          </a:prstGeom>
          <a:effectLst>
            <a:outerShdw blurRad="63500" sx="102000" sy="102000" algn="ctr" rotWithShape="0">
              <a:prstClr val="black">
                <a:alpha val="40000"/>
              </a:prstClr>
            </a:outerShdw>
          </a:effectLst>
        </p:spPr>
      </p:pic>
      <p:grpSp>
        <p:nvGrpSpPr>
          <p:cNvPr id="38" name="Group 37">
            <a:extLst>
              <a:ext uri="{FF2B5EF4-FFF2-40B4-BE49-F238E27FC236}">
                <a16:creationId xmlns:a16="http://schemas.microsoft.com/office/drawing/2014/main" id="{D30B1B56-DED6-9DDE-70F3-D9E16F657C45}"/>
              </a:ext>
            </a:extLst>
          </p:cNvPr>
          <p:cNvGrpSpPr/>
          <p:nvPr/>
        </p:nvGrpSpPr>
        <p:grpSpPr>
          <a:xfrm>
            <a:off x="103493" y="3384120"/>
            <a:ext cx="3328481" cy="1290389"/>
            <a:chOff x="4156693" y="2628222"/>
            <a:chExt cx="3328481" cy="1290389"/>
          </a:xfrm>
        </p:grpSpPr>
        <p:grpSp>
          <p:nvGrpSpPr>
            <p:cNvPr id="32" name="Group 31">
              <a:extLst>
                <a:ext uri="{FF2B5EF4-FFF2-40B4-BE49-F238E27FC236}">
                  <a16:creationId xmlns:a16="http://schemas.microsoft.com/office/drawing/2014/main" id="{24F233D0-5267-5219-D9F0-4730F2FB6520}"/>
                </a:ext>
              </a:extLst>
            </p:cNvPr>
            <p:cNvGrpSpPr/>
            <p:nvPr/>
          </p:nvGrpSpPr>
          <p:grpSpPr>
            <a:xfrm>
              <a:off x="4554489" y="2628222"/>
              <a:ext cx="2930685" cy="1290389"/>
              <a:chOff x="3372484" y="3722301"/>
              <a:chExt cx="2930685" cy="1290389"/>
            </a:xfrm>
          </p:grpSpPr>
          <p:sp>
            <p:nvSpPr>
              <p:cNvPr id="11" name="TextBox 10">
                <a:extLst>
                  <a:ext uri="{FF2B5EF4-FFF2-40B4-BE49-F238E27FC236}">
                    <a16:creationId xmlns:a16="http://schemas.microsoft.com/office/drawing/2014/main" id="{765DCE9C-6492-EF95-2D17-2970B0F3DC1A}"/>
                  </a:ext>
                </a:extLst>
              </p:cNvPr>
              <p:cNvSpPr txBox="1"/>
              <p:nvPr/>
            </p:nvSpPr>
            <p:spPr>
              <a:xfrm>
                <a:off x="3372484" y="3722301"/>
                <a:ext cx="2300287" cy="215444"/>
              </a:xfrm>
              <a:prstGeom prst="rect">
                <a:avLst/>
              </a:prstGeom>
              <a:noFill/>
            </p:spPr>
            <p:txBody>
              <a:bodyPr wrap="square" rtlCol="0">
                <a:spAutoFit/>
              </a:bodyPr>
              <a:lstStyle/>
              <a:p>
                <a:r>
                  <a:rPr lang="en-US" sz="800" dirty="0"/>
                  <a:t>Cities served by metropolitan transit authorities</a:t>
                </a:r>
              </a:p>
            </p:txBody>
          </p:sp>
          <p:sp>
            <p:nvSpPr>
              <p:cNvPr id="12" name="TextBox 11">
                <a:extLst>
                  <a:ext uri="{FF2B5EF4-FFF2-40B4-BE49-F238E27FC236}">
                    <a16:creationId xmlns:a16="http://schemas.microsoft.com/office/drawing/2014/main" id="{E0F49265-398F-84E3-1626-4D0937D88948}"/>
                  </a:ext>
                </a:extLst>
              </p:cNvPr>
              <p:cNvSpPr txBox="1"/>
              <p:nvPr/>
            </p:nvSpPr>
            <p:spPr>
              <a:xfrm>
                <a:off x="3372484" y="3901458"/>
                <a:ext cx="2300287" cy="215444"/>
              </a:xfrm>
              <a:prstGeom prst="rect">
                <a:avLst/>
              </a:prstGeom>
              <a:noFill/>
            </p:spPr>
            <p:txBody>
              <a:bodyPr wrap="square" rtlCol="0">
                <a:spAutoFit/>
              </a:bodyPr>
              <a:lstStyle/>
              <a:p>
                <a:r>
                  <a:rPr lang="en-US" sz="800" dirty="0"/>
                  <a:t>Denton County Transportation Authority</a:t>
                </a:r>
              </a:p>
            </p:txBody>
          </p:sp>
          <p:sp>
            <p:nvSpPr>
              <p:cNvPr id="27" name="TextBox 26">
                <a:extLst>
                  <a:ext uri="{FF2B5EF4-FFF2-40B4-BE49-F238E27FC236}">
                    <a16:creationId xmlns:a16="http://schemas.microsoft.com/office/drawing/2014/main" id="{66895075-41B4-169A-499F-64CAC17AE6D5}"/>
                  </a:ext>
                </a:extLst>
              </p:cNvPr>
              <p:cNvSpPr txBox="1"/>
              <p:nvPr/>
            </p:nvSpPr>
            <p:spPr>
              <a:xfrm>
                <a:off x="3372484" y="4080615"/>
                <a:ext cx="2763997" cy="215444"/>
              </a:xfrm>
              <a:prstGeom prst="rect">
                <a:avLst/>
              </a:prstGeom>
              <a:noFill/>
            </p:spPr>
            <p:txBody>
              <a:bodyPr wrap="square" rtlCol="0">
                <a:spAutoFit/>
              </a:bodyPr>
              <a:lstStyle/>
              <a:p>
                <a:r>
                  <a:rPr lang="en-US" sz="800" dirty="0"/>
                  <a:t>Large urban transit districts (Population: 200,000 and over)</a:t>
                </a:r>
              </a:p>
            </p:txBody>
          </p:sp>
          <p:sp>
            <p:nvSpPr>
              <p:cNvPr id="28" name="TextBox 27">
                <a:extLst>
                  <a:ext uri="{FF2B5EF4-FFF2-40B4-BE49-F238E27FC236}">
                    <a16:creationId xmlns:a16="http://schemas.microsoft.com/office/drawing/2014/main" id="{9F47CE16-9612-FB1F-14C4-579E0EFACBF5}"/>
                  </a:ext>
                </a:extLst>
              </p:cNvPr>
              <p:cNvSpPr txBox="1"/>
              <p:nvPr/>
            </p:nvSpPr>
            <p:spPr>
              <a:xfrm>
                <a:off x="3372484" y="4259772"/>
                <a:ext cx="2930685" cy="215444"/>
              </a:xfrm>
              <a:prstGeom prst="rect">
                <a:avLst/>
              </a:prstGeom>
              <a:noFill/>
            </p:spPr>
            <p:txBody>
              <a:bodyPr wrap="square" rtlCol="0">
                <a:spAutoFit/>
              </a:bodyPr>
              <a:lstStyle/>
              <a:p>
                <a:r>
                  <a:rPr lang="en-US" sz="800" dirty="0"/>
                  <a:t>Small urban transit districts (Population: 50,000 to 199,999)</a:t>
                </a:r>
              </a:p>
            </p:txBody>
          </p:sp>
          <p:sp>
            <p:nvSpPr>
              <p:cNvPr id="29" name="TextBox 28">
                <a:extLst>
                  <a:ext uri="{FF2B5EF4-FFF2-40B4-BE49-F238E27FC236}">
                    <a16:creationId xmlns:a16="http://schemas.microsoft.com/office/drawing/2014/main" id="{4DF24305-0FA0-8FEF-7CEC-7216D3706B60}"/>
                  </a:ext>
                </a:extLst>
              </p:cNvPr>
              <p:cNvSpPr txBox="1"/>
              <p:nvPr/>
            </p:nvSpPr>
            <p:spPr>
              <a:xfrm>
                <a:off x="3372484" y="4438929"/>
                <a:ext cx="2930685" cy="215444"/>
              </a:xfrm>
              <a:prstGeom prst="rect">
                <a:avLst/>
              </a:prstGeom>
              <a:noFill/>
            </p:spPr>
            <p:txBody>
              <a:bodyPr wrap="square" rtlCol="0">
                <a:spAutoFit/>
              </a:bodyPr>
              <a:lstStyle/>
              <a:p>
                <a:r>
                  <a:rPr lang="en-US" sz="800" dirty="0"/>
                  <a:t>Rural Transit Districts</a:t>
                </a:r>
              </a:p>
            </p:txBody>
          </p:sp>
          <p:sp>
            <p:nvSpPr>
              <p:cNvPr id="30" name="TextBox 29">
                <a:extLst>
                  <a:ext uri="{FF2B5EF4-FFF2-40B4-BE49-F238E27FC236}">
                    <a16:creationId xmlns:a16="http://schemas.microsoft.com/office/drawing/2014/main" id="{E00FA4D3-35FF-8099-D95E-B2166CF848C5}"/>
                  </a:ext>
                </a:extLst>
              </p:cNvPr>
              <p:cNvSpPr txBox="1"/>
              <p:nvPr/>
            </p:nvSpPr>
            <p:spPr>
              <a:xfrm>
                <a:off x="3372484" y="4618086"/>
                <a:ext cx="2930685" cy="215444"/>
              </a:xfrm>
              <a:prstGeom prst="rect">
                <a:avLst/>
              </a:prstGeom>
              <a:noFill/>
            </p:spPr>
            <p:txBody>
              <a:bodyPr wrap="square" rtlCol="0">
                <a:spAutoFit/>
              </a:bodyPr>
              <a:lstStyle/>
              <a:p>
                <a:r>
                  <a:rPr lang="en-US" sz="800" dirty="0"/>
                  <a:t>City of South Padre Island Rural Transit District</a:t>
                </a:r>
              </a:p>
            </p:txBody>
          </p:sp>
          <p:sp>
            <p:nvSpPr>
              <p:cNvPr id="31" name="TextBox 30">
                <a:extLst>
                  <a:ext uri="{FF2B5EF4-FFF2-40B4-BE49-F238E27FC236}">
                    <a16:creationId xmlns:a16="http://schemas.microsoft.com/office/drawing/2014/main" id="{D9DFC121-086E-445C-DC73-0F43DD97508A}"/>
                  </a:ext>
                </a:extLst>
              </p:cNvPr>
              <p:cNvSpPr txBox="1"/>
              <p:nvPr/>
            </p:nvSpPr>
            <p:spPr>
              <a:xfrm>
                <a:off x="3372484" y="4797246"/>
                <a:ext cx="2930685" cy="215444"/>
              </a:xfrm>
              <a:prstGeom prst="rect">
                <a:avLst/>
              </a:prstGeom>
              <a:noFill/>
            </p:spPr>
            <p:txBody>
              <a:bodyPr wrap="square" rtlCol="0">
                <a:spAutoFit/>
              </a:bodyPr>
              <a:lstStyle/>
              <a:p>
                <a:r>
                  <a:rPr lang="en-US" sz="800" dirty="0"/>
                  <a:t>Not served by any rural transit district</a:t>
                </a:r>
              </a:p>
            </p:txBody>
          </p:sp>
        </p:grpSp>
        <p:grpSp>
          <p:nvGrpSpPr>
            <p:cNvPr id="37" name="Group 36">
              <a:extLst>
                <a:ext uri="{FF2B5EF4-FFF2-40B4-BE49-F238E27FC236}">
                  <a16:creationId xmlns:a16="http://schemas.microsoft.com/office/drawing/2014/main" id="{6AC98176-2128-DA47-0C0D-3EBA2CCC4C7A}"/>
                </a:ext>
              </a:extLst>
            </p:cNvPr>
            <p:cNvGrpSpPr/>
            <p:nvPr/>
          </p:nvGrpSpPr>
          <p:grpSpPr>
            <a:xfrm>
              <a:off x="4156693" y="2688196"/>
              <a:ext cx="369268" cy="1187014"/>
              <a:chOff x="4140026" y="2688196"/>
              <a:chExt cx="369268" cy="1187014"/>
            </a:xfrm>
          </p:grpSpPr>
          <p:grpSp>
            <p:nvGrpSpPr>
              <p:cNvPr id="36" name="Group 35">
                <a:extLst>
                  <a:ext uri="{FF2B5EF4-FFF2-40B4-BE49-F238E27FC236}">
                    <a16:creationId xmlns:a16="http://schemas.microsoft.com/office/drawing/2014/main" id="{4F93C5DE-13D9-BD48-AD9C-A4D92A6EDE78}"/>
                  </a:ext>
                </a:extLst>
              </p:cNvPr>
              <p:cNvGrpSpPr/>
              <p:nvPr/>
            </p:nvGrpSpPr>
            <p:grpSpPr>
              <a:xfrm>
                <a:off x="4140026" y="2688196"/>
                <a:ext cx="369268" cy="952405"/>
                <a:chOff x="2977002" y="3700215"/>
                <a:chExt cx="369268" cy="952405"/>
              </a:xfrm>
            </p:grpSpPr>
            <p:grpSp>
              <p:nvGrpSpPr>
                <p:cNvPr id="25" name="Group 24">
                  <a:extLst>
                    <a:ext uri="{FF2B5EF4-FFF2-40B4-BE49-F238E27FC236}">
                      <a16:creationId xmlns:a16="http://schemas.microsoft.com/office/drawing/2014/main" id="{2ED4829F-32C7-F17D-63F0-567A7716F514}"/>
                    </a:ext>
                  </a:extLst>
                </p:cNvPr>
                <p:cNvGrpSpPr/>
                <p:nvPr/>
              </p:nvGrpSpPr>
              <p:grpSpPr>
                <a:xfrm>
                  <a:off x="3240878" y="3700215"/>
                  <a:ext cx="105392" cy="634002"/>
                  <a:chOff x="8203095" y="545007"/>
                  <a:chExt cx="455382" cy="2739422"/>
                </a:xfrm>
              </p:grpSpPr>
              <p:sp>
                <p:nvSpPr>
                  <p:cNvPr id="19" name="Star: 5 Points 18">
                    <a:extLst>
                      <a:ext uri="{FF2B5EF4-FFF2-40B4-BE49-F238E27FC236}">
                        <a16:creationId xmlns:a16="http://schemas.microsoft.com/office/drawing/2014/main" id="{7EEC9194-CD5D-DC23-0713-5670BB7BF596}"/>
                      </a:ext>
                    </a:extLst>
                  </p:cNvPr>
                  <p:cNvSpPr/>
                  <p:nvPr/>
                </p:nvSpPr>
                <p:spPr>
                  <a:xfrm>
                    <a:off x="8203095" y="545007"/>
                    <a:ext cx="449782" cy="449782"/>
                  </a:xfrm>
                  <a:prstGeom prst="star5">
                    <a:avLst/>
                  </a:prstGeom>
                  <a:solidFill>
                    <a:schemeClr val="bg1"/>
                  </a:solidFill>
                  <a:ln w="9525">
                    <a:solidFill>
                      <a:srgbClr val="142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20" name="Flowchart: Decision 19">
                    <a:extLst>
                      <a:ext uri="{FF2B5EF4-FFF2-40B4-BE49-F238E27FC236}">
                        <a16:creationId xmlns:a16="http://schemas.microsoft.com/office/drawing/2014/main" id="{B4540474-F6BB-4324-0F9C-7148116068EB}"/>
                      </a:ext>
                    </a:extLst>
                  </p:cNvPr>
                  <p:cNvSpPr/>
                  <p:nvPr/>
                </p:nvSpPr>
                <p:spPr>
                  <a:xfrm rot="5400000">
                    <a:off x="8120934" y="1321916"/>
                    <a:ext cx="614104" cy="411452"/>
                  </a:xfrm>
                  <a:prstGeom prst="flowChartDecision">
                    <a:avLst/>
                  </a:prstGeom>
                  <a:solidFill>
                    <a:srgbClr val="18816E"/>
                  </a:solidFill>
                  <a:ln w="9525">
                    <a:solidFill>
                      <a:srgbClr val="142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1D796E"/>
                      </a:solidFill>
                      <a:latin typeface="Arial" pitchFamily="34" charset="0"/>
                      <a:cs typeface="Arial" pitchFamily="34" charset="0"/>
                    </a:endParaRPr>
                  </a:p>
                </p:txBody>
              </p:sp>
              <p:grpSp>
                <p:nvGrpSpPr>
                  <p:cNvPr id="23" name="Group 22">
                    <a:extLst>
                      <a:ext uri="{FF2B5EF4-FFF2-40B4-BE49-F238E27FC236}">
                        <a16:creationId xmlns:a16="http://schemas.microsoft.com/office/drawing/2014/main" id="{5558E40F-B84F-85B9-EC36-2E3402AA13B6}"/>
                      </a:ext>
                    </a:extLst>
                  </p:cNvPr>
                  <p:cNvGrpSpPr/>
                  <p:nvPr/>
                </p:nvGrpSpPr>
                <p:grpSpPr>
                  <a:xfrm>
                    <a:off x="8244760" y="2133076"/>
                    <a:ext cx="395096" cy="395096"/>
                    <a:chOff x="7839496" y="2814340"/>
                    <a:chExt cx="703734" cy="703733"/>
                  </a:xfrm>
                </p:grpSpPr>
                <p:sp>
                  <p:nvSpPr>
                    <p:cNvPr id="21" name="Oval 20">
                      <a:extLst>
                        <a:ext uri="{FF2B5EF4-FFF2-40B4-BE49-F238E27FC236}">
                          <a16:creationId xmlns:a16="http://schemas.microsoft.com/office/drawing/2014/main" id="{0BACC5C2-E4D6-0A8E-EF97-D530B601238D}"/>
                        </a:ext>
                      </a:extLst>
                    </p:cNvPr>
                    <p:cNvSpPr/>
                    <p:nvPr/>
                  </p:nvSpPr>
                  <p:spPr>
                    <a:xfrm>
                      <a:off x="7839496" y="2814340"/>
                      <a:ext cx="703734" cy="703733"/>
                    </a:xfrm>
                    <a:prstGeom prst="ellipse">
                      <a:avLst/>
                    </a:prstGeom>
                    <a:solidFill>
                      <a:srgbClr val="396BA7"/>
                    </a:solidFill>
                    <a:ln w="9525">
                      <a:solidFill>
                        <a:srgbClr val="142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22" name="Oval 21">
                      <a:extLst>
                        <a:ext uri="{FF2B5EF4-FFF2-40B4-BE49-F238E27FC236}">
                          <a16:creationId xmlns:a16="http://schemas.microsoft.com/office/drawing/2014/main" id="{364F2B10-2DD4-0060-DC4B-EAD040AC8021}"/>
                        </a:ext>
                      </a:extLst>
                    </p:cNvPr>
                    <p:cNvSpPr/>
                    <p:nvPr/>
                  </p:nvSpPr>
                  <p:spPr>
                    <a:xfrm>
                      <a:off x="8076214" y="3090599"/>
                      <a:ext cx="162873" cy="14074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grpSp>
              <p:sp>
                <p:nvSpPr>
                  <p:cNvPr id="24" name="Isosceles Triangle 23">
                    <a:extLst>
                      <a:ext uri="{FF2B5EF4-FFF2-40B4-BE49-F238E27FC236}">
                        <a16:creationId xmlns:a16="http://schemas.microsoft.com/office/drawing/2014/main" id="{F3CDD168-48D0-BE8D-9E10-D7B007ECA5A3}"/>
                      </a:ext>
                    </a:extLst>
                  </p:cNvPr>
                  <p:cNvSpPr/>
                  <p:nvPr/>
                </p:nvSpPr>
                <p:spPr>
                  <a:xfrm>
                    <a:off x="8222258" y="2908382"/>
                    <a:ext cx="436219" cy="376047"/>
                  </a:xfrm>
                  <a:prstGeom prst="triangle">
                    <a:avLst/>
                  </a:prstGeom>
                  <a:solidFill>
                    <a:srgbClr val="022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grpSp>
            <p:pic>
              <p:nvPicPr>
                <p:cNvPr id="26" name="Picture 25">
                  <a:extLst>
                    <a:ext uri="{FF2B5EF4-FFF2-40B4-BE49-F238E27FC236}">
                      <a16:creationId xmlns:a16="http://schemas.microsoft.com/office/drawing/2014/main" id="{1403A33B-8F85-7182-9F2C-E296F9F6FF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75" t="21757" r="88043" b="76188"/>
                <a:stretch/>
              </p:blipFill>
              <p:spPr>
                <a:xfrm>
                  <a:off x="2977002" y="4427061"/>
                  <a:ext cx="363006" cy="80802"/>
                </a:xfrm>
                <a:prstGeom prst="rect">
                  <a:avLst/>
                </a:prstGeom>
                <a:solidFill>
                  <a:srgbClr val="E8EBF0"/>
                </a:solidFill>
                <a:ln w="6350">
                  <a:solidFill>
                    <a:schemeClr val="tx1"/>
                  </a:solidFill>
                </a:ln>
                <a:effectLst>
                  <a:softEdge rad="0"/>
                </a:effectLst>
              </p:spPr>
            </p:pic>
            <p:sp>
              <p:nvSpPr>
                <p:cNvPr id="34" name="Oval 33">
                  <a:extLst>
                    <a:ext uri="{FF2B5EF4-FFF2-40B4-BE49-F238E27FC236}">
                      <a16:creationId xmlns:a16="http://schemas.microsoft.com/office/drawing/2014/main" id="{5C86C1C4-B36E-9D40-8EF1-8B602F7785A1}"/>
                    </a:ext>
                  </a:extLst>
                </p:cNvPr>
                <p:cNvSpPr/>
                <p:nvPr/>
              </p:nvSpPr>
              <p:spPr>
                <a:xfrm>
                  <a:off x="3278228" y="4634332"/>
                  <a:ext cx="21163" cy="1828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grpSp>
          <p:pic>
            <p:nvPicPr>
              <p:cNvPr id="35" name="Picture 34">
                <a:extLst>
                  <a:ext uri="{FF2B5EF4-FFF2-40B4-BE49-F238E27FC236}">
                    <a16:creationId xmlns:a16="http://schemas.microsoft.com/office/drawing/2014/main" id="{771F7E67-7526-F30C-F7BA-B83FF70FB4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94" t="30902" r="95700" b="66203"/>
              <a:stretch/>
            </p:blipFill>
            <p:spPr>
              <a:xfrm>
                <a:off x="4404516" y="3737098"/>
                <a:ext cx="100795" cy="138112"/>
              </a:xfrm>
              <a:prstGeom prst="rect">
                <a:avLst/>
              </a:prstGeom>
              <a:solidFill>
                <a:srgbClr val="E8EBF0"/>
              </a:solidFill>
              <a:effectLst>
                <a:softEdge rad="0"/>
              </a:effectLst>
            </p:spPr>
          </p:pic>
        </p:grpSp>
      </p:grpSp>
      <p:sp>
        <p:nvSpPr>
          <p:cNvPr id="39" name="TextBox 38">
            <a:extLst>
              <a:ext uri="{FF2B5EF4-FFF2-40B4-BE49-F238E27FC236}">
                <a16:creationId xmlns:a16="http://schemas.microsoft.com/office/drawing/2014/main" id="{39846863-A9C1-DFF0-7F98-52D499D15C68}"/>
              </a:ext>
            </a:extLst>
          </p:cNvPr>
          <p:cNvSpPr txBox="1"/>
          <p:nvPr/>
        </p:nvSpPr>
        <p:spPr>
          <a:xfrm>
            <a:off x="159026" y="645400"/>
            <a:ext cx="4303864" cy="461665"/>
          </a:xfrm>
          <a:prstGeom prst="rect">
            <a:avLst/>
          </a:prstGeom>
          <a:noFill/>
        </p:spPr>
        <p:txBody>
          <a:bodyPr wrap="square" rtlCol="0">
            <a:spAutoFit/>
          </a:bodyPr>
          <a:lstStyle/>
          <a:p>
            <a:r>
              <a:rPr lang="en-US" sz="1200" dirty="0">
                <a:latin typeface="+mj-lt"/>
              </a:rPr>
              <a:t>MTAs, State Funded Urban and Rural Transit Districts </a:t>
            </a:r>
            <a:br>
              <a:rPr lang="en-US" sz="1200" dirty="0"/>
            </a:br>
            <a:r>
              <a:rPr lang="en-US" sz="1200" dirty="0"/>
              <a:t>(January 2024)</a:t>
            </a:r>
          </a:p>
        </p:txBody>
      </p:sp>
      <p:pic>
        <p:nvPicPr>
          <p:cNvPr id="40" name="Graphic 39">
            <a:extLst>
              <a:ext uri="{FF2B5EF4-FFF2-40B4-BE49-F238E27FC236}">
                <a16:creationId xmlns:a16="http://schemas.microsoft.com/office/drawing/2014/main" id="{19A382F2-3F1A-38C6-C36B-6C8CD3F50C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85866" y="1151652"/>
            <a:ext cx="3253058" cy="303700"/>
          </a:xfrm>
          <a:prstGeom prst="rect">
            <a:avLst/>
          </a:prstGeom>
          <a:effectLst>
            <a:outerShdw blurRad="50800" dist="38100" dir="10800000" algn="r" rotWithShape="0">
              <a:prstClr val="black">
                <a:alpha val="40000"/>
              </a:prstClr>
            </a:outerShdw>
          </a:effectLst>
        </p:spPr>
      </p:pic>
      <p:pic>
        <p:nvPicPr>
          <p:cNvPr id="41" name="Graphic 40">
            <a:extLst>
              <a:ext uri="{FF2B5EF4-FFF2-40B4-BE49-F238E27FC236}">
                <a16:creationId xmlns:a16="http://schemas.microsoft.com/office/drawing/2014/main" id="{3C7FD0B9-EF84-308C-E2BF-E4053E8A32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85866" y="1510616"/>
            <a:ext cx="3253058" cy="303700"/>
          </a:xfrm>
          <a:prstGeom prst="rect">
            <a:avLst/>
          </a:prstGeom>
          <a:effectLst>
            <a:outerShdw blurRad="50800" dist="38100" dir="10800000" algn="r" rotWithShape="0">
              <a:prstClr val="black">
                <a:alpha val="40000"/>
              </a:prstClr>
            </a:outerShdw>
          </a:effectLst>
        </p:spPr>
      </p:pic>
      <p:pic>
        <p:nvPicPr>
          <p:cNvPr id="42" name="Graphic 41">
            <a:extLst>
              <a:ext uri="{FF2B5EF4-FFF2-40B4-BE49-F238E27FC236}">
                <a16:creationId xmlns:a16="http://schemas.microsoft.com/office/drawing/2014/main" id="{AA598BE4-9315-568C-11B0-F1E7A2DB78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85866" y="1880094"/>
            <a:ext cx="3253058" cy="303700"/>
          </a:xfrm>
          <a:prstGeom prst="rect">
            <a:avLst/>
          </a:prstGeom>
          <a:effectLst>
            <a:outerShdw blurRad="50800" dist="38100" dir="10800000" algn="r" rotWithShape="0">
              <a:prstClr val="black">
                <a:alpha val="40000"/>
              </a:prstClr>
            </a:outerShdw>
          </a:effectLst>
        </p:spPr>
      </p:pic>
      <p:pic>
        <p:nvPicPr>
          <p:cNvPr id="43" name="Graphic 42">
            <a:extLst>
              <a:ext uri="{FF2B5EF4-FFF2-40B4-BE49-F238E27FC236}">
                <a16:creationId xmlns:a16="http://schemas.microsoft.com/office/drawing/2014/main" id="{00FA295F-66FE-4DFF-0584-40387B8491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85866" y="2250672"/>
            <a:ext cx="3253058" cy="303700"/>
          </a:xfrm>
          <a:prstGeom prst="rect">
            <a:avLst/>
          </a:prstGeom>
          <a:effectLst>
            <a:outerShdw blurRad="50800" dist="38100" dir="10800000" algn="r" rotWithShape="0">
              <a:prstClr val="black">
                <a:alpha val="40000"/>
              </a:prstClr>
            </a:outerShdw>
          </a:effectLst>
        </p:spPr>
      </p:pic>
      <p:sp>
        <p:nvSpPr>
          <p:cNvPr id="44" name="TextBox 43">
            <a:extLst>
              <a:ext uri="{FF2B5EF4-FFF2-40B4-BE49-F238E27FC236}">
                <a16:creationId xmlns:a16="http://schemas.microsoft.com/office/drawing/2014/main" id="{C2471283-7771-DEF3-6DBC-28DEBB6F0305}"/>
              </a:ext>
            </a:extLst>
          </p:cNvPr>
          <p:cNvSpPr txBox="1"/>
          <p:nvPr/>
        </p:nvSpPr>
        <p:spPr>
          <a:xfrm>
            <a:off x="5241405" y="793266"/>
            <a:ext cx="3743569" cy="293463"/>
          </a:xfrm>
          <a:prstGeom prst="round2DiagRect">
            <a:avLst>
              <a:gd name="adj1" fmla="val 23913"/>
              <a:gd name="adj2" fmla="val 0"/>
            </a:avLst>
          </a:prstGeom>
          <a:solidFill>
            <a:srgbClr val="2E4F6F"/>
          </a:solidFill>
        </p:spPr>
        <p:txBody>
          <a:bodyPr wrap="none" lIns="274320" tIns="274320" anchor="b" anchorCtr="0">
            <a:noAutofit/>
          </a:bodyPr>
          <a:lstStyle/>
          <a:p>
            <a:pPr lvl="0">
              <a:lnSpc>
                <a:spcPct val="150000"/>
              </a:lnSpc>
            </a:pPr>
            <a:r>
              <a:rPr lang="en-US" sz="1600" dirty="0">
                <a:solidFill>
                  <a:schemeClr val="bg1"/>
                </a:solidFill>
              </a:rPr>
              <a:t>77 transit agencies</a:t>
            </a:r>
          </a:p>
        </p:txBody>
      </p:sp>
      <p:cxnSp>
        <p:nvCxnSpPr>
          <p:cNvPr id="45" name="Straight Connector 44">
            <a:extLst>
              <a:ext uri="{FF2B5EF4-FFF2-40B4-BE49-F238E27FC236}">
                <a16:creationId xmlns:a16="http://schemas.microsoft.com/office/drawing/2014/main" id="{FF494AEA-82B7-2CCE-5B23-0420CFDE4AB1}"/>
              </a:ext>
            </a:extLst>
          </p:cNvPr>
          <p:cNvCxnSpPr>
            <a:cxnSpLocks/>
          </p:cNvCxnSpPr>
          <p:nvPr/>
        </p:nvCxnSpPr>
        <p:spPr>
          <a:xfrm flipV="1">
            <a:off x="5425773" y="1086729"/>
            <a:ext cx="0" cy="1315793"/>
          </a:xfrm>
          <a:prstGeom prst="line">
            <a:avLst/>
          </a:prstGeom>
          <a:ln w="10795">
            <a:solidFill>
              <a:srgbClr val="925700"/>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8ABDADA5-F7B2-E28D-9A21-DD9888D0655A}"/>
              </a:ext>
            </a:extLst>
          </p:cNvPr>
          <p:cNvCxnSpPr>
            <a:cxnSpLocks/>
            <a:endCxn id="40" idx="1"/>
          </p:cNvCxnSpPr>
          <p:nvPr/>
        </p:nvCxnSpPr>
        <p:spPr>
          <a:xfrm>
            <a:off x="5425773" y="1303502"/>
            <a:ext cx="160093"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F5A9151F-D804-62E4-65D9-12D0772BC3B6}"/>
              </a:ext>
            </a:extLst>
          </p:cNvPr>
          <p:cNvCxnSpPr>
            <a:cxnSpLocks/>
          </p:cNvCxnSpPr>
          <p:nvPr/>
        </p:nvCxnSpPr>
        <p:spPr>
          <a:xfrm>
            <a:off x="5425773" y="1639564"/>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3F48CA20-B9FB-FB39-A645-D70264DED65F}"/>
              </a:ext>
            </a:extLst>
          </p:cNvPr>
          <p:cNvCxnSpPr>
            <a:cxnSpLocks/>
          </p:cNvCxnSpPr>
          <p:nvPr/>
        </p:nvCxnSpPr>
        <p:spPr>
          <a:xfrm>
            <a:off x="5425773" y="2018610"/>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511F1D0B-1941-C022-3548-113DDFD7D07A}"/>
              </a:ext>
            </a:extLst>
          </p:cNvPr>
          <p:cNvCxnSpPr>
            <a:cxnSpLocks/>
          </p:cNvCxnSpPr>
          <p:nvPr/>
        </p:nvCxnSpPr>
        <p:spPr>
          <a:xfrm>
            <a:off x="5425773" y="2385933"/>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sp>
        <p:nvSpPr>
          <p:cNvPr id="51" name="Content Placeholder 6">
            <a:extLst>
              <a:ext uri="{FF2B5EF4-FFF2-40B4-BE49-F238E27FC236}">
                <a16:creationId xmlns:a16="http://schemas.microsoft.com/office/drawing/2014/main" id="{6D4F4A0B-2338-8B0C-733D-FA2342E9B3FF}"/>
              </a:ext>
            </a:extLst>
          </p:cNvPr>
          <p:cNvSpPr txBox="1">
            <a:spLocks/>
          </p:cNvSpPr>
          <p:nvPr/>
        </p:nvSpPr>
        <p:spPr>
          <a:xfrm>
            <a:off x="5800851" y="1179766"/>
            <a:ext cx="2961874" cy="1290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defPPr>
              <a:defRPr lang="en-US"/>
            </a:defPPr>
            <a:lvl1pPr>
              <a:lnSpc>
                <a:spcPct val="150000"/>
              </a:lnSpc>
              <a:defRPr sz="1600">
                <a:solidFill>
                  <a:schemeClr val="bg1"/>
                </a:solidFill>
                <a:latin typeface="Franklin Gothic Book" panose="020B05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nSpc>
                <a:spcPct val="150000"/>
              </a:lnSpc>
            </a:pPr>
            <a:r>
              <a:rPr lang="en-US" sz="1600" dirty="0"/>
              <a:t>8 metropolitan transit authorities</a:t>
            </a:r>
          </a:p>
          <a:p>
            <a:pPr marL="0" lvl="1">
              <a:lnSpc>
                <a:spcPct val="150000"/>
              </a:lnSpc>
            </a:pPr>
            <a:r>
              <a:rPr lang="en-US" sz="1600" dirty="0"/>
              <a:t>9 large urban transit districts</a:t>
            </a:r>
          </a:p>
          <a:p>
            <a:pPr marL="0" lvl="1">
              <a:lnSpc>
                <a:spcPct val="150000"/>
              </a:lnSpc>
            </a:pPr>
            <a:r>
              <a:rPr lang="en-US" sz="1600" dirty="0"/>
              <a:t>24 small urban transit districts</a:t>
            </a:r>
          </a:p>
          <a:p>
            <a:pPr marL="0" lvl="1">
              <a:lnSpc>
                <a:spcPct val="150000"/>
              </a:lnSpc>
            </a:pPr>
            <a:r>
              <a:rPr lang="en-US" sz="1600" dirty="0"/>
              <a:t>36 rural transit districts</a:t>
            </a:r>
          </a:p>
        </p:txBody>
      </p:sp>
      <p:sp>
        <p:nvSpPr>
          <p:cNvPr id="54" name="TextBox 53">
            <a:extLst>
              <a:ext uri="{FF2B5EF4-FFF2-40B4-BE49-F238E27FC236}">
                <a16:creationId xmlns:a16="http://schemas.microsoft.com/office/drawing/2014/main" id="{EA62FA56-491E-71C6-E543-1B0EB3C642EA}"/>
              </a:ext>
            </a:extLst>
          </p:cNvPr>
          <p:cNvSpPr txBox="1"/>
          <p:nvPr/>
        </p:nvSpPr>
        <p:spPr>
          <a:xfrm>
            <a:off x="5241405" y="2696415"/>
            <a:ext cx="3743569" cy="533768"/>
          </a:xfrm>
          <a:prstGeom prst="round2DiagRect">
            <a:avLst>
              <a:gd name="adj1" fmla="val 23913"/>
              <a:gd name="adj2" fmla="val 0"/>
            </a:avLst>
          </a:prstGeom>
          <a:solidFill>
            <a:srgbClr val="2E4F6F"/>
          </a:solidFill>
        </p:spPr>
        <p:txBody>
          <a:bodyPr wrap="none" lIns="274320" tIns="0" bIns="0" anchor="b" anchorCtr="0">
            <a:noAutofit/>
          </a:bodyPr>
          <a:lstStyle>
            <a:defPPr>
              <a:defRPr lang="en-US"/>
            </a:defPPr>
            <a:lvl1pPr lvl="0">
              <a:lnSpc>
                <a:spcPct val="150000"/>
              </a:lnSpc>
              <a:defRPr sz="1600">
                <a:solidFill>
                  <a:schemeClr val="bg1"/>
                </a:solidFill>
                <a:latin typeface="+mj-lt"/>
              </a:defRPr>
            </a:lvl1pPr>
          </a:lstStyle>
          <a:p>
            <a:pPr>
              <a:lnSpc>
                <a:spcPct val="100000"/>
              </a:lnSpc>
            </a:pPr>
            <a:r>
              <a:rPr lang="en-US" dirty="0">
                <a:latin typeface="+mn-lt"/>
              </a:rPr>
              <a:t>Over 99% of Texas’ counties have </a:t>
            </a:r>
            <a:br>
              <a:rPr lang="en-US" dirty="0">
                <a:latin typeface="+mn-lt"/>
              </a:rPr>
            </a:br>
            <a:r>
              <a:rPr lang="en-US" dirty="0">
                <a:latin typeface="+mn-lt"/>
              </a:rPr>
              <a:t>transit access</a:t>
            </a:r>
          </a:p>
        </p:txBody>
      </p:sp>
      <p:sp>
        <p:nvSpPr>
          <p:cNvPr id="55" name="TextBox 54">
            <a:extLst>
              <a:ext uri="{FF2B5EF4-FFF2-40B4-BE49-F238E27FC236}">
                <a16:creationId xmlns:a16="http://schemas.microsoft.com/office/drawing/2014/main" id="{AB2D7BFC-7AF9-394B-0FAF-6CB43044C5B3}"/>
              </a:ext>
            </a:extLst>
          </p:cNvPr>
          <p:cNvSpPr txBox="1"/>
          <p:nvPr/>
        </p:nvSpPr>
        <p:spPr>
          <a:xfrm>
            <a:off x="5244256" y="3333392"/>
            <a:ext cx="3743569" cy="533768"/>
          </a:xfrm>
          <a:prstGeom prst="round2DiagRect">
            <a:avLst>
              <a:gd name="adj1" fmla="val 23913"/>
              <a:gd name="adj2" fmla="val 0"/>
            </a:avLst>
          </a:prstGeom>
          <a:solidFill>
            <a:srgbClr val="2E4F6F"/>
          </a:solidFill>
        </p:spPr>
        <p:txBody>
          <a:bodyPr wrap="none" lIns="274320" tIns="0" bIns="0" anchor="b" anchorCtr="0">
            <a:noAutofit/>
          </a:bodyPr>
          <a:lstStyle>
            <a:defPPr>
              <a:defRPr lang="en-US"/>
            </a:defPPr>
            <a:lvl1pPr lvl="0">
              <a:lnSpc>
                <a:spcPct val="100000"/>
              </a:lnSpc>
              <a:defRPr sz="1600">
                <a:solidFill>
                  <a:schemeClr val="bg1"/>
                </a:solidFill>
                <a:latin typeface="+mj-lt"/>
              </a:defRPr>
            </a:lvl1pPr>
          </a:lstStyle>
          <a:p>
            <a:r>
              <a:rPr lang="en-US" dirty="0">
                <a:latin typeface="+mn-lt"/>
              </a:rPr>
              <a:t>Transit system serves 275 million </a:t>
            </a:r>
            <a:br>
              <a:rPr lang="en-US" dirty="0">
                <a:latin typeface="+mn-lt"/>
              </a:rPr>
            </a:br>
            <a:r>
              <a:rPr lang="en-US" dirty="0">
                <a:latin typeface="+mn-lt"/>
              </a:rPr>
              <a:t>riders/year</a:t>
            </a:r>
          </a:p>
        </p:txBody>
      </p:sp>
      <p:sp>
        <p:nvSpPr>
          <p:cNvPr id="56" name="TextBox 55">
            <a:extLst>
              <a:ext uri="{FF2B5EF4-FFF2-40B4-BE49-F238E27FC236}">
                <a16:creationId xmlns:a16="http://schemas.microsoft.com/office/drawing/2014/main" id="{65C6D47F-A19D-4AC2-DFA1-B714143DA914}"/>
              </a:ext>
            </a:extLst>
          </p:cNvPr>
          <p:cNvSpPr txBox="1"/>
          <p:nvPr/>
        </p:nvSpPr>
        <p:spPr>
          <a:xfrm>
            <a:off x="5244256" y="3962941"/>
            <a:ext cx="3743569" cy="533768"/>
          </a:xfrm>
          <a:prstGeom prst="round2DiagRect">
            <a:avLst>
              <a:gd name="adj1" fmla="val 23913"/>
              <a:gd name="adj2" fmla="val 0"/>
            </a:avLst>
          </a:prstGeom>
          <a:solidFill>
            <a:srgbClr val="2E4F6F"/>
          </a:solidFill>
        </p:spPr>
        <p:txBody>
          <a:bodyPr wrap="none" lIns="274320" tIns="0" bIns="0" anchor="b" anchorCtr="0">
            <a:noAutofit/>
          </a:bodyPr>
          <a:lstStyle>
            <a:defPPr>
              <a:defRPr lang="en-US"/>
            </a:defPPr>
            <a:lvl1pPr lvl="0">
              <a:lnSpc>
                <a:spcPct val="100000"/>
              </a:lnSpc>
              <a:defRPr sz="1600">
                <a:solidFill>
                  <a:schemeClr val="bg1"/>
                </a:solidFill>
                <a:latin typeface="+mj-lt"/>
              </a:defRPr>
            </a:lvl1pPr>
          </a:lstStyle>
          <a:p>
            <a:r>
              <a:rPr lang="en-US" dirty="0">
                <a:latin typeface="+mn-lt"/>
              </a:rPr>
              <a:t>Invested $195 million in State and </a:t>
            </a:r>
            <a:br>
              <a:rPr lang="en-US" dirty="0">
                <a:latin typeface="+mn-lt"/>
              </a:rPr>
            </a:br>
            <a:r>
              <a:rPr lang="en-US" dirty="0">
                <a:latin typeface="+mn-lt"/>
              </a:rPr>
              <a:t>Federal funding (2023)</a:t>
            </a:r>
          </a:p>
        </p:txBody>
      </p:sp>
    </p:spTree>
    <p:extLst>
      <p:ext uri="{BB962C8B-B14F-4D97-AF65-F5344CB8AC3E}">
        <p14:creationId xmlns:p14="http://schemas.microsoft.com/office/powerpoint/2010/main" val="1592506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706168-764A-F26D-D72D-05CEEE9B6FEE}"/>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22</a:t>
            </a:fld>
            <a:endParaRPr lang="en-US" dirty="0"/>
          </a:p>
        </p:txBody>
      </p:sp>
      <p:sp>
        <p:nvSpPr>
          <p:cNvPr id="2" name="Content Placeholder 6">
            <a:extLst>
              <a:ext uri="{FF2B5EF4-FFF2-40B4-BE49-F238E27FC236}">
                <a16:creationId xmlns:a16="http://schemas.microsoft.com/office/drawing/2014/main" id="{B70F5F1F-CF2C-DC97-3E7F-DC358FDF303E}"/>
              </a:ext>
            </a:extLst>
          </p:cNvPr>
          <p:cNvSpPr txBox="1">
            <a:spLocks/>
          </p:cNvSpPr>
          <p:nvPr/>
        </p:nvSpPr>
        <p:spPr>
          <a:xfrm>
            <a:off x="427154" y="939998"/>
            <a:ext cx="3886200" cy="3263504"/>
          </a:xfrm>
          <a:prstGeom prst="rect">
            <a:avLst/>
          </a:prstGeom>
        </p:spPr>
        <p:txBody>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3" name="Title 1">
            <a:extLst>
              <a:ext uri="{FF2B5EF4-FFF2-40B4-BE49-F238E27FC236}">
                <a16:creationId xmlns:a16="http://schemas.microsoft.com/office/drawing/2014/main" id="{9594CE5B-F894-EE2B-B5C3-555D0BCACBA7}"/>
              </a:ext>
            </a:extLst>
          </p:cNvPr>
          <p:cNvSpPr>
            <a:spLocks noGrp="1"/>
          </p:cNvSpPr>
          <p:nvPr>
            <p:ph type="title"/>
          </p:nvPr>
        </p:nvSpPr>
        <p:spPr>
          <a:xfrm>
            <a:off x="167963" y="139392"/>
            <a:ext cx="8160414" cy="461665"/>
          </a:xfrm>
        </p:spPr>
        <p:txBody>
          <a:bodyPr/>
          <a:lstStyle/>
          <a:p>
            <a:r>
              <a:rPr lang="en-US" sz="2400" dirty="0">
                <a:solidFill>
                  <a:schemeClr val="accent2"/>
                </a:solidFill>
              </a:rPr>
              <a:t>Current Inter-City Passenger Rail </a:t>
            </a:r>
            <a:r>
              <a:rPr lang="en-US" sz="2400" dirty="0"/>
              <a:t>System</a:t>
            </a:r>
            <a:r>
              <a:rPr lang="en-US" sz="2400" dirty="0">
                <a:solidFill>
                  <a:schemeClr val="accent2"/>
                </a:solidFill>
              </a:rPr>
              <a:t> in Texas</a:t>
            </a:r>
          </a:p>
        </p:txBody>
      </p:sp>
      <p:sp>
        <p:nvSpPr>
          <p:cNvPr id="5" name="TextBox 4">
            <a:extLst>
              <a:ext uri="{FF2B5EF4-FFF2-40B4-BE49-F238E27FC236}">
                <a16:creationId xmlns:a16="http://schemas.microsoft.com/office/drawing/2014/main" id="{5C114A00-0B73-BE88-3DAD-4FA9615A9B71}"/>
              </a:ext>
            </a:extLst>
          </p:cNvPr>
          <p:cNvSpPr txBox="1"/>
          <p:nvPr/>
        </p:nvSpPr>
        <p:spPr>
          <a:xfrm>
            <a:off x="4248170" y="965090"/>
            <a:ext cx="4816268" cy="288193"/>
          </a:xfrm>
          <a:prstGeom prst="round2DiagRect">
            <a:avLst>
              <a:gd name="adj1" fmla="val 23913"/>
              <a:gd name="adj2" fmla="val 0"/>
            </a:avLst>
          </a:prstGeom>
          <a:solidFill>
            <a:srgbClr val="2E4F6F"/>
          </a:solidFill>
        </p:spPr>
        <p:txBody>
          <a:bodyPr wrap="none" lIns="91440" tIns="0" bIns="0" anchor="b" anchorCtr="0">
            <a:noAutofit/>
          </a:bodyPr>
          <a:lstStyle/>
          <a:p>
            <a:pPr lvl="0"/>
            <a:r>
              <a:rPr lang="en-US" sz="1400" dirty="0">
                <a:solidFill>
                  <a:schemeClr val="bg1"/>
                </a:solidFill>
              </a:rPr>
              <a:t>AMTRAK is the sole intercity passenger rail operator in Texas</a:t>
            </a:r>
          </a:p>
        </p:txBody>
      </p:sp>
      <p:sp>
        <p:nvSpPr>
          <p:cNvPr id="6" name="TextBox 5">
            <a:extLst>
              <a:ext uri="{FF2B5EF4-FFF2-40B4-BE49-F238E27FC236}">
                <a16:creationId xmlns:a16="http://schemas.microsoft.com/office/drawing/2014/main" id="{046E1589-E805-6F7A-9181-B61A9D118CE8}"/>
              </a:ext>
            </a:extLst>
          </p:cNvPr>
          <p:cNvSpPr txBox="1"/>
          <p:nvPr/>
        </p:nvSpPr>
        <p:spPr>
          <a:xfrm>
            <a:off x="4248170" y="1356711"/>
            <a:ext cx="4816268" cy="288193"/>
          </a:xfrm>
          <a:prstGeom prst="round2DiagRect">
            <a:avLst>
              <a:gd name="adj1" fmla="val 23913"/>
              <a:gd name="adj2" fmla="val 0"/>
            </a:avLst>
          </a:prstGeom>
          <a:solidFill>
            <a:srgbClr val="2E4F6F"/>
          </a:solidFill>
        </p:spPr>
        <p:txBody>
          <a:bodyPr wrap="none" lIns="91440" tIns="0" bIns="0" anchor="b" anchorCtr="0">
            <a:noAutofit/>
          </a:bodyPr>
          <a:lstStyle/>
          <a:p>
            <a:pPr lvl="0"/>
            <a:r>
              <a:rPr lang="en-US" sz="1400" dirty="0">
                <a:solidFill>
                  <a:schemeClr val="bg1"/>
                </a:solidFill>
              </a:rPr>
              <a:t>AMTRAK runs three distinct service line in Texas</a:t>
            </a:r>
          </a:p>
        </p:txBody>
      </p:sp>
      <p:sp>
        <p:nvSpPr>
          <p:cNvPr id="9" name="TextBox 8">
            <a:extLst>
              <a:ext uri="{FF2B5EF4-FFF2-40B4-BE49-F238E27FC236}">
                <a16:creationId xmlns:a16="http://schemas.microsoft.com/office/drawing/2014/main" id="{CFD31F4F-07F1-4859-CA8D-31B99FBB9773}"/>
              </a:ext>
            </a:extLst>
          </p:cNvPr>
          <p:cNvSpPr txBox="1"/>
          <p:nvPr/>
        </p:nvSpPr>
        <p:spPr>
          <a:xfrm>
            <a:off x="4270512" y="1750582"/>
            <a:ext cx="4793926" cy="283802"/>
          </a:xfrm>
          <a:prstGeom prst="round2DiagRect">
            <a:avLst>
              <a:gd name="adj1" fmla="val 23913"/>
              <a:gd name="adj2" fmla="val 0"/>
            </a:avLst>
          </a:prstGeom>
          <a:solidFill>
            <a:srgbClr val="2E4F6F"/>
          </a:solidFill>
        </p:spPr>
        <p:txBody>
          <a:bodyPr wrap="none" lIns="91440" tIns="0" bIns="0" anchor="b" anchorCtr="0">
            <a:noAutofit/>
          </a:bodyPr>
          <a:lstStyle/>
          <a:p>
            <a:pPr lvl="0"/>
            <a:r>
              <a:rPr lang="en-US" sz="1400" dirty="0">
                <a:solidFill>
                  <a:schemeClr val="bg1"/>
                </a:solidFill>
              </a:rPr>
              <a:t>Major cities in Texas Triangle and El Paso are served</a:t>
            </a:r>
          </a:p>
        </p:txBody>
      </p:sp>
      <p:pic>
        <p:nvPicPr>
          <p:cNvPr id="12" name="Picture 2" descr="Amtrak logo and symbol, meaning, history, PNG">
            <a:extLst>
              <a:ext uri="{FF2B5EF4-FFF2-40B4-BE49-F238E27FC236}">
                <a16:creationId xmlns:a16="http://schemas.microsoft.com/office/drawing/2014/main" id="{94EB6F44-9AE0-4976-C9D2-B8B3336486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8734" y="838847"/>
            <a:ext cx="991050" cy="619406"/>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AE152023-2E47-2627-9838-BA46F10C7B7B}"/>
              </a:ext>
            </a:extLst>
          </p:cNvPr>
          <p:cNvGrpSpPr/>
          <p:nvPr/>
        </p:nvGrpSpPr>
        <p:grpSpPr>
          <a:xfrm>
            <a:off x="4248170" y="2362048"/>
            <a:ext cx="4793926" cy="2097775"/>
            <a:chOff x="4248170" y="2385394"/>
            <a:chExt cx="4793926" cy="2097775"/>
          </a:xfrm>
        </p:grpSpPr>
        <p:graphicFrame>
          <p:nvGraphicFramePr>
            <p:cNvPr id="10" name="Chart 9">
              <a:extLst>
                <a:ext uri="{FF2B5EF4-FFF2-40B4-BE49-F238E27FC236}">
                  <a16:creationId xmlns:a16="http://schemas.microsoft.com/office/drawing/2014/main" id="{E04C054A-07BC-CE34-24EC-5A77AC3E457C}"/>
                </a:ext>
              </a:extLst>
            </p:cNvPr>
            <p:cNvGraphicFramePr>
              <a:graphicFrameLocks/>
            </p:cNvGraphicFramePr>
            <p:nvPr>
              <p:extLst>
                <p:ext uri="{D42A27DB-BD31-4B8C-83A1-F6EECF244321}">
                  <p14:modId xmlns:p14="http://schemas.microsoft.com/office/powerpoint/2010/main" val="876117384"/>
                </p:ext>
              </p:extLst>
            </p:nvPr>
          </p:nvGraphicFramePr>
          <p:xfrm>
            <a:off x="4253051" y="2666758"/>
            <a:ext cx="4745015" cy="1816411"/>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687D703E-5F61-9C2A-5393-ED34BCAA1685}"/>
                </a:ext>
              </a:extLst>
            </p:cNvPr>
            <p:cNvSpPr txBox="1"/>
            <p:nvPr/>
          </p:nvSpPr>
          <p:spPr>
            <a:xfrm>
              <a:off x="4248170" y="2385394"/>
              <a:ext cx="4793926" cy="283802"/>
            </a:xfrm>
            <a:prstGeom prst="round2DiagRect">
              <a:avLst>
                <a:gd name="adj1" fmla="val 23913"/>
                <a:gd name="adj2" fmla="val 0"/>
              </a:avLst>
            </a:prstGeom>
            <a:solidFill>
              <a:srgbClr val="B66D24"/>
            </a:solidFill>
          </p:spPr>
          <p:txBody>
            <a:bodyPr wrap="none" lIns="91440" tIns="0" bIns="0" anchor="b" anchorCtr="0">
              <a:noAutofit/>
            </a:bodyPr>
            <a:lstStyle/>
            <a:p>
              <a:pPr lvl="0"/>
              <a:r>
                <a:rPr lang="en-US" sz="1400" dirty="0">
                  <a:solidFill>
                    <a:schemeClr val="bg1"/>
                  </a:solidFill>
                </a:rPr>
                <a:t>Intercity Rail Trips – Yearly Trend</a:t>
              </a:r>
            </a:p>
          </p:txBody>
        </p:sp>
      </p:grpSp>
      <p:grpSp>
        <p:nvGrpSpPr>
          <p:cNvPr id="1027" name="Group 1026">
            <a:extLst>
              <a:ext uri="{FF2B5EF4-FFF2-40B4-BE49-F238E27FC236}">
                <a16:creationId xmlns:a16="http://schemas.microsoft.com/office/drawing/2014/main" id="{8F44414A-CFED-325E-FF8B-7856D18D8153}"/>
              </a:ext>
            </a:extLst>
          </p:cNvPr>
          <p:cNvGrpSpPr/>
          <p:nvPr/>
        </p:nvGrpSpPr>
        <p:grpSpPr>
          <a:xfrm>
            <a:off x="21431" y="656710"/>
            <a:ext cx="4027806" cy="3886937"/>
            <a:chOff x="21431" y="656710"/>
            <a:chExt cx="4027806" cy="3886937"/>
          </a:xfrm>
        </p:grpSpPr>
        <p:pic>
          <p:nvPicPr>
            <p:cNvPr id="8" name="Picture 7">
              <a:extLst>
                <a:ext uri="{FF2B5EF4-FFF2-40B4-BE49-F238E27FC236}">
                  <a16:creationId xmlns:a16="http://schemas.microsoft.com/office/drawing/2014/main" id="{B3B5DD4A-75DA-4D9A-767D-B2F3017C1CC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6" r="-1" b="3685"/>
            <a:stretch/>
          </p:blipFill>
          <p:spPr>
            <a:xfrm>
              <a:off x="21431" y="656710"/>
              <a:ext cx="4027806" cy="3886937"/>
            </a:xfrm>
            <a:prstGeom prst="rect">
              <a:avLst/>
            </a:prstGeom>
            <a:effectLst>
              <a:outerShdw blurRad="63500" sx="102000" sy="102000" algn="ctr" rotWithShape="0">
                <a:prstClr val="black">
                  <a:alpha val="40000"/>
                </a:prstClr>
              </a:outerShdw>
            </a:effectLst>
          </p:spPr>
        </p:pic>
        <p:grpSp>
          <p:nvGrpSpPr>
            <p:cNvPr id="23" name="Group 22">
              <a:extLst>
                <a:ext uri="{FF2B5EF4-FFF2-40B4-BE49-F238E27FC236}">
                  <a16:creationId xmlns:a16="http://schemas.microsoft.com/office/drawing/2014/main" id="{8EBB3BD6-FB65-59FB-611E-4712999224F7}"/>
                </a:ext>
              </a:extLst>
            </p:cNvPr>
            <p:cNvGrpSpPr/>
            <p:nvPr/>
          </p:nvGrpSpPr>
          <p:grpSpPr>
            <a:xfrm>
              <a:off x="1447615" y="1176933"/>
              <a:ext cx="1958891" cy="1769746"/>
              <a:chOff x="9141418" y="-3462468"/>
              <a:chExt cx="5501000" cy="4969888"/>
            </a:xfrm>
          </p:grpSpPr>
          <p:pic>
            <p:nvPicPr>
              <p:cNvPr id="24" name="Picture 4" descr="Interstate 27 marker">
                <a:extLst>
                  <a:ext uri="{FF2B5EF4-FFF2-40B4-BE49-F238E27FC236}">
                    <a16:creationId xmlns:a16="http://schemas.microsoft.com/office/drawing/2014/main" id="{EFF67E80-9BD1-ADCF-4DBB-33EC312A2D00}"/>
                  </a:ext>
                </a:extLst>
              </p:cNvPr>
              <p:cNvPicPr>
                <a:picLocks noChangeAspect="1" noChangeArrowheads="1"/>
              </p:cNvPicPr>
              <p:nvPr/>
            </p:nvPicPr>
            <p:blipFill>
              <a:blip r:embed="rId6" cstate="print">
                <a:alphaModFix amt="80000"/>
                <a:extLst>
                  <a:ext uri="{28A0092B-C50C-407E-A947-70E740481C1C}">
                    <a14:useLocalDpi xmlns:a14="http://schemas.microsoft.com/office/drawing/2010/main" val="0"/>
                  </a:ext>
                </a:extLst>
              </a:blip>
              <a:srcRect/>
              <a:stretch>
                <a:fillRect/>
              </a:stretch>
            </p:blipFill>
            <p:spPr bwMode="auto">
              <a:xfrm>
                <a:off x="9141418" y="-2829382"/>
                <a:ext cx="313864" cy="31386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Interstate 40 marker">
                <a:extLst>
                  <a:ext uri="{FF2B5EF4-FFF2-40B4-BE49-F238E27FC236}">
                    <a16:creationId xmlns:a16="http://schemas.microsoft.com/office/drawing/2014/main" id="{D054D62C-F97D-1B08-D266-36E7FF4B14C6}"/>
                  </a:ext>
                </a:extLst>
              </p:cNvPr>
              <p:cNvPicPr>
                <a:picLocks noChangeAspect="1" noChangeArrowheads="1"/>
              </p:cNvPicPr>
              <p:nvPr/>
            </p:nvPicPr>
            <p:blipFill>
              <a:blip r:embed="rId7" cstate="print">
                <a:alphaModFix amt="80000"/>
                <a:extLst>
                  <a:ext uri="{28A0092B-C50C-407E-A947-70E740481C1C}">
                    <a14:useLocalDpi xmlns:a14="http://schemas.microsoft.com/office/drawing/2010/main" val="0"/>
                  </a:ext>
                </a:extLst>
              </a:blip>
              <a:srcRect/>
              <a:stretch>
                <a:fillRect/>
              </a:stretch>
            </p:blipFill>
            <p:spPr bwMode="auto">
              <a:xfrm>
                <a:off x="10152672" y="-3462468"/>
                <a:ext cx="313866" cy="31386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Interstate 20 marker">
                <a:extLst>
                  <a:ext uri="{FF2B5EF4-FFF2-40B4-BE49-F238E27FC236}">
                    <a16:creationId xmlns:a16="http://schemas.microsoft.com/office/drawing/2014/main" id="{38950410-47E9-941C-192E-BFCC7C91070F}"/>
                  </a:ext>
                </a:extLst>
              </p:cNvPr>
              <p:cNvPicPr>
                <a:picLocks noChangeAspect="1" noChangeArrowheads="1"/>
              </p:cNvPicPr>
              <p:nvPr/>
            </p:nvPicPr>
            <p:blipFill>
              <a:blip r:embed="rId8" cstate="print">
                <a:alphaModFix amt="80000"/>
                <a:extLst>
                  <a:ext uri="{28A0092B-C50C-407E-A947-70E740481C1C}">
                    <a14:useLocalDpi xmlns:a14="http://schemas.microsoft.com/office/drawing/2010/main" val="0"/>
                  </a:ext>
                </a:extLst>
              </a:blip>
              <a:srcRect/>
              <a:stretch>
                <a:fillRect/>
              </a:stretch>
            </p:blipFill>
            <p:spPr bwMode="auto">
              <a:xfrm>
                <a:off x="9812024" y="-659181"/>
                <a:ext cx="313864" cy="31386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Interstate 30 marker">
                <a:extLst>
                  <a:ext uri="{FF2B5EF4-FFF2-40B4-BE49-F238E27FC236}">
                    <a16:creationId xmlns:a16="http://schemas.microsoft.com/office/drawing/2014/main" id="{D4EB6577-E615-C6E8-3A28-3D4152299062}"/>
                  </a:ext>
                </a:extLst>
              </p:cNvPr>
              <p:cNvPicPr>
                <a:picLocks noChangeAspect="1" noChangeArrowheads="1"/>
              </p:cNvPicPr>
              <p:nvPr/>
            </p:nvPicPr>
            <p:blipFill>
              <a:blip r:embed="rId9" cstate="print">
                <a:alphaModFix amt="80000"/>
                <a:extLst>
                  <a:ext uri="{28A0092B-C50C-407E-A947-70E740481C1C}">
                    <a14:useLocalDpi xmlns:a14="http://schemas.microsoft.com/office/drawing/2010/main" val="0"/>
                  </a:ext>
                </a:extLst>
              </a:blip>
              <a:srcRect/>
              <a:stretch>
                <a:fillRect/>
              </a:stretch>
            </p:blipFill>
            <p:spPr bwMode="auto">
              <a:xfrm>
                <a:off x="14328554" y="-1476581"/>
                <a:ext cx="313864" cy="31386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Interstate 10 marker">
                <a:extLst>
                  <a:ext uri="{FF2B5EF4-FFF2-40B4-BE49-F238E27FC236}">
                    <a16:creationId xmlns:a16="http://schemas.microsoft.com/office/drawing/2014/main" id="{016B974F-91C4-CCF8-6BCF-628D9C175182}"/>
                  </a:ext>
                </a:extLst>
              </p:cNvPr>
              <p:cNvPicPr>
                <a:picLocks noChangeAspect="1" noChangeArrowheads="1"/>
              </p:cNvPicPr>
              <p:nvPr/>
            </p:nvPicPr>
            <p:blipFill>
              <a:blip r:embed="rId10" cstate="print">
                <a:alphaModFix amt="80000"/>
                <a:extLst>
                  <a:ext uri="{28A0092B-C50C-407E-A947-70E740481C1C}">
                    <a14:useLocalDpi xmlns:a14="http://schemas.microsoft.com/office/drawing/2010/main" val="0"/>
                  </a:ext>
                </a:extLst>
              </a:blip>
              <a:srcRect/>
              <a:stretch>
                <a:fillRect/>
              </a:stretch>
            </p:blipFill>
            <p:spPr bwMode="auto">
              <a:xfrm>
                <a:off x="10770686" y="1193556"/>
                <a:ext cx="313864" cy="31386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Interstate 35 marker">
                <a:extLst>
                  <a:ext uri="{FF2B5EF4-FFF2-40B4-BE49-F238E27FC236}">
                    <a16:creationId xmlns:a16="http://schemas.microsoft.com/office/drawing/2014/main" id="{56A04D7D-CB81-FC08-0B58-00CAF36622AF}"/>
                  </a:ext>
                </a:extLst>
              </p:cNvPr>
              <p:cNvPicPr>
                <a:picLocks noChangeAspect="1" noChangeArrowheads="1"/>
              </p:cNvPicPr>
              <p:nvPr/>
            </p:nvPicPr>
            <p:blipFill>
              <a:blip r:embed="rId11" cstate="print">
                <a:alphaModFix amt="80000"/>
                <a:extLst>
                  <a:ext uri="{28A0092B-C50C-407E-A947-70E740481C1C}">
                    <a14:useLocalDpi xmlns:a14="http://schemas.microsoft.com/office/drawing/2010/main" val="0"/>
                  </a:ext>
                </a:extLst>
              </a:blip>
              <a:srcRect/>
              <a:stretch>
                <a:fillRect/>
              </a:stretch>
            </p:blipFill>
            <p:spPr bwMode="auto">
              <a:xfrm>
                <a:off x="13021313" y="80318"/>
                <a:ext cx="313864" cy="31386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6" descr="Interstate 45 marker">
                <a:extLst>
                  <a:ext uri="{FF2B5EF4-FFF2-40B4-BE49-F238E27FC236}">
                    <a16:creationId xmlns:a16="http://schemas.microsoft.com/office/drawing/2014/main" id="{6F71FCB4-E941-25FE-15A1-F8147462303D}"/>
                  </a:ext>
                </a:extLst>
              </p:cNvPr>
              <p:cNvPicPr>
                <a:picLocks noChangeAspect="1" noChangeArrowheads="1"/>
              </p:cNvPicPr>
              <p:nvPr/>
            </p:nvPicPr>
            <p:blipFill>
              <a:blip r:embed="rId12" cstate="print">
                <a:alphaModFix amt="80000"/>
                <a:extLst>
                  <a:ext uri="{28A0092B-C50C-407E-A947-70E740481C1C}">
                    <a14:useLocalDpi xmlns:a14="http://schemas.microsoft.com/office/drawing/2010/main" val="0"/>
                  </a:ext>
                </a:extLst>
              </a:blip>
              <a:srcRect/>
              <a:stretch>
                <a:fillRect/>
              </a:stretch>
            </p:blipFill>
            <p:spPr bwMode="auto">
              <a:xfrm>
                <a:off x="14014690" y="347020"/>
                <a:ext cx="313864" cy="31386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029" name="Group 1028">
            <a:extLst>
              <a:ext uri="{FF2B5EF4-FFF2-40B4-BE49-F238E27FC236}">
                <a16:creationId xmlns:a16="http://schemas.microsoft.com/office/drawing/2014/main" id="{64678577-0C7C-2A23-2B7E-E831EE1F7B53}"/>
              </a:ext>
            </a:extLst>
          </p:cNvPr>
          <p:cNvGrpSpPr/>
          <p:nvPr/>
        </p:nvGrpSpPr>
        <p:grpSpPr>
          <a:xfrm>
            <a:off x="206375" y="3793567"/>
            <a:ext cx="1241240" cy="582545"/>
            <a:chOff x="206375" y="3793567"/>
            <a:chExt cx="1241240" cy="582545"/>
          </a:xfrm>
        </p:grpSpPr>
        <p:cxnSp>
          <p:nvCxnSpPr>
            <p:cNvPr id="17" name="Straight Connector 16">
              <a:extLst>
                <a:ext uri="{FF2B5EF4-FFF2-40B4-BE49-F238E27FC236}">
                  <a16:creationId xmlns:a16="http://schemas.microsoft.com/office/drawing/2014/main" id="{53CB6CE9-F201-B91C-E333-6D234F5C5CCD}"/>
                </a:ext>
              </a:extLst>
            </p:cNvPr>
            <p:cNvCxnSpPr>
              <a:cxnSpLocks/>
            </p:cNvCxnSpPr>
            <p:nvPr/>
          </p:nvCxnSpPr>
          <p:spPr>
            <a:xfrm>
              <a:off x="206375" y="3902075"/>
              <a:ext cx="339725" cy="0"/>
            </a:xfrm>
            <a:prstGeom prst="line">
              <a:avLst/>
            </a:prstGeom>
            <a:ln w="19050">
              <a:solidFill>
                <a:srgbClr val="004CA8"/>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D2147CF-48CC-C0BC-6A14-881D9A9D884C}"/>
                </a:ext>
              </a:extLst>
            </p:cNvPr>
            <p:cNvCxnSpPr>
              <a:cxnSpLocks/>
            </p:cNvCxnSpPr>
            <p:nvPr/>
          </p:nvCxnSpPr>
          <p:spPr>
            <a:xfrm>
              <a:off x="206375" y="4086225"/>
              <a:ext cx="339725" cy="0"/>
            </a:xfrm>
            <a:prstGeom prst="line">
              <a:avLst/>
            </a:prstGeom>
            <a:ln w="19050">
              <a:solidFill>
                <a:srgbClr val="00A88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7B2E1D2-A6AE-8CF9-026E-DFB15FE30BF4}"/>
                </a:ext>
              </a:extLst>
            </p:cNvPr>
            <p:cNvCxnSpPr>
              <a:cxnSpLocks/>
            </p:cNvCxnSpPr>
            <p:nvPr/>
          </p:nvCxnSpPr>
          <p:spPr>
            <a:xfrm>
              <a:off x="206375" y="4263827"/>
              <a:ext cx="339725" cy="0"/>
            </a:xfrm>
            <a:prstGeom prst="line">
              <a:avLst/>
            </a:prstGeom>
            <a:ln w="19050">
              <a:solidFill>
                <a:srgbClr val="E698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46BF3E2-B34A-1A27-3802-A3A6A2BA1A58}"/>
                </a:ext>
              </a:extLst>
            </p:cNvPr>
            <p:cNvSpPr txBox="1"/>
            <p:nvPr/>
          </p:nvSpPr>
          <p:spPr>
            <a:xfrm>
              <a:off x="574129" y="3793567"/>
              <a:ext cx="873486" cy="215444"/>
            </a:xfrm>
            <a:prstGeom prst="rect">
              <a:avLst/>
            </a:prstGeom>
            <a:noFill/>
          </p:spPr>
          <p:txBody>
            <a:bodyPr wrap="square" rtlCol="0">
              <a:spAutoFit/>
            </a:bodyPr>
            <a:lstStyle/>
            <a:p>
              <a:r>
                <a:rPr lang="en-US" sz="800" dirty="0"/>
                <a:t>Heartland Flyer</a:t>
              </a:r>
            </a:p>
          </p:txBody>
        </p:sp>
        <p:sp>
          <p:nvSpPr>
            <p:cNvPr id="1024" name="TextBox 1023">
              <a:extLst>
                <a:ext uri="{FF2B5EF4-FFF2-40B4-BE49-F238E27FC236}">
                  <a16:creationId xmlns:a16="http://schemas.microsoft.com/office/drawing/2014/main" id="{FD9AC21C-58C7-6D7F-567B-4C99F47C8663}"/>
                </a:ext>
              </a:extLst>
            </p:cNvPr>
            <p:cNvSpPr txBox="1"/>
            <p:nvPr/>
          </p:nvSpPr>
          <p:spPr>
            <a:xfrm>
              <a:off x="574129" y="3969642"/>
              <a:ext cx="873486" cy="215444"/>
            </a:xfrm>
            <a:prstGeom prst="rect">
              <a:avLst/>
            </a:prstGeom>
            <a:noFill/>
          </p:spPr>
          <p:txBody>
            <a:bodyPr wrap="square" rtlCol="0">
              <a:spAutoFit/>
            </a:bodyPr>
            <a:lstStyle/>
            <a:p>
              <a:r>
                <a:rPr lang="en-US" sz="800" dirty="0"/>
                <a:t>Sunset Limited</a:t>
              </a:r>
            </a:p>
          </p:txBody>
        </p:sp>
        <p:sp>
          <p:nvSpPr>
            <p:cNvPr id="1025" name="TextBox 1024">
              <a:extLst>
                <a:ext uri="{FF2B5EF4-FFF2-40B4-BE49-F238E27FC236}">
                  <a16:creationId xmlns:a16="http://schemas.microsoft.com/office/drawing/2014/main" id="{2C550F1A-2C25-9485-A896-AD3EDC7AC3D7}"/>
                </a:ext>
              </a:extLst>
            </p:cNvPr>
            <p:cNvSpPr txBox="1"/>
            <p:nvPr/>
          </p:nvSpPr>
          <p:spPr>
            <a:xfrm>
              <a:off x="574129" y="4160668"/>
              <a:ext cx="873486" cy="215444"/>
            </a:xfrm>
            <a:prstGeom prst="rect">
              <a:avLst/>
            </a:prstGeom>
            <a:noFill/>
          </p:spPr>
          <p:txBody>
            <a:bodyPr wrap="square" rtlCol="0">
              <a:spAutoFit/>
            </a:bodyPr>
            <a:lstStyle/>
            <a:p>
              <a:r>
                <a:rPr lang="en-US" sz="800" dirty="0"/>
                <a:t>Texas Eagle</a:t>
              </a:r>
            </a:p>
          </p:txBody>
        </p:sp>
      </p:grpSp>
    </p:spTree>
    <p:extLst>
      <p:ext uri="{BB962C8B-B14F-4D97-AF65-F5344CB8AC3E}">
        <p14:creationId xmlns:p14="http://schemas.microsoft.com/office/powerpoint/2010/main" val="1536253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1351C-04E7-3DA4-1A15-6DE1A095A53C}"/>
              </a:ext>
            </a:extLst>
          </p:cNvPr>
          <p:cNvSpPr>
            <a:spLocks noGrp="1"/>
          </p:cNvSpPr>
          <p:nvPr>
            <p:ph type="title"/>
          </p:nvPr>
        </p:nvSpPr>
        <p:spPr>
          <a:xfrm>
            <a:off x="253678" y="108926"/>
            <a:ext cx="8353424" cy="461665"/>
          </a:xfrm>
        </p:spPr>
        <p:txBody>
          <a:bodyPr/>
          <a:lstStyle/>
          <a:p>
            <a:r>
              <a:rPr lang="en-US" sz="2400" dirty="0">
                <a:solidFill>
                  <a:schemeClr val="accent2"/>
                </a:solidFill>
              </a:rPr>
              <a:t>Transit Ridership in Texas (2019 – 2023)</a:t>
            </a:r>
          </a:p>
        </p:txBody>
      </p:sp>
      <p:sp>
        <p:nvSpPr>
          <p:cNvPr id="4" name="Slide Number Placeholder 3">
            <a:extLst>
              <a:ext uri="{FF2B5EF4-FFF2-40B4-BE49-F238E27FC236}">
                <a16:creationId xmlns:a16="http://schemas.microsoft.com/office/drawing/2014/main" id="{6EE44CDE-A774-8539-4DDC-41BFFAA6FAB4}"/>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23</a:t>
            </a:fld>
            <a:endParaRPr lang="en-US" dirty="0"/>
          </a:p>
        </p:txBody>
      </p:sp>
      <p:sp>
        <p:nvSpPr>
          <p:cNvPr id="15" name="Content Placeholder 6">
            <a:extLst>
              <a:ext uri="{FF2B5EF4-FFF2-40B4-BE49-F238E27FC236}">
                <a16:creationId xmlns:a16="http://schemas.microsoft.com/office/drawing/2014/main" id="{322304A4-AF3F-BEC8-AAE6-4342594AA3C3}"/>
              </a:ext>
            </a:extLst>
          </p:cNvPr>
          <p:cNvSpPr txBox="1">
            <a:spLocks/>
          </p:cNvSpPr>
          <p:nvPr/>
        </p:nvSpPr>
        <p:spPr>
          <a:xfrm>
            <a:off x="151080" y="4516460"/>
            <a:ext cx="6127750" cy="164182"/>
          </a:xfrm>
          <a:prstGeom prst="rect">
            <a:avLst/>
          </a:prstGeom>
        </p:spPr>
        <p:txBody>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800" dirty="0">
                <a:solidFill>
                  <a:schemeClr val="bg1">
                    <a:lumMod val="65000"/>
                  </a:schemeClr>
                </a:solidFill>
              </a:rPr>
              <a:t>Data source: Texas Transit Statistics Reports (*2023 figure is preliminary)</a:t>
            </a:r>
          </a:p>
        </p:txBody>
      </p:sp>
      <p:graphicFrame>
        <p:nvGraphicFramePr>
          <p:cNvPr id="3" name="Chart 2">
            <a:extLst>
              <a:ext uri="{FF2B5EF4-FFF2-40B4-BE49-F238E27FC236}">
                <a16:creationId xmlns:a16="http://schemas.microsoft.com/office/drawing/2014/main" id="{CBE124BF-3371-4B2E-A637-AA8344C96C8E}"/>
              </a:ext>
            </a:extLst>
          </p:cNvPr>
          <p:cNvGraphicFramePr>
            <a:graphicFrameLocks/>
          </p:cNvGraphicFramePr>
          <p:nvPr>
            <p:extLst>
              <p:ext uri="{D42A27DB-BD31-4B8C-83A1-F6EECF244321}">
                <p14:modId xmlns:p14="http://schemas.microsoft.com/office/powerpoint/2010/main" val="2948375775"/>
              </p:ext>
            </p:extLst>
          </p:nvPr>
        </p:nvGraphicFramePr>
        <p:xfrm>
          <a:off x="375900" y="890864"/>
          <a:ext cx="8527502" cy="3489794"/>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a:extLst>
              <a:ext uri="{FF2B5EF4-FFF2-40B4-BE49-F238E27FC236}">
                <a16:creationId xmlns:a16="http://schemas.microsoft.com/office/drawing/2014/main" id="{7F48F0A4-2DE7-7C02-1391-BF3840909670}"/>
              </a:ext>
            </a:extLst>
          </p:cNvPr>
          <p:cNvGrpSpPr/>
          <p:nvPr/>
        </p:nvGrpSpPr>
        <p:grpSpPr>
          <a:xfrm>
            <a:off x="6435896" y="932966"/>
            <a:ext cx="2603165" cy="1316819"/>
            <a:chOff x="6435896" y="627040"/>
            <a:chExt cx="2603165" cy="1197233"/>
          </a:xfrm>
        </p:grpSpPr>
        <p:grpSp>
          <p:nvGrpSpPr>
            <p:cNvPr id="8" name="Group 7">
              <a:extLst>
                <a:ext uri="{FF2B5EF4-FFF2-40B4-BE49-F238E27FC236}">
                  <a16:creationId xmlns:a16="http://schemas.microsoft.com/office/drawing/2014/main" id="{869A1EDC-3E3F-22AE-FC58-99799784DD52}"/>
                </a:ext>
              </a:extLst>
            </p:cNvPr>
            <p:cNvGrpSpPr/>
            <p:nvPr/>
          </p:nvGrpSpPr>
          <p:grpSpPr>
            <a:xfrm>
              <a:off x="6435896" y="627040"/>
              <a:ext cx="2603165" cy="1197233"/>
              <a:chOff x="5234383" y="1466572"/>
              <a:chExt cx="3830054" cy="674710"/>
            </a:xfrm>
          </p:grpSpPr>
          <p:pic>
            <p:nvPicPr>
              <p:cNvPr id="5" name="Graphic 4">
                <a:extLst>
                  <a:ext uri="{FF2B5EF4-FFF2-40B4-BE49-F238E27FC236}">
                    <a16:creationId xmlns:a16="http://schemas.microsoft.com/office/drawing/2014/main" id="{8F65F4B1-4C44-4ED5-1DEA-D232436ED9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34384" y="1466572"/>
                <a:ext cx="3830053" cy="303700"/>
              </a:xfrm>
              <a:prstGeom prst="rect">
                <a:avLst/>
              </a:prstGeom>
              <a:effectLst>
                <a:outerShdw blurRad="50800" dist="38100" dir="10800000" algn="r" rotWithShape="0">
                  <a:prstClr val="black">
                    <a:alpha val="40000"/>
                  </a:prstClr>
                </a:outerShdw>
              </a:effectLst>
            </p:spPr>
          </p:pic>
          <p:pic>
            <p:nvPicPr>
              <p:cNvPr id="7" name="Graphic 6">
                <a:extLst>
                  <a:ext uri="{FF2B5EF4-FFF2-40B4-BE49-F238E27FC236}">
                    <a16:creationId xmlns:a16="http://schemas.microsoft.com/office/drawing/2014/main" id="{3D08E260-C76E-9A01-F81C-37594A9825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34383" y="1837582"/>
                <a:ext cx="3830053" cy="303700"/>
              </a:xfrm>
              <a:prstGeom prst="rect">
                <a:avLst/>
              </a:prstGeom>
              <a:effectLst>
                <a:outerShdw blurRad="50800" dist="38100" dir="10800000" algn="r" rotWithShape="0">
                  <a:prstClr val="black">
                    <a:alpha val="40000"/>
                  </a:prstClr>
                </a:outerShdw>
              </a:effectLst>
            </p:spPr>
          </p:pic>
        </p:grpSp>
        <p:sp>
          <p:nvSpPr>
            <p:cNvPr id="13" name="Content Placeholder 6">
              <a:extLst>
                <a:ext uri="{FF2B5EF4-FFF2-40B4-BE49-F238E27FC236}">
                  <a16:creationId xmlns:a16="http://schemas.microsoft.com/office/drawing/2014/main" id="{4790C71B-1362-A677-16DC-038A4B6A58D7}"/>
                </a:ext>
              </a:extLst>
            </p:cNvPr>
            <p:cNvSpPr txBox="1">
              <a:spLocks/>
            </p:cNvSpPr>
            <p:nvPr/>
          </p:nvSpPr>
          <p:spPr>
            <a:xfrm>
              <a:off x="6559236" y="705469"/>
              <a:ext cx="2479825" cy="352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nSpc>
                  <a:spcPct val="150000"/>
                </a:lnSpc>
                <a:defRPr sz="1600">
                  <a:solidFill>
                    <a:schemeClr val="bg1"/>
                  </a:solidFill>
                  <a:latin typeface="Franklin Gothic Book" panose="020B0503020102020204" pitchFamily="34" charset="0"/>
                </a:defRPr>
              </a:lvl1pPr>
              <a:lvl2pPr marL="0" lvl="1">
                <a:lnSpc>
                  <a:spcPct val="150000"/>
                </a:lnSpc>
                <a:defRPr sz="1600">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pPr>
              <a:r>
                <a:rPr lang="en-US" dirty="0"/>
                <a:t>Over 275 million rides/year</a:t>
              </a:r>
            </a:p>
          </p:txBody>
        </p:sp>
        <p:sp>
          <p:nvSpPr>
            <p:cNvPr id="12" name="TextBox 11">
              <a:extLst>
                <a:ext uri="{FF2B5EF4-FFF2-40B4-BE49-F238E27FC236}">
                  <a16:creationId xmlns:a16="http://schemas.microsoft.com/office/drawing/2014/main" id="{D314B312-1FBD-4BDC-BB47-51A9AE845163}"/>
                </a:ext>
              </a:extLst>
            </p:cNvPr>
            <p:cNvSpPr txBox="1"/>
            <p:nvPr/>
          </p:nvSpPr>
          <p:spPr>
            <a:xfrm>
              <a:off x="6567381" y="1316526"/>
              <a:ext cx="2427237" cy="448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nSpc>
                  <a:spcPct val="100000"/>
                </a:lnSpc>
                <a:defRPr sz="1600">
                  <a:solidFill>
                    <a:schemeClr val="bg1"/>
                  </a:solidFill>
                  <a:latin typeface="Franklin Gothic Book" panose="020B0503020102020204" pitchFamily="34" charset="0"/>
                </a:defRPr>
              </a:lvl1pPr>
              <a:lvl2pPr marL="0" lvl="1">
                <a:lnSpc>
                  <a:spcPct val="150000"/>
                </a:lnSpc>
                <a:defRPr sz="1600">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Recovery after Pandemic on par with national trends</a:t>
              </a:r>
            </a:p>
          </p:txBody>
        </p:sp>
      </p:grpSp>
    </p:spTree>
    <p:extLst>
      <p:ext uri="{BB962C8B-B14F-4D97-AF65-F5344CB8AC3E}">
        <p14:creationId xmlns:p14="http://schemas.microsoft.com/office/powerpoint/2010/main" val="1888153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706168-764A-F26D-D72D-05CEEE9B6FEE}"/>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24</a:t>
            </a:fld>
            <a:endParaRPr lang="en-US" dirty="0"/>
          </a:p>
        </p:txBody>
      </p:sp>
      <p:sp>
        <p:nvSpPr>
          <p:cNvPr id="3" name="Title 1">
            <a:extLst>
              <a:ext uri="{FF2B5EF4-FFF2-40B4-BE49-F238E27FC236}">
                <a16:creationId xmlns:a16="http://schemas.microsoft.com/office/drawing/2014/main" id="{9594CE5B-F894-EE2B-B5C3-555D0BCACBA7}"/>
              </a:ext>
            </a:extLst>
          </p:cNvPr>
          <p:cNvSpPr>
            <a:spLocks noGrp="1"/>
          </p:cNvSpPr>
          <p:nvPr>
            <p:ph type="title"/>
          </p:nvPr>
        </p:nvSpPr>
        <p:spPr>
          <a:xfrm>
            <a:off x="102476" y="97422"/>
            <a:ext cx="8800881" cy="461665"/>
          </a:xfrm>
        </p:spPr>
        <p:txBody>
          <a:bodyPr wrap="square" lIns="0" tIns="45720" rIns="91440" bIns="45720" rtlCol="0" anchor="t">
            <a:spAutoFit/>
          </a:bodyPr>
          <a:lstStyle/>
          <a:p>
            <a:r>
              <a:rPr lang="en-US" sz="2400" dirty="0">
                <a:solidFill>
                  <a:schemeClr val="accent2"/>
                </a:solidFill>
                <a:latin typeface="Franklin Gothic Demi"/>
                <a:cs typeface="Arial"/>
              </a:rPr>
              <a:t>Key Transit Needs in Texas</a:t>
            </a:r>
          </a:p>
        </p:txBody>
      </p:sp>
      <p:sp>
        <p:nvSpPr>
          <p:cNvPr id="5" name="Content Placeholder 6">
            <a:extLst>
              <a:ext uri="{FF2B5EF4-FFF2-40B4-BE49-F238E27FC236}">
                <a16:creationId xmlns:a16="http://schemas.microsoft.com/office/drawing/2014/main" id="{B9EA80A9-60B6-473C-7196-5FF899A76043}"/>
              </a:ext>
            </a:extLst>
          </p:cNvPr>
          <p:cNvSpPr txBox="1">
            <a:spLocks/>
          </p:cNvSpPr>
          <p:nvPr/>
        </p:nvSpPr>
        <p:spPr>
          <a:xfrm>
            <a:off x="102476" y="833980"/>
            <a:ext cx="3886200" cy="3263504"/>
          </a:xfrm>
          <a:prstGeom prst="rect">
            <a:avLst/>
          </a:prstGeom>
        </p:spPr>
        <p:txBody>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22" name="TextBox 21">
            <a:extLst>
              <a:ext uri="{FF2B5EF4-FFF2-40B4-BE49-F238E27FC236}">
                <a16:creationId xmlns:a16="http://schemas.microsoft.com/office/drawing/2014/main" id="{75989751-B80C-DC0D-2D9A-78F1AB321F26}"/>
              </a:ext>
            </a:extLst>
          </p:cNvPr>
          <p:cNvSpPr txBox="1"/>
          <p:nvPr/>
        </p:nvSpPr>
        <p:spPr>
          <a:xfrm>
            <a:off x="4737329" y="698327"/>
            <a:ext cx="3994947" cy="343473"/>
          </a:xfrm>
          <a:prstGeom prst="round2DiagRect">
            <a:avLst>
              <a:gd name="adj1" fmla="val 23913"/>
              <a:gd name="adj2" fmla="val 0"/>
            </a:avLst>
          </a:prstGeom>
          <a:solidFill>
            <a:srgbClr val="2E4F6F"/>
          </a:solidFill>
        </p:spPr>
        <p:txBody>
          <a:bodyPr wrap="none" lIns="91440" tIns="0" bIns="0" anchor="ctr" anchorCtr="0">
            <a:noAutofit/>
          </a:bodyPr>
          <a:lstStyle/>
          <a:p>
            <a:r>
              <a:rPr lang="en-US" sz="1600" dirty="0">
                <a:solidFill>
                  <a:schemeClr val="bg1"/>
                </a:solidFill>
              </a:rPr>
              <a:t>Purpose of Transit Trips</a:t>
            </a:r>
          </a:p>
        </p:txBody>
      </p:sp>
      <p:pic>
        <p:nvPicPr>
          <p:cNvPr id="6" name="Picture 5">
            <a:extLst>
              <a:ext uri="{FF2B5EF4-FFF2-40B4-BE49-F238E27FC236}">
                <a16:creationId xmlns:a16="http://schemas.microsoft.com/office/drawing/2014/main" id="{AB7E3D7A-EEF9-362B-62E5-6B65235F935F}"/>
              </a:ext>
            </a:extLst>
          </p:cNvPr>
          <p:cNvPicPr>
            <a:picLocks noChangeAspect="1"/>
          </p:cNvPicPr>
          <p:nvPr/>
        </p:nvPicPr>
        <p:blipFill>
          <a:blip r:embed="rId3">
            <a:extLst>
              <a:ext uri="{28A0092B-C50C-407E-A947-70E740481C1C}">
                <a14:useLocalDpi xmlns:a14="http://schemas.microsoft.com/office/drawing/2010/main" val="0"/>
              </a:ext>
            </a:extLst>
          </a:blip>
          <a:srcRect l="57" r="57"/>
          <a:stretch/>
        </p:blipFill>
        <p:spPr>
          <a:xfrm>
            <a:off x="391694" y="701622"/>
            <a:ext cx="3817558" cy="3895064"/>
          </a:xfrm>
          <a:prstGeom prst="rect">
            <a:avLst/>
          </a:prstGeom>
          <a:effectLst>
            <a:outerShdw blurRad="63500" sx="102000" sy="102000" algn="ctr" rotWithShape="0">
              <a:prstClr val="black">
                <a:alpha val="40000"/>
              </a:prstClr>
            </a:outerShdw>
          </a:effectLst>
        </p:spPr>
      </p:pic>
      <p:sp>
        <p:nvSpPr>
          <p:cNvPr id="7" name="Content Placeholder 6">
            <a:extLst>
              <a:ext uri="{FF2B5EF4-FFF2-40B4-BE49-F238E27FC236}">
                <a16:creationId xmlns:a16="http://schemas.microsoft.com/office/drawing/2014/main" id="{BB949148-A576-D624-3040-BFD3A77632F2}"/>
              </a:ext>
            </a:extLst>
          </p:cNvPr>
          <p:cNvSpPr txBox="1">
            <a:spLocks/>
          </p:cNvSpPr>
          <p:nvPr/>
        </p:nvSpPr>
        <p:spPr>
          <a:xfrm>
            <a:off x="39590" y="4521666"/>
            <a:ext cx="3420203" cy="161592"/>
          </a:xfrm>
          <a:prstGeom prst="rect">
            <a:avLst/>
          </a:prstGeom>
        </p:spPr>
        <p:txBody>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800" dirty="0">
                <a:solidFill>
                  <a:schemeClr val="bg1">
                    <a:lumMod val="50000"/>
                  </a:schemeClr>
                </a:solidFill>
              </a:rPr>
              <a:t>Data source: Replica 2022</a:t>
            </a:r>
            <a:endParaRPr lang="en-US" sz="800" b="1" dirty="0">
              <a:solidFill>
                <a:schemeClr val="bg1">
                  <a:lumMod val="50000"/>
                </a:schemeClr>
              </a:solidFill>
            </a:endParaRPr>
          </a:p>
        </p:txBody>
      </p:sp>
      <p:grpSp>
        <p:nvGrpSpPr>
          <p:cNvPr id="26" name="Group 25">
            <a:extLst>
              <a:ext uri="{FF2B5EF4-FFF2-40B4-BE49-F238E27FC236}">
                <a16:creationId xmlns:a16="http://schemas.microsoft.com/office/drawing/2014/main" id="{8C36ABD4-2E4E-5C93-2F0F-3381A24CD03D}"/>
              </a:ext>
            </a:extLst>
          </p:cNvPr>
          <p:cNvGrpSpPr/>
          <p:nvPr/>
        </p:nvGrpSpPr>
        <p:grpSpPr>
          <a:xfrm>
            <a:off x="5178930" y="1147527"/>
            <a:ext cx="3253058" cy="1562535"/>
            <a:chOff x="4704978" y="1128379"/>
            <a:chExt cx="3253058" cy="1621089"/>
          </a:xfrm>
        </p:grpSpPr>
        <p:pic>
          <p:nvPicPr>
            <p:cNvPr id="25" name="Graphic 24">
              <a:extLst>
                <a:ext uri="{FF2B5EF4-FFF2-40B4-BE49-F238E27FC236}">
                  <a16:creationId xmlns:a16="http://schemas.microsoft.com/office/drawing/2014/main" id="{29843729-5791-BB8A-7E5C-56A8C01A66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04978" y="2234500"/>
              <a:ext cx="3253058" cy="232503"/>
            </a:xfrm>
            <a:prstGeom prst="rect">
              <a:avLst/>
            </a:prstGeom>
            <a:effectLst>
              <a:outerShdw blurRad="50800" dist="38100" dir="10800000" algn="r" rotWithShape="0">
                <a:prstClr val="black">
                  <a:alpha val="40000"/>
                </a:prstClr>
              </a:outerShdw>
            </a:effectLst>
          </p:spPr>
        </p:pic>
        <p:pic>
          <p:nvPicPr>
            <p:cNvPr id="10" name="Graphic 9">
              <a:extLst>
                <a:ext uri="{FF2B5EF4-FFF2-40B4-BE49-F238E27FC236}">
                  <a16:creationId xmlns:a16="http://schemas.microsoft.com/office/drawing/2014/main" id="{CDCFD6EB-9E68-E21D-63FA-F7D7E55CE0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04978" y="1128379"/>
              <a:ext cx="3253058" cy="225581"/>
            </a:xfrm>
            <a:prstGeom prst="rect">
              <a:avLst/>
            </a:prstGeom>
            <a:effectLst>
              <a:outerShdw blurRad="50800" dist="38100" dir="10800000" algn="r" rotWithShape="0">
                <a:prstClr val="black">
                  <a:alpha val="40000"/>
                </a:prstClr>
              </a:outerShdw>
            </a:effectLst>
          </p:spPr>
        </p:pic>
        <p:pic>
          <p:nvPicPr>
            <p:cNvPr id="11" name="Graphic 10">
              <a:extLst>
                <a:ext uri="{FF2B5EF4-FFF2-40B4-BE49-F238E27FC236}">
                  <a16:creationId xmlns:a16="http://schemas.microsoft.com/office/drawing/2014/main" id="{CEA76757-F79A-00A5-67B3-27A7C112F3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04978" y="1405961"/>
              <a:ext cx="3253058" cy="219772"/>
            </a:xfrm>
            <a:prstGeom prst="rect">
              <a:avLst/>
            </a:prstGeom>
            <a:effectLst>
              <a:outerShdw blurRad="50800" dist="38100" dir="10800000" algn="r" rotWithShape="0">
                <a:prstClr val="black">
                  <a:alpha val="40000"/>
                </a:prstClr>
              </a:outerShdw>
            </a:effectLst>
          </p:spPr>
        </p:pic>
        <p:pic>
          <p:nvPicPr>
            <p:cNvPr id="12" name="Graphic 11">
              <a:extLst>
                <a:ext uri="{FF2B5EF4-FFF2-40B4-BE49-F238E27FC236}">
                  <a16:creationId xmlns:a16="http://schemas.microsoft.com/office/drawing/2014/main" id="{18DFF4C0-D152-1313-E927-3C3FB6F493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04978" y="1674903"/>
              <a:ext cx="3253058" cy="219772"/>
            </a:xfrm>
            <a:prstGeom prst="rect">
              <a:avLst/>
            </a:prstGeom>
            <a:effectLst>
              <a:outerShdw blurRad="50800" dist="38100" dir="10800000" algn="r" rotWithShape="0">
                <a:prstClr val="black">
                  <a:alpha val="40000"/>
                </a:prstClr>
              </a:outerShdw>
            </a:effectLst>
          </p:spPr>
        </p:pic>
        <p:pic>
          <p:nvPicPr>
            <p:cNvPr id="13" name="Graphic 12">
              <a:extLst>
                <a:ext uri="{FF2B5EF4-FFF2-40B4-BE49-F238E27FC236}">
                  <a16:creationId xmlns:a16="http://schemas.microsoft.com/office/drawing/2014/main" id="{A630AA93-8C04-93D6-C0F2-33074F5B35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04978" y="1949736"/>
              <a:ext cx="3253058" cy="232503"/>
            </a:xfrm>
            <a:prstGeom prst="rect">
              <a:avLst/>
            </a:prstGeom>
            <a:effectLst>
              <a:outerShdw blurRad="50800" dist="38100" dir="10800000" algn="r" rotWithShape="0">
                <a:prstClr val="black">
                  <a:alpha val="40000"/>
                </a:prstClr>
              </a:outerShdw>
            </a:effectLst>
          </p:spPr>
        </p:pic>
        <p:pic>
          <p:nvPicPr>
            <p:cNvPr id="27" name="Graphic 26">
              <a:extLst>
                <a:ext uri="{FF2B5EF4-FFF2-40B4-BE49-F238E27FC236}">
                  <a16:creationId xmlns:a16="http://schemas.microsoft.com/office/drawing/2014/main" id="{EDFE2246-9E82-96E3-B2DA-B0C65BC6D8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04978" y="2516965"/>
              <a:ext cx="3253058" cy="232503"/>
            </a:xfrm>
            <a:prstGeom prst="rect">
              <a:avLst/>
            </a:prstGeom>
            <a:effectLst>
              <a:outerShdw blurRad="50800" dist="38100" dir="10800000" algn="r" rotWithShape="0">
                <a:prstClr val="black">
                  <a:alpha val="40000"/>
                </a:prstClr>
              </a:outerShdw>
            </a:effectLst>
          </p:spPr>
        </p:pic>
      </p:grpSp>
      <p:cxnSp>
        <p:nvCxnSpPr>
          <p:cNvPr id="14" name="Straight Connector 13">
            <a:extLst>
              <a:ext uri="{FF2B5EF4-FFF2-40B4-BE49-F238E27FC236}">
                <a16:creationId xmlns:a16="http://schemas.microsoft.com/office/drawing/2014/main" id="{15343F40-070E-5C01-068B-76B77F4318B4}"/>
              </a:ext>
            </a:extLst>
          </p:cNvPr>
          <p:cNvCxnSpPr>
            <a:cxnSpLocks/>
          </p:cNvCxnSpPr>
          <p:nvPr/>
        </p:nvCxnSpPr>
        <p:spPr>
          <a:xfrm flipV="1">
            <a:off x="5018837" y="1044308"/>
            <a:ext cx="0" cy="1553701"/>
          </a:xfrm>
          <a:prstGeom prst="line">
            <a:avLst/>
          </a:prstGeom>
          <a:ln w="10795">
            <a:solidFill>
              <a:srgbClr val="925700"/>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EF36ECD-DFF3-DBEC-B146-556E3962A6DC}"/>
              </a:ext>
            </a:extLst>
          </p:cNvPr>
          <p:cNvCxnSpPr>
            <a:cxnSpLocks/>
            <a:endCxn id="10" idx="1"/>
          </p:cNvCxnSpPr>
          <p:nvPr/>
        </p:nvCxnSpPr>
        <p:spPr>
          <a:xfrm flipV="1">
            <a:off x="5018837" y="1256244"/>
            <a:ext cx="160093" cy="4074"/>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3141D24-F0F5-8222-798D-BE7708E7C02E}"/>
              </a:ext>
            </a:extLst>
          </p:cNvPr>
          <p:cNvCxnSpPr>
            <a:cxnSpLocks/>
          </p:cNvCxnSpPr>
          <p:nvPr/>
        </p:nvCxnSpPr>
        <p:spPr>
          <a:xfrm>
            <a:off x="5018837" y="1534910"/>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38E3545-8C3E-666A-5AF9-7106F6E14CBA}"/>
              </a:ext>
            </a:extLst>
          </p:cNvPr>
          <p:cNvCxnSpPr>
            <a:cxnSpLocks/>
          </p:cNvCxnSpPr>
          <p:nvPr/>
        </p:nvCxnSpPr>
        <p:spPr>
          <a:xfrm>
            <a:off x="5018837" y="1803843"/>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442111D0-6C16-147F-5213-577EE858AB2C}"/>
              </a:ext>
            </a:extLst>
          </p:cNvPr>
          <p:cNvCxnSpPr>
            <a:cxnSpLocks/>
          </p:cNvCxnSpPr>
          <p:nvPr/>
        </p:nvCxnSpPr>
        <p:spPr>
          <a:xfrm>
            <a:off x="5018837" y="2075424"/>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208D815D-03F9-7ED2-ACFB-A056A9267EE0}"/>
              </a:ext>
            </a:extLst>
          </p:cNvPr>
          <p:cNvSpPr txBox="1"/>
          <p:nvPr/>
        </p:nvSpPr>
        <p:spPr>
          <a:xfrm>
            <a:off x="5300346" y="1074534"/>
            <a:ext cx="3053723" cy="1658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defPPr>
              <a:defRPr lang="en-US"/>
            </a:defPPr>
            <a:lvl1pPr>
              <a:lnSpc>
                <a:spcPct val="150000"/>
              </a:lnSpc>
              <a:defRPr sz="1600">
                <a:solidFill>
                  <a:schemeClr val="bg1"/>
                </a:solidFill>
                <a:latin typeface="Franklin Gothic Book" panose="020B0503020102020204" pitchFamily="34" charset="0"/>
              </a:defRPr>
            </a:lvl1pPr>
            <a:lvl2pPr marL="0" lvl="1">
              <a:lnSpc>
                <a:spcPct val="150000"/>
              </a:lnSpc>
              <a:defRPr sz="1600">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nSpc>
                <a:spcPct val="125000"/>
              </a:lnSpc>
            </a:pPr>
            <a:r>
              <a:rPr lang="en-US" sz="1400" dirty="0"/>
              <a:t>Employment and job-seeking</a:t>
            </a:r>
          </a:p>
          <a:p>
            <a:pPr lvl="1">
              <a:lnSpc>
                <a:spcPct val="125000"/>
              </a:lnSpc>
            </a:pPr>
            <a:r>
              <a:rPr lang="en-US" sz="1400" dirty="0"/>
              <a:t>Education and training</a:t>
            </a:r>
          </a:p>
          <a:p>
            <a:pPr lvl="1">
              <a:lnSpc>
                <a:spcPct val="125000"/>
              </a:lnSpc>
            </a:pPr>
            <a:r>
              <a:rPr lang="en-US" sz="1400" dirty="0"/>
              <a:t>Medical and healthcare</a:t>
            </a:r>
          </a:p>
          <a:p>
            <a:pPr lvl="1">
              <a:lnSpc>
                <a:spcPct val="125000"/>
              </a:lnSpc>
            </a:pPr>
            <a:r>
              <a:rPr lang="en-US" sz="1400" dirty="0"/>
              <a:t>Social and recreational activities</a:t>
            </a:r>
          </a:p>
          <a:p>
            <a:pPr lvl="1">
              <a:lnSpc>
                <a:spcPct val="125000"/>
              </a:lnSpc>
            </a:pPr>
            <a:r>
              <a:rPr lang="en-US" sz="1400" dirty="0"/>
              <a:t>Tourism</a:t>
            </a:r>
          </a:p>
          <a:p>
            <a:pPr lvl="1">
              <a:lnSpc>
                <a:spcPct val="125000"/>
              </a:lnSpc>
            </a:pPr>
            <a:r>
              <a:rPr lang="en-US" sz="1400" dirty="0"/>
              <a:t>Personal business/shopping/errands</a:t>
            </a:r>
          </a:p>
        </p:txBody>
      </p:sp>
      <p:cxnSp>
        <p:nvCxnSpPr>
          <p:cNvPr id="30" name="Straight Connector 29">
            <a:extLst>
              <a:ext uri="{FF2B5EF4-FFF2-40B4-BE49-F238E27FC236}">
                <a16:creationId xmlns:a16="http://schemas.microsoft.com/office/drawing/2014/main" id="{D275B276-5096-C9E5-CD39-CCADF30EC078}"/>
              </a:ext>
            </a:extLst>
          </p:cNvPr>
          <p:cNvCxnSpPr>
            <a:cxnSpLocks/>
          </p:cNvCxnSpPr>
          <p:nvPr/>
        </p:nvCxnSpPr>
        <p:spPr>
          <a:xfrm>
            <a:off x="5018837" y="2313053"/>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3CC79297-EC48-2930-F506-11BF30AF309A}"/>
              </a:ext>
            </a:extLst>
          </p:cNvPr>
          <p:cNvCxnSpPr>
            <a:cxnSpLocks/>
          </p:cNvCxnSpPr>
          <p:nvPr/>
        </p:nvCxnSpPr>
        <p:spPr>
          <a:xfrm>
            <a:off x="5018837" y="2590824"/>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6A34BC29-86D8-6D09-DD75-286514E22137}"/>
              </a:ext>
            </a:extLst>
          </p:cNvPr>
          <p:cNvSpPr txBox="1"/>
          <p:nvPr/>
        </p:nvSpPr>
        <p:spPr>
          <a:xfrm>
            <a:off x="4737329" y="2884940"/>
            <a:ext cx="3994947" cy="343473"/>
          </a:xfrm>
          <a:prstGeom prst="round2DiagRect">
            <a:avLst>
              <a:gd name="adj1" fmla="val 23913"/>
              <a:gd name="adj2" fmla="val 0"/>
            </a:avLst>
          </a:prstGeom>
          <a:solidFill>
            <a:srgbClr val="2E4F6F"/>
          </a:solidFill>
        </p:spPr>
        <p:txBody>
          <a:bodyPr wrap="none" lIns="91440" tIns="0" bIns="0" anchor="ctr" anchorCtr="0">
            <a:noAutofit/>
          </a:bodyPr>
          <a:lstStyle/>
          <a:p>
            <a:r>
              <a:rPr lang="en-US" sz="1600" dirty="0">
                <a:solidFill>
                  <a:schemeClr val="bg1"/>
                </a:solidFill>
              </a:rPr>
              <a:t>Mobility and accessibility for:</a:t>
            </a:r>
          </a:p>
        </p:txBody>
      </p:sp>
      <p:grpSp>
        <p:nvGrpSpPr>
          <p:cNvPr id="33" name="Group 32">
            <a:extLst>
              <a:ext uri="{FF2B5EF4-FFF2-40B4-BE49-F238E27FC236}">
                <a16:creationId xmlns:a16="http://schemas.microsoft.com/office/drawing/2014/main" id="{BDED01DE-FCF4-7FC4-BF54-E3E028F30D41}"/>
              </a:ext>
            </a:extLst>
          </p:cNvPr>
          <p:cNvGrpSpPr/>
          <p:nvPr/>
        </p:nvGrpSpPr>
        <p:grpSpPr>
          <a:xfrm>
            <a:off x="5178930" y="3334140"/>
            <a:ext cx="3253058" cy="1290273"/>
            <a:chOff x="4704978" y="1128379"/>
            <a:chExt cx="3253058" cy="1338624"/>
          </a:xfrm>
        </p:grpSpPr>
        <p:pic>
          <p:nvPicPr>
            <p:cNvPr id="34" name="Graphic 33">
              <a:extLst>
                <a:ext uri="{FF2B5EF4-FFF2-40B4-BE49-F238E27FC236}">
                  <a16:creationId xmlns:a16="http://schemas.microsoft.com/office/drawing/2014/main" id="{E6A42A21-B48B-B76A-37E3-2F8A880E06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04978" y="2234500"/>
              <a:ext cx="3253058" cy="232503"/>
            </a:xfrm>
            <a:prstGeom prst="rect">
              <a:avLst/>
            </a:prstGeom>
            <a:effectLst>
              <a:outerShdw blurRad="50800" dist="38100" dir="10800000" algn="r" rotWithShape="0">
                <a:prstClr val="black">
                  <a:alpha val="40000"/>
                </a:prstClr>
              </a:outerShdw>
            </a:effectLst>
          </p:spPr>
        </p:pic>
        <p:pic>
          <p:nvPicPr>
            <p:cNvPr id="35" name="Graphic 34">
              <a:extLst>
                <a:ext uri="{FF2B5EF4-FFF2-40B4-BE49-F238E27FC236}">
                  <a16:creationId xmlns:a16="http://schemas.microsoft.com/office/drawing/2014/main" id="{0AB7F442-A4C9-B52B-46C1-E0AE2A443C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04978" y="1128379"/>
              <a:ext cx="3253058" cy="225581"/>
            </a:xfrm>
            <a:prstGeom prst="rect">
              <a:avLst/>
            </a:prstGeom>
            <a:effectLst>
              <a:outerShdw blurRad="50800" dist="38100" dir="10800000" algn="r" rotWithShape="0">
                <a:prstClr val="black">
                  <a:alpha val="40000"/>
                </a:prstClr>
              </a:outerShdw>
            </a:effectLst>
          </p:spPr>
        </p:pic>
        <p:pic>
          <p:nvPicPr>
            <p:cNvPr id="36" name="Graphic 35">
              <a:extLst>
                <a:ext uri="{FF2B5EF4-FFF2-40B4-BE49-F238E27FC236}">
                  <a16:creationId xmlns:a16="http://schemas.microsoft.com/office/drawing/2014/main" id="{2FFB47C3-D2C9-BA86-B766-81DDABE518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04978" y="1405961"/>
              <a:ext cx="3253058" cy="219772"/>
            </a:xfrm>
            <a:prstGeom prst="rect">
              <a:avLst/>
            </a:prstGeom>
            <a:effectLst>
              <a:outerShdw blurRad="50800" dist="38100" dir="10800000" algn="r" rotWithShape="0">
                <a:prstClr val="black">
                  <a:alpha val="40000"/>
                </a:prstClr>
              </a:outerShdw>
            </a:effectLst>
          </p:spPr>
        </p:pic>
        <p:pic>
          <p:nvPicPr>
            <p:cNvPr id="37" name="Graphic 36">
              <a:extLst>
                <a:ext uri="{FF2B5EF4-FFF2-40B4-BE49-F238E27FC236}">
                  <a16:creationId xmlns:a16="http://schemas.microsoft.com/office/drawing/2014/main" id="{D13712D9-154D-31D1-3222-F5C39F6994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04978" y="1674903"/>
              <a:ext cx="3253058" cy="219772"/>
            </a:xfrm>
            <a:prstGeom prst="rect">
              <a:avLst/>
            </a:prstGeom>
            <a:effectLst>
              <a:outerShdw blurRad="50800" dist="38100" dir="10800000" algn="r" rotWithShape="0">
                <a:prstClr val="black">
                  <a:alpha val="40000"/>
                </a:prstClr>
              </a:outerShdw>
            </a:effectLst>
          </p:spPr>
        </p:pic>
        <p:pic>
          <p:nvPicPr>
            <p:cNvPr id="38" name="Graphic 37">
              <a:extLst>
                <a:ext uri="{FF2B5EF4-FFF2-40B4-BE49-F238E27FC236}">
                  <a16:creationId xmlns:a16="http://schemas.microsoft.com/office/drawing/2014/main" id="{56C1510E-C19F-2BAF-F22F-38D0738895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04978" y="1949736"/>
              <a:ext cx="3253058" cy="232503"/>
            </a:xfrm>
            <a:prstGeom prst="rect">
              <a:avLst/>
            </a:prstGeom>
            <a:effectLst>
              <a:outerShdw blurRad="50800" dist="38100" dir="10800000" algn="r" rotWithShape="0">
                <a:prstClr val="black">
                  <a:alpha val="40000"/>
                </a:prstClr>
              </a:outerShdw>
            </a:effectLst>
          </p:spPr>
        </p:pic>
      </p:grpSp>
      <p:cxnSp>
        <p:nvCxnSpPr>
          <p:cNvPr id="40" name="Straight Connector 39">
            <a:extLst>
              <a:ext uri="{FF2B5EF4-FFF2-40B4-BE49-F238E27FC236}">
                <a16:creationId xmlns:a16="http://schemas.microsoft.com/office/drawing/2014/main" id="{11746952-EA4A-D3F5-9217-E8F86D6671A5}"/>
              </a:ext>
            </a:extLst>
          </p:cNvPr>
          <p:cNvCxnSpPr>
            <a:cxnSpLocks/>
          </p:cNvCxnSpPr>
          <p:nvPr/>
        </p:nvCxnSpPr>
        <p:spPr>
          <a:xfrm flipV="1">
            <a:off x="5018837" y="3230921"/>
            <a:ext cx="0" cy="1281439"/>
          </a:xfrm>
          <a:prstGeom prst="line">
            <a:avLst/>
          </a:prstGeom>
          <a:ln w="10795">
            <a:solidFill>
              <a:srgbClr val="925700"/>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348F9A9D-D78A-C6D6-7960-80814CDE15E7}"/>
              </a:ext>
            </a:extLst>
          </p:cNvPr>
          <p:cNvCxnSpPr>
            <a:cxnSpLocks/>
            <a:endCxn id="35" idx="1"/>
          </p:cNvCxnSpPr>
          <p:nvPr/>
        </p:nvCxnSpPr>
        <p:spPr>
          <a:xfrm flipV="1">
            <a:off x="5018837" y="3442857"/>
            <a:ext cx="160093" cy="4074"/>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4E45785C-47EC-5541-FECC-125E5A8063A8}"/>
              </a:ext>
            </a:extLst>
          </p:cNvPr>
          <p:cNvCxnSpPr>
            <a:cxnSpLocks/>
          </p:cNvCxnSpPr>
          <p:nvPr/>
        </p:nvCxnSpPr>
        <p:spPr>
          <a:xfrm>
            <a:off x="5018837" y="3721523"/>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2FC4FF1E-A320-C2D9-6481-A4DB5352A3B1}"/>
              </a:ext>
            </a:extLst>
          </p:cNvPr>
          <p:cNvCxnSpPr>
            <a:cxnSpLocks/>
          </p:cNvCxnSpPr>
          <p:nvPr/>
        </p:nvCxnSpPr>
        <p:spPr>
          <a:xfrm>
            <a:off x="5018837" y="3990456"/>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B507DF13-2432-1BB8-8801-CF5BEEE6F8E0}"/>
              </a:ext>
            </a:extLst>
          </p:cNvPr>
          <p:cNvCxnSpPr>
            <a:cxnSpLocks/>
          </p:cNvCxnSpPr>
          <p:nvPr/>
        </p:nvCxnSpPr>
        <p:spPr>
          <a:xfrm>
            <a:off x="5018837" y="4262037"/>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3CB8922B-176E-1C7B-274D-1B13FF04E817}"/>
              </a:ext>
            </a:extLst>
          </p:cNvPr>
          <p:cNvSpPr txBox="1"/>
          <p:nvPr/>
        </p:nvSpPr>
        <p:spPr>
          <a:xfrm>
            <a:off x="5300346" y="3261147"/>
            <a:ext cx="3053723" cy="1354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defPPr>
              <a:defRPr lang="en-US"/>
            </a:defPPr>
            <a:lvl1pPr>
              <a:lnSpc>
                <a:spcPct val="150000"/>
              </a:lnSpc>
              <a:defRPr sz="1600">
                <a:solidFill>
                  <a:schemeClr val="bg1"/>
                </a:solidFill>
                <a:latin typeface="Franklin Gothic Book" panose="020B0503020102020204" pitchFamily="34" charset="0"/>
              </a:defRPr>
            </a:lvl1pPr>
            <a:lvl2pPr marL="0" lvl="1">
              <a:lnSpc>
                <a:spcPct val="150000"/>
              </a:lnSpc>
              <a:defRPr sz="1600">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lnSpc>
                <a:spcPct val="125000"/>
              </a:lnSpc>
            </a:pPr>
            <a:r>
              <a:rPr lang="en-US" sz="1400" dirty="0"/>
              <a:t>Veterans</a:t>
            </a:r>
          </a:p>
          <a:p>
            <a:pPr lvl="1">
              <a:lnSpc>
                <a:spcPct val="125000"/>
              </a:lnSpc>
            </a:pPr>
            <a:r>
              <a:rPr lang="en-US" sz="1400" dirty="0"/>
              <a:t>Adults 65 and older</a:t>
            </a:r>
          </a:p>
          <a:p>
            <a:pPr lvl="1">
              <a:lnSpc>
                <a:spcPct val="125000"/>
              </a:lnSpc>
            </a:pPr>
            <a:r>
              <a:rPr lang="en-US" sz="1400" dirty="0"/>
              <a:t>Individuals with disabilities</a:t>
            </a:r>
          </a:p>
          <a:p>
            <a:pPr lvl="1">
              <a:lnSpc>
                <a:spcPct val="125000"/>
              </a:lnSpc>
            </a:pPr>
            <a:r>
              <a:rPr lang="en-US" sz="1400" dirty="0"/>
              <a:t>Choice riders</a:t>
            </a:r>
          </a:p>
          <a:p>
            <a:pPr lvl="1">
              <a:lnSpc>
                <a:spcPct val="125000"/>
              </a:lnSpc>
            </a:pPr>
            <a:r>
              <a:rPr lang="en-US" sz="1400" dirty="0"/>
              <a:t>Zero-vehicle household</a:t>
            </a:r>
          </a:p>
        </p:txBody>
      </p:sp>
      <p:cxnSp>
        <p:nvCxnSpPr>
          <p:cNvPr id="46" name="Straight Connector 45">
            <a:extLst>
              <a:ext uri="{FF2B5EF4-FFF2-40B4-BE49-F238E27FC236}">
                <a16:creationId xmlns:a16="http://schemas.microsoft.com/office/drawing/2014/main" id="{D47FF85D-18A8-8959-B439-91767788C57C}"/>
              </a:ext>
            </a:extLst>
          </p:cNvPr>
          <p:cNvCxnSpPr>
            <a:cxnSpLocks/>
          </p:cNvCxnSpPr>
          <p:nvPr/>
        </p:nvCxnSpPr>
        <p:spPr>
          <a:xfrm>
            <a:off x="5018837" y="4499666"/>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23506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A map of a city&#10;&#10;Description automatically generated">
            <a:extLst>
              <a:ext uri="{FF2B5EF4-FFF2-40B4-BE49-F238E27FC236}">
                <a16:creationId xmlns:a16="http://schemas.microsoft.com/office/drawing/2014/main" id="{743BB1E0-B2CA-0106-7EC4-6F021859E3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12" r="3296"/>
          <a:stretch/>
        </p:blipFill>
        <p:spPr>
          <a:xfrm>
            <a:off x="12881" y="628426"/>
            <a:ext cx="3884998" cy="4089719"/>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E654BE13-383D-4F82-DD09-1D88C1FA4C6C}"/>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25</a:t>
            </a:fld>
            <a:endParaRPr lang="en-US" dirty="0"/>
          </a:p>
        </p:txBody>
      </p:sp>
      <p:pic>
        <p:nvPicPr>
          <p:cNvPr id="24" name="Graphic 23">
            <a:extLst>
              <a:ext uri="{FF2B5EF4-FFF2-40B4-BE49-F238E27FC236}">
                <a16:creationId xmlns:a16="http://schemas.microsoft.com/office/drawing/2014/main" id="{1935780D-7CF8-0BD5-4CD6-79AF337016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76605" y="1555332"/>
            <a:ext cx="4480469" cy="303700"/>
          </a:xfrm>
          <a:prstGeom prst="rect">
            <a:avLst/>
          </a:prstGeom>
          <a:effectLst>
            <a:outerShdw blurRad="50800" dist="38100" dir="10800000" algn="r" rotWithShape="0">
              <a:prstClr val="black">
                <a:alpha val="40000"/>
              </a:prstClr>
            </a:outerShdw>
          </a:effectLst>
        </p:spPr>
      </p:pic>
      <p:pic>
        <p:nvPicPr>
          <p:cNvPr id="25" name="Graphic 24">
            <a:extLst>
              <a:ext uri="{FF2B5EF4-FFF2-40B4-BE49-F238E27FC236}">
                <a16:creationId xmlns:a16="http://schemas.microsoft.com/office/drawing/2014/main" id="{476A4A9B-EF0C-BF55-9F40-FE8C32F0D9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76605" y="1181170"/>
            <a:ext cx="4480469" cy="303700"/>
          </a:xfrm>
          <a:prstGeom prst="rect">
            <a:avLst/>
          </a:prstGeom>
          <a:effectLst>
            <a:outerShdw blurRad="50800" dist="38100" dir="10800000" algn="r" rotWithShape="0">
              <a:prstClr val="black">
                <a:alpha val="40000"/>
              </a:prstClr>
            </a:outerShdw>
          </a:effectLst>
        </p:spPr>
      </p:pic>
      <p:pic>
        <p:nvPicPr>
          <p:cNvPr id="26" name="Graphic 25">
            <a:extLst>
              <a:ext uri="{FF2B5EF4-FFF2-40B4-BE49-F238E27FC236}">
                <a16:creationId xmlns:a16="http://schemas.microsoft.com/office/drawing/2014/main" id="{2B23A096-63D6-88B7-1761-F53AFC0527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76605" y="1909612"/>
            <a:ext cx="4480469" cy="303700"/>
          </a:xfrm>
          <a:prstGeom prst="rect">
            <a:avLst/>
          </a:prstGeom>
          <a:effectLst>
            <a:outerShdw blurRad="50800" dist="38100" dir="10800000" algn="r" rotWithShape="0">
              <a:prstClr val="black">
                <a:alpha val="40000"/>
              </a:prstClr>
            </a:outerShdw>
          </a:effectLst>
        </p:spPr>
      </p:pic>
      <p:sp>
        <p:nvSpPr>
          <p:cNvPr id="27" name="TextBox 26">
            <a:extLst>
              <a:ext uri="{FF2B5EF4-FFF2-40B4-BE49-F238E27FC236}">
                <a16:creationId xmlns:a16="http://schemas.microsoft.com/office/drawing/2014/main" id="{3576C650-75E0-0E08-347B-4630654197C1}"/>
              </a:ext>
            </a:extLst>
          </p:cNvPr>
          <p:cNvSpPr txBox="1"/>
          <p:nvPr/>
        </p:nvSpPr>
        <p:spPr>
          <a:xfrm>
            <a:off x="4132144" y="822784"/>
            <a:ext cx="4738227" cy="293463"/>
          </a:xfrm>
          <a:prstGeom prst="round2DiagRect">
            <a:avLst>
              <a:gd name="adj1" fmla="val 23913"/>
              <a:gd name="adj2" fmla="val 0"/>
            </a:avLst>
          </a:prstGeom>
          <a:solidFill>
            <a:srgbClr val="2E4F6F"/>
          </a:solidFill>
        </p:spPr>
        <p:txBody>
          <a:bodyPr wrap="none" lIns="274320" tIns="274320" anchor="b" anchorCtr="0">
            <a:noAutofit/>
          </a:bodyPr>
          <a:lstStyle/>
          <a:p>
            <a:pPr lvl="0">
              <a:lnSpc>
                <a:spcPct val="150000"/>
              </a:lnSpc>
            </a:pPr>
            <a:r>
              <a:rPr lang="en-US" sz="1600" dirty="0">
                <a:solidFill>
                  <a:schemeClr val="bg1"/>
                </a:solidFill>
              </a:rPr>
              <a:t>Texas Triangle Megaregion</a:t>
            </a:r>
          </a:p>
        </p:txBody>
      </p:sp>
      <p:cxnSp>
        <p:nvCxnSpPr>
          <p:cNvPr id="28" name="Straight Connector 27">
            <a:extLst>
              <a:ext uri="{FF2B5EF4-FFF2-40B4-BE49-F238E27FC236}">
                <a16:creationId xmlns:a16="http://schemas.microsoft.com/office/drawing/2014/main" id="{C8FF786E-BAF2-293D-CA8F-A0B62CCBE66F}"/>
              </a:ext>
            </a:extLst>
          </p:cNvPr>
          <p:cNvCxnSpPr>
            <a:cxnSpLocks/>
          </p:cNvCxnSpPr>
          <p:nvPr/>
        </p:nvCxnSpPr>
        <p:spPr>
          <a:xfrm flipV="1">
            <a:off x="4316513" y="1116247"/>
            <a:ext cx="0" cy="931881"/>
          </a:xfrm>
          <a:prstGeom prst="line">
            <a:avLst/>
          </a:prstGeom>
          <a:ln w="10795">
            <a:solidFill>
              <a:srgbClr val="92570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6BFE669C-DA66-4CCC-DC9E-A60EF14754EE}"/>
              </a:ext>
            </a:extLst>
          </p:cNvPr>
          <p:cNvCxnSpPr>
            <a:cxnSpLocks/>
            <a:endCxn id="25" idx="1"/>
          </p:cNvCxnSpPr>
          <p:nvPr/>
        </p:nvCxnSpPr>
        <p:spPr>
          <a:xfrm>
            <a:off x="4316513" y="1333020"/>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9ED13700-99F2-CECE-22FD-CDD3013F10B6}"/>
              </a:ext>
            </a:extLst>
          </p:cNvPr>
          <p:cNvCxnSpPr>
            <a:cxnSpLocks/>
          </p:cNvCxnSpPr>
          <p:nvPr/>
        </p:nvCxnSpPr>
        <p:spPr>
          <a:xfrm>
            <a:off x="4316513" y="1719882"/>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8D56D671-2CD9-43DB-310C-A9AB9644F5A3}"/>
              </a:ext>
            </a:extLst>
          </p:cNvPr>
          <p:cNvCxnSpPr>
            <a:cxnSpLocks/>
          </p:cNvCxnSpPr>
          <p:nvPr/>
        </p:nvCxnSpPr>
        <p:spPr>
          <a:xfrm>
            <a:off x="4316513" y="2048128"/>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sp>
        <p:nvSpPr>
          <p:cNvPr id="32" name="Content Placeholder 6">
            <a:extLst>
              <a:ext uri="{FF2B5EF4-FFF2-40B4-BE49-F238E27FC236}">
                <a16:creationId xmlns:a16="http://schemas.microsoft.com/office/drawing/2014/main" id="{402DDE58-1BC1-F74E-A38C-4FE134B6FFA2}"/>
              </a:ext>
            </a:extLst>
          </p:cNvPr>
          <p:cNvSpPr txBox="1">
            <a:spLocks/>
          </p:cNvSpPr>
          <p:nvPr/>
        </p:nvSpPr>
        <p:spPr>
          <a:xfrm>
            <a:off x="4606048" y="1176018"/>
            <a:ext cx="4264331" cy="931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defPPr>
              <a:defRPr lang="en-US"/>
            </a:defPPr>
            <a:lvl1pPr>
              <a:lnSpc>
                <a:spcPct val="150000"/>
              </a:lnSpc>
              <a:defRPr sz="1600">
                <a:solidFill>
                  <a:schemeClr val="bg1"/>
                </a:solidFill>
                <a:latin typeface="Franklin Gothic Book" panose="020B05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nSpc>
                <a:spcPct val="180000"/>
              </a:lnSpc>
            </a:pPr>
            <a:r>
              <a:rPr lang="en-US" sz="1400" dirty="0"/>
              <a:t>   66 of Texas’ 254 counties</a:t>
            </a:r>
          </a:p>
          <a:p>
            <a:pPr marL="0" lvl="1">
              <a:lnSpc>
                <a:spcPct val="180000"/>
              </a:lnSpc>
            </a:pPr>
            <a:r>
              <a:rPr lang="en-US" sz="1400" dirty="0"/>
              <a:t>~ </a:t>
            </a:r>
            <a:r>
              <a:rPr lang="en-US" sz="1400" dirty="0">
                <a:solidFill>
                  <a:schemeClr val="bg1"/>
                </a:solidFill>
              </a:rPr>
              <a:t>75% of Texas’ population in 2022</a:t>
            </a:r>
          </a:p>
          <a:p>
            <a:pPr marL="0" lvl="1">
              <a:lnSpc>
                <a:spcPct val="180000"/>
              </a:lnSpc>
            </a:pPr>
            <a:r>
              <a:rPr lang="en-US" sz="1400" dirty="0"/>
              <a:t>~ 91% of Texas’ population growth (2010–2020)</a:t>
            </a:r>
          </a:p>
        </p:txBody>
      </p:sp>
      <p:sp>
        <p:nvSpPr>
          <p:cNvPr id="33" name="TextBox 32">
            <a:extLst>
              <a:ext uri="{FF2B5EF4-FFF2-40B4-BE49-F238E27FC236}">
                <a16:creationId xmlns:a16="http://schemas.microsoft.com/office/drawing/2014/main" id="{67CF08B5-987F-CECE-D050-044F2B51ED70}"/>
              </a:ext>
            </a:extLst>
          </p:cNvPr>
          <p:cNvSpPr txBox="1"/>
          <p:nvPr/>
        </p:nvSpPr>
        <p:spPr>
          <a:xfrm>
            <a:off x="4129152" y="2569951"/>
            <a:ext cx="4738225" cy="293463"/>
          </a:xfrm>
          <a:prstGeom prst="round2DiagRect">
            <a:avLst>
              <a:gd name="adj1" fmla="val 23913"/>
              <a:gd name="adj2" fmla="val 0"/>
            </a:avLst>
          </a:prstGeom>
          <a:solidFill>
            <a:srgbClr val="2E4F6F"/>
          </a:solidFill>
        </p:spPr>
        <p:txBody>
          <a:bodyPr wrap="none" lIns="274320" tIns="274320" anchor="b" anchorCtr="0">
            <a:noAutofit/>
          </a:bodyPr>
          <a:lstStyle/>
          <a:p>
            <a:pPr lvl="0">
              <a:lnSpc>
                <a:spcPct val="150000"/>
              </a:lnSpc>
            </a:pPr>
            <a:r>
              <a:rPr lang="en-US" sz="1600" dirty="0">
                <a:solidFill>
                  <a:schemeClr val="bg1"/>
                </a:solidFill>
              </a:rPr>
              <a:t>Intercity bus and rail coverage is limited</a:t>
            </a:r>
          </a:p>
        </p:txBody>
      </p:sp>
      <p:cxnSp>
        <p:nvCxnSpPr>
          <p:cNvPr id="34" name="Straight Connector 33">
            <a:extLst>
              <a:ext uri="{FF2B5EF4-FFF2-40B4-BE49-F238E27FC236}">
                <a16:creationId xmlns:a16="http://schemas.microsoft.com/office/drawing/2014/main" id="{64736A79-7BFB-5070-6DAB-5F222D458EDD}"/>
              </a:ext>
            </a:extLst>
          </p:cNvPr>
          <p:cNvCxnSpPr>
            <a:cxnSpLocks/>
          </p:cNvCxnSpPr>
          <p:nvPr/>
        </p:nvCxnSpPr>
        <p:spPr>
          <a:xfrm flipV="1">
            <a:off x="4313521" y="2863414"/>
            <a:ext cx="0" cy="931881"/>
          </a:xfrm>
          <a:prstGeom prst="line">
            <a:avLst/>
          </a:prstGeom>
          <a:ln w="10795">
            <a:solidFill>
              <a:srgbClr val="925700"/>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A23126D5-A69E-E42A-B2C5-0129CD81B9C8}"/>
              </a:ext>
            </a:extLst>
          </p:cNvPr>
          <p:cNvCxnSpPr>
            <a:cxnSpLocks/>
          </p:cNvCxnSpPr>
          <p:nvPr/>
        </p:nvCxnSpPr>
        <p:spPr>
          <a:xfrm>
            <a:off x="4313521" y="3080187"/>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3907D8F5-0E1D-31C5-80AA-3DF9BD07434D}"/>
              </a:ext>
            </a:extLst>
          </p:cNvPr>
          <p:cNvCxnSpPr>
            <a:cxnSpLocks/>
          </p:cNvCxnSpPr>
          <p:nvPr/>
        </p:nvCxnSpPr>
        <p:spPr>
          <a:xfrm>
            <a:off x="4313521" y="3778199"/>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pic>
        <p:nvPicPr>
          <p:cNvPr id="37" name="Graphic 36">
            <a:extLst>
              <a:ext uri="{FF2B5EF4-FFF2-40B4-BE49-F238E27FC236}">
                <a16:creationId xmlns:a16="http://schemas.microsoft.com/office/drawing/2014/main" id="{CB2EA2A5-515E-4EB0-3C97-BD49EE8B35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73613" y="2930189"/>
            <a:ext cx="4480469" cy="536860"/>
          </a:xfrm>
          <a:prstGeom prst="rect">
            <a:avLst/>
          </a:prstGeom>
          <a:effectLst>
            <a:outerShdw blurRad="50800" dist="38100" dir="10800000" algn="r" rotWithShape="0">
              <a:prstClr val="black">
                <a:alpha val="40000"/>
              </a:prstClr>
            </a:outerShdw>
          </a:effectLst>
        </p:spPr>
      </p:pic>
      <p:sp>
        <p:nvSpPr>
          <p:cNvPr id="38" name="Content Placeholder 6">
            <a:extLst>
              <a:ext uri="{FF2B5EF4-FFF2-40B4-BE49-F238E27FC236}">
                <a16:creationId xmlns:a16="http://schemas.microsoft.com/office/drawing/2014/main" id="{B04E4689-A22B-F0CE-5551-665EE220DFDA}"/>
              </a:ext>
            </a:extLst>
          </p:cNvPr>
          <p:cNvSpPr txBox="1">
            <a:spLocks/>
          </p:cNvSpPr>
          <p:nvPr/>
        </p:nvSpPr>
        <p:spPr>
          <a:xfrm>
            <a:off x="4606048" y="2958304"/>
            <a:ext cx="4264331" cy="461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defPPr>
              <a:defRPr lang="en-US"/>
            </a:defPPr>
            <a:lvl1pPr>
              <a:lnSpc>
                <a:spcPct val="150000"/>
              </a:lnSpc>
              <a:defRPr sz="1600">
                <a:solidFill>
                  <a:schemeClr val="bg1"/>
                </a:solidFill>
                <a:latin typeface="Franklin Gothic Book" panose="020B05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r>
              <a:rPr lang="en-US" sz="1400" dirty="0"/>
              <a:t>Service frequency, travel times, and costs are </a:t>
            </a:r>
            <a:br>
              <a:rPr lang="en-US" sz="1400" dirty="0"/>
            </a:br>
            <a:r>
              <a:rPr lang="en-US" sz="1400" dirty="0"/>
              <a:t>potential barriers</a:t>
            </a:r>
          </a:p>
        </p:txBody>
      </p:sp>
      <p:pic>
        <p:nvPicPr>
          <p:cNvPr id="39" name="Graphic 38">
            <a:extLst>
              <a:ext uri="{FF2B5EF4-FFF2-40B4-BE49-F238E27FC236}">
                <a16:creationId xmlns:a16="http://schemas.microsoft.com/office/drawing/2014/main" id="{DB3EC36C-B63A-4E7C-C893-A54F4FAE45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73613" y="3536543"/>
            <a:ext cx="4480469" cy="536860"/>
          </a:xfrm>
          <a:prstGeom prst="rect">
            <a:avLst/>
          </a:prstGeom>
          <a:effectLst>
            <a:outerShdw blurRad="50800" dist="38100" dir="10800000" algn="r" rotWithShape="0">
              <a:prstClr val="black">
                <a:alpha val="40000"/>
              </a:prstClr>
            </a:outerShdw>
          </a:effectLst>
        </p:spPr>
      </p:pic>
      <p:sp>
        <p:nvSpPr>
          <p:cNvPr id="40" name="Content Placeholder 6">
            <a:extLst>
              <a:ext uri="{FF2B5EF4-FFF2-40B4-BE49-F238E27FC236}">
                <a16:creationId xmlns:a16="http://schemas.microsoft.com/office/drawing/2014/main" id="{53506A5B-A648-267C-E14D-9F35D000FA1C}"/>
              </a:ext>
            </a:extLst>
          </p:cNvPr>
          <p:cNvSpPr txBox="1">
            <a:spLocks/>
          </p:cNvSpPr>
          <p:nvPr/>
        </p:nvSpPr>
        <p:spPr>
          <a:xfrm>
            <a:off x="4606048" y="3564382"/>
            <a:ext cx="4264331" cy="461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defPPr>
              <a:defRPr lang="en-US"/>
            </a:defPPr>
            <a:lvl1pPr>
              <a:lnSpc>
                <a:spcPct val="150000"/>
              </a:lnSpc>
              <a:defRPr sz="1600">
                <a:solidFill>
                  <a:schemeClr val="bg1"/>
                </a:solidFill>
                <a:latin typeface="Franklin Gothic Book" panose="020B05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r>
              <a:rPr lang="en-US" sz="1400" dirty="0"/>
              <a:t>Limited service to pick-up and drop-off areas (“first mile/last mile”) presents challenge</a:t>
            </a:r>
          </a:p>
        </p:txBody>
      </p:sp>
      <p:pic>
        <p:nvPicPr>
          <p:cNvPr id="41" name="Graphic 40">
            <a:extLst>
              <a:ext uri="{FF2B5EF4-FFF2-40B4-BE49-F238E27FC236}">
                <a16:creationId xmlns:a16="http://schemas.microsoft.com/office/drawing/2014/main" id="{8577C176-1C09-AC57-A995-3259050089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73613" y="4149850"/>
            <a:ext cx="4480469" cy="344855"/>
          </a:xfrm>
          <a:prstGeom prst="rect">
            <a:avLst/>
          </a:prstGeom>
          <a:effectLst>
            <a:outerShdw blurRad="50800" dist="38100" dir="10800000" algn="r" rotWithShape="0">
              <a:prstClr val="black">
                <a:alpha val="40000"/>
              </a:prstClr>
            </a:outerShdw>
          </a:effectLst>
        </p:spPr>
      </p:pic>
      <p:sp>
        <p:nvSpPr>
          <p:cNvPr id="42" name="Content Placeholder 6">
            <a:extLst>
              <a:ext uri="{FF2B5EF4-FFF2-40B4-BE49-F238E27FC236}">
                <a16:creationId xmlns:a16="http://schemas.microsoft.com/office/drawing/2014/main" id="{8BD77207-54A3-6E4A-F832-3BA2ECEC901D}"/>
              </a:ext>
            </a:extLst>
          </p:cNvPr>
          <p:cNvSpPr txBox="1">
            <a:spLocks/>
          </p:cNvSpPr>
          <p:nvPr/>
        </p:nvSpPr>
        <p:spPr>
          <a:xfrm>
            <a:off x="4606048" y="4196340"/>
            <a:ext cx="4264331" cy="262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defPPr>
              <a:defRPr lang="en-US"/>
            </a:defPPr>
            <a:lvl1pPr>
              <a:lnSpc>
                <a:spcPct val="150000"/>
              </a:lnSpc>
              <a:defRPr sz="1600">
                <a:solidFill>
                  <a:schemeClr val="bg1"/>
                </a:solidFill>
                <a:latin typeface="Franklin Gothic Book" panose="020B05030201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r>
              <a:rPr lang="en-US" sz="1400" dirty="0"/>
              <a:t>No direct Dallas Fort Worth-Houston Amtrak connection</a:t>
            </a:r>
          </a:p>
        </p:txBody>
      </p:sp>
      <p:cxnSp>
        <p:nvCxnSpPr>
          <p:cNvPr id="43" name="Straight Connector 42">
            <a:extLst>
              <a:ext uri="{FF2B5EF4-FFF2-40B4-BE49-F238E27FC236}">
                <a16:creationId xmlns:a16="http://schemas.microsoft.com/office/drawing/2014/main" id="{76CD9528-5683-EDBA-5C17-150335154C0E}"/>
              </a:ext>
            </a:extLst>
          </p:cNvPr>
          <p:cNvCxnSpPr>
            <a:cxnSpLocks/>
          </p:cNvCxnSpPr>
          <p:nvPr/>
        </p:nvCxnSpPr>
        <p:spPr>
          <a:xfrm>
            <a:off x="4313521" y="4340331"/>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ABBDCBBD-3B3F-EFE1-4109-9023BADA8576}"/>
              </a:ext>
            </a:extLst>
          </p:cNvPr>
          <p:cNvCxnSpPr>
            <a:cxnSpLocks/>
          </p:cNvCxnSpPr>
          <p:nvPr/>
        </p:nvCxnSpPr>
        <p:spPr>
          <a:xfrm flipV="1">
            <a:off x="4313521" y="3428113"/>
            <a:ext cx="0" cy="931881"/>
          </a:xfrm>
          <a:prstGeom prst="line">
            <a:avLst/>
          </a:prstGeom>
          <a:ln w="10795">
            <a:solidFill>
              <a:srgbClr val="925700"/>
            </a:solidFill>
          </a:ln>
        </p:spPr>
        <p:style>
          <a:lnRef idx="1">
            <a:schemeClr val="dk1"/>
          </a:lnRef>
          <a:fillRef idx="0">
            <a:schemeClr val="dk1"/>
          </a:fillRef>
          <a:effectRef idx="0">
            <a:schemeClr val="dk1"/>
          </a:effectRef>
          <a:fontRef idx="minor">
            <a:schemeClr val="tx1"/>
          </a:fontRef>
        </p:style>
      </p:cxnSp>
      <p:sp>
        <p:nvSpPr>
          <p:cNvPr id="45" name="Title 1">
            <a:extLst>
              <a:ext uri="{FF2B5EF4-FFF2-40B4-BE49-F238E27FC236}">
                <a16:creationId xmlns:a16="http://schemas.microsoft.com/office/drawing/2014/main" id="{483EAD70-CDB0-7D06-2822-CA4C20049633}"/>
              </a:ext>
            </a:extLst>
          </p:cNvPr>
          <p:cNvSpPr>
            <a:spLocks noGrp="1"/>
          </p:cNvSpPr>
          <p:nvPr>
            <p:ph type="title"/>
          </p:nvPr>
        </p:nvSpPr>
        <p:spPr>
          <a:xfrm>
            <a:off x="253678" y="108926"/>
            <a:ext cx="8353424" cy="461665"/>
          </a:xfrm>
        </p:spPr>
        <p:txBody>
          <a:bodyPr/>
          <a:lstStyle/>
          <a:p>
            <a:r>
              <a:rPr lang="en-US" sz="2400" dirty="0">
                <a:solidFill>
                  <a:schemeClr val="accent2"/>
                </a:solidFill>
              </a:rPr>
              <a:t>Texas Has Limited Intercity and Regional Transit Connectivity</a:t>
            </a:r>
          </a:p>
        </p:txBody>
      </p:sp>
      <p:sp>
        <p:nvSpPr>
          <p:cNvPr id="9" name="TextBox 8">
            <a:extLst>
              <a:ext uri="{FF2B5EF4-FFF2-40B4-BE49-F238E27FC236}">
                <a16:creationId xmlns:a16="http://schemas.microsoft.com/office/drawing/2014/main" id="{91274BE6-318D-C840-AD4C-B04DD94A4BED}"/>
              </a:ext>
            </a:extLst>
          </p:cNvPr>
          <p:cNvSpPr txBox="1"/>
          <p:nvPr/>
        </p:nvSpPr>
        <p:spPr>
          <a:xfrm>
            <a:off x="4313522" y="2236481"/>
            <a:ext cx="4723114" cy="307777"/>
          </a:xfrm>
          <a:prstGeom prst="rect">
            <a:avLst/>
          </a:prstGeom>
          <a:noFill/>
        </p:spPr>
        <p:txBody>
          <a:bodyPr wrap="square">
            <a:spAutoFit/>
          </a:bodyPr>
          <a:lstStyle/>
          <a:p>
            <a:r>
              <a:rPr lang="en-US" sz="700" dirty="0">
                <a:solidFill>
                  <a:schemeClr val="bg1">
                    <a:lumMod val="65000"/>
                  </a:schemeClr>
                </a:solidFill>
              </a:rPr>
              <a:t>Source: https://web.archive.org/web/20110930134227/http:/soa.utexas.edu/files/csd/ReinventingTexasTriangle.pdf</a:t>
            </a:r>
            <a:br>
              <a:rPr lang="en-US" sz="700" dirty="0">
                <a:solidFill>
                  <a:schemeClr val="bg1">
                    <a:lumMod val="65000"/>
                  </a:schemeClr>
                </a:solidFill>
              </a:rPr>
            </a:br>
            <a:r>
              <a:rPr lang="en-US" sz="700" dirty="0">
                <a:solidFill>
                  <a:schemeClr val="bg1">
                    <a:lumMod val="65000"/>
                  </a:schemeClr>
                </a:solidFill>
              </a:rPr>
              <a:t>               U.S. Census</a:t>
            </a:r>
          </a:p>
        </p:txBody>
      </p:sp>
      <p:grpSp>
        <p:nvGrpSpPr>
          <p:cNvPr id="50" name="Group 49">
            <a:extLst>
              <a:ext uri="{FF2B5EF4-FFF2-40B4-BE49-F238E27FC236}">
                <a16:creationId xmlns:a16="http://schemas.microsoft.com/office/drawing/2014/main" id="{CDBB0179-8098-50F6-109A-F9E93CA8AB3A}"/>
              </a:ext>
            </a:extLst>
          </p:cNvPr>
          <p:cNvGrpSpPr/>
          <p:nvPr/>
        </p:nvGrpSpPr>
        <p:grpSpPr>
          <a:xfrm>
            <a:off x="1442948" y="1085193"/>
            <a:ext cx="1910653" cy="1686576"/>
            <a:chOff x="9132401" y="-1800147"/>
            <a:chExt cx="5365538" cy="4736326"/>
          </a:xfrm>
        </p:grpSpPr>
        <p:pic>
          <p:nvPicPr>
            <p:cNvPr id="51" name="Picture 4" descr="Interstate 27 marker">
              <a:extLst>
                <a:ext uri="{FF2B5EF4-FFF2-40B4-BE49-F238E27FC236}">
                  <a16:creationId xmlns:a16="http://schemas.microsoft.com/office/drawing/2014/main" id="{DF20D65D-F83B-E530-65D6-6E2E62102251}"/>
                </a:ext>
              </a:extLst>
            </p:cNvPr>
            <p:cNvPicPr>
              <a:picLocks noChangeAspect="1" noChangeArrowheads="1"/>
            </p:cNvPicPr>
            <p:nvPr/>
          </p:nvPicPr>
          <p:blipFill>
            <a:blip r:embed="rId6" cstate="print">
              <a:alphaModFix amt="80000"/>
              <a:extLst>
                <a:ext uri="{28A0092B-C50C-407E-A947-70E740481C1C}">
                  <a14:useLocalDpi xmlns:a14="http://schemas.microsoft.com/office/drawing/2010/main" val="0"/>
                </a:ext>
              </a:extLst>
            </a:blip>
            <a:srcRect/>
            <a:stretch>
              <a:fillRect/>
            </a:stretch>
          </p:blipFill>
          <p:spPr bwMode="auto">
            <a:xfrm>
              <a:off x="9132401" y="-1171068"/>
              <a:ext cx="313864" cy="31386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Interstate 40 marker">
              <a:extLst>
                <a:ext uri="{FF2B5EF4-FFF2-40B4-BE49-F238E27FC236}">
                  <a16:creationId xmlns:a16="http://schemas.microsoft.com/office/drawing/2014/main" id="{C332CC96-0814-AD93-A23F-8485CE898111}"/>
                </a:ext>
              </a:extLst>
            </p:cNvPr>
            <p:cNvPicPr>
              <a:picLocks noChangeAspect="1" noChangeArrowheads="1"/>
            </p:cNvPicPr>
            <p:nvPr/>
          </p:nvPicPr>
          <p:blipFill>
            <a:blip r:embed="rId7" cstate="print">
              <a:alphaModFix amt="80000"/>
              <a:extLst>
                <a:ext uri="{28A0092B-C50C-407E-A947-70E740481C1C}">
                  <a14:useLocalDpi xmlns:a14="http://schemas.microsoft.com/office/drawing/2010/main" val="0"/>
                </a:ext>
              </a:extLst>
            </a:blip>
            <a:srcRect/>
            <a:stretch>
              <a:fillRect/>
            </a:stretch>
          </p:blipFill>
          <p:spPr bwMode="auto">
            <a:xfrm>
              <a:off x="9838808" y="-1800147"/>
              <a:ext cx="313867" cy="31386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Interstate 20 marker">
              <a:extLst>
                <a:ext uri="{FF2B5EF4-FFF2-40B4-BE49-F238E27FC236}">
                  <a16:creationId xmlns:a16="http://schemas.microsoft.com/office/drawing/2014/main" id="{449962F5-D1A3-7694-4B5F-93E64331DCA5}"/>
                </a:ext>
              </a:extLst>
            </p:cNvPr>
            <p:cNvPicPr>
              <a:picLocks noChangeAspect="1" noChangeArrowheads="1"/>
            </p:cNvPicPr>
            <p:nvPr/>
          </p:nvPicPr>
          <p:blipFill>
            <a:blip r:embed="rId8" cstate="print">
              <a:alphaModFix amt="80000"/>
              <a:extLst>
                <a:ext uri="{28A0092B-C50C-407E-A947-70E740481C1C}">
                  <a14:useLocalDpi xmlns:a14="http://schemas.microsoft.com/office/drawing/2010/main" val="0"/>
                </a:ext>
              </a:extLst>
            </a:blip>
            <a:srcRect/>
            <a:stretch>
              <a:fillRect/>
            </a:stretch>
          </p:blipFill>
          <p:spPr bwMode="auto">
            <a:xfrm>
              <a:off x="9812024" y="839265"/>
              <a:ext cx="313864" cy="31386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0" descr="Interstate 30 marker">
              <a:extLst>
                <a:ext uri="{FF2B5EF4-FFF2-40B4-BE49-F238E27FC236}">
                  <a16:creationId xmlns:a16="http://schemas.microsoft.com/office/drawing/2014/main" id="{EB591E44-0A0A-BE53-4D5D-5EF2F8EAB489}"/>
                </a:ext>
              </a:extLst>
            </p:cNvPr>
            <p:cNvPicPr>
              <a:picLocks noChangeAspect="1" noChangeArrowheads="1"/>
            </p:cNvPicPr>
            <p:nvPr/>
          </p:nvPicPr>
          <p:blipFill>
            <a:blip r:embed="rId9" cstate="print">
              <a:alphaModFix amt="80000"/>
              <a:extLst>
                <a:ext uri="{28A0092B-C50C-407E-A947-70E740481C1C}">
                  <a14:useLocalDpi xmlns:a14="http://schemas.microsoft.com/office/drawing/2010/main" val="0"/>
                </a:ext>
              </a:extLst>
            </a:blip>
            <a:srcRect/>
            <a:stretch>
              <a:fillRect/>
            </a:stretch>
          </p:blipFill>
          <p:spPr bwMode="auto">
            <a:xfrm>
              <a:off x="14184075" y="59122"/>
              <a:ext cx="313864" cy="31386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2" descr="Interstate 10 marker">
              <a:extLst>
                <a:ext uri="{FF2B5EF4-FFF2-40B4-BE49-F238E27FC236}">
                  <a16:creationId xmlns:a16="http://schemas.microsoft.com/office/drawing/2014/main" id="{67A6231A-EE4E-B781-A45E-59A7AF4D6915}"/>
                </a:ext>
              </a:extLst>
            </p:cNvPr>
            <p:cNvPicPr>
              <a:picLocks noChangeAspect="1" noChangeArrowheads="1"/>
            </p:cNvPicPr>
            <p:nvPr/>
          </p:nvPicPr>
          <p:blipFill>
            <a:blip r:embed="rId10" cstate="print">
              <a:alphaModFix amt="80000"/>
              <a:extLst>
                <a:ext uri="{28A0092B-C50C-407E-A947-70E740481C1C}">
                  <a14:useLocalDpi xmlns:a14="http://schemas.microsoft.com/office/drawing/2010/main" val="0"/>
                </a:ext>
              </a:extLst>
            </a:blip>
            <a:srcRect/>
            <a:stretch>
              <a:fillRect/>
            </a:stretch>
          </p:blipFill>
          <p:spPr bwMode="auto">
            <a:xfrm>
              <a:off x="10249873" y="2622315"/>
              <a:ext cx="313864" cy="31386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4" descr="Interstate 35 marker">
              <a:extLst>
                <a:ext uri="{FF2B5EF4-FFF2-40B4-BE49-F238E27FC236}">
                  <a16:creationId xmlns:a16="http://schemas.microsoft.com/office/drawing/2014/main" id="{5E3790B3-47A7-2699-BC32-DA34F77F1F76}"/>
                </a:ext>
              </a:extLst>
            </p:cNvPr>
            <p:cNvPicPr>
              <a:picLocks noChangeAspect="1" noChangeArrowheads="1"/>
            </p:cNvPicPr>
            <p:nvPr/>
          </p:nvPicPr>
          <p:blipFill>
            <a:blip r:embed="rId11" cstate="print">
              <a:alphaModFix amt="80000"/>
              <a:extLst>
                <a:ext uri="{28A0092B-C50C-407E-A947-70E740481C1C}">
                  <a14:useLocalDpi xmlns:a14="http://schemas.microsoft.com/office/drawing/2010/main" val="0"/>
                </a:ext>
              </a:extLst>
            </a:blip>
            <a:srcRect/>
            <a:stretch>
              <a:fillRect/>
            </a:stretch>
          </p:blipFill>
          <p:spPr bwMode="auto">
            <a:xfrm>
              <a:off x="12517468" y="2140338"/>
              <a:ext cx="313864" cy="31386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6" descr="Interstate 45 marker">
              <a:extLst>
                <a:ext uri="{FF2B5EF4-FFF2-40B4-BE49-F238E27FC236}">
                  <a16:creationId xmlns:a16="http://schemas.microsoft.com/office/drawing/2014/main" id="{9CD12652-3E89-3B07-CA4D-89B061622004}"/>
                </a:ext>
              </a:extLst>
            </p:cNvPr>
            <p:cNvPicPr>
              <a:picLocks noChangeAspect="1" noChangeArrowheads="1"/>
            </p:cNvPicPr>
            <p:nvPr/>
          </p:nvPicPr>
          <p:blipFill>
            <a:blip r:embed="rId12" cstate="print">
              <a:alphaModFix amt="80000"/>
              <a:extLst>
                <a:ext uri="{28A0092B-C50C-407E-A947-70E740481C1C}">
                  <a14:useLocalDpi xmlns:a14="http://schemas.microsoft.com/office/drawing/2010/main" val="0"/>
                </a:ext>
              </a:extLst>
            </a:blip>
            <a:srcRect/>
            <a:stretch>
              <a:fillRect/>
            </a:stretch>
          </p:blipFill>
          <p:spPr bwMode="auto">
            <a:xfrm>
              <a:off x="13693905" y="1596192"/>
              <a:ext cx="313864" cy="3138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Group 63">
            <a:extLst>
              <a:ext uri="{FF2B5EF4-FFF2-40B4-BE49-F238E27FC236}">
                <a16:creationId xmlns:a16="http://schemas.microsoft.com/office/drawing/2014/main" id="{50FE60A9-F445-2E52-6626-10E322DC4C73}"/>
              </a:ext>
            </a:extLst>
          </p:cNvPr>
          <p:cNvGrpSpPr/>
          <p:nvPr/>
        </p:nvGrpSpPr>
        <p:grpSpPr>
          <a:xfrm>
            <a:off x="714513" y="3915486"/>
            <a:ext cx="1568636" cy="813582"/>
            <a:chOff x="206375" y="3842863"/>
            <a:chExt cx="1568636" cy="813582"/>
          </a:xfrm>
        </p:grpSpPr>
        <p:cxnSp>
          <p:nvCxnSpPr>
            <p:cNvPr id="12" name="Straight Connector 11">
              <a:extLst>
                <a:ext uri="{FF2B5EF4-FFF2-40B4-BE49-F238E27FC236}">
                  <a16:creationId xmlns:a16="http://schemas.microsoft.com/office/drawing/2014/main" id="{C44E8166-08AA-BE4C-828F-B48AE25081A1}"/>
                </a:ext>
              </a:extLst>
            </p:cNvPr>
            <p:cNvCxnSpPr>
              <a:cxnSpLocks/>
            </p:cNvCxnSpPr>
            <p:nvPr/>
          </p:nvCxnSpPr>
          <p:spPr>
            <a:xfrm>
              <a:off x="206375" y="3951371"/>
              <a:ext cx="339725" cy="0"/>
            </a:xfrm>
            <a:prstGeom prst="line">
              <a:avLst/>
            </a:prstGeom>
            <a:ln w="381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C1D3281-D972-C77B-8530-C5E40142BEB5}"/>
                </a:ext>
              </a:extLst>
            </p:cNvPr>
            <p:cNvCxnSpPr>
              <a:cxnSpLocks/>
            </p:cNvCxnSpPr>
            <p:nvPr/>
          </p:nvCxnSpPr>
          <p:spPr>
            <a:xfrm>
              <a:off x="206375" y="4102417"/>
              <a:ext cx="339725" cy="0"/>
            </a:xfrm>
            <a:prstGeom prst="line">
              <a:avLst/>
            </a:prstGeom>
            <a:ln w="19050">
              <a:solidFill>
                <a:srgbClr val="7F00A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1CDE50D-41F0-8976-E9BD-BBA957B2AE32}"/>
                </a:ext>
              </a:extLst>
            </p:cNvPr>
            <p:cNvCxnSpPr>
              <a:cxnSpLocks/>
            </p:cNvCxnSpPr>
            <p:nvPr/>
          </p:nvCxnSpPr>
          <p:spPr>
            <a:xfrm>
              <a:off x="206375" y="4255197"/>
              <a:ext cx="339725" cy="0"/>
            </a:xfrm>
            <a:prstGeom prst="line">
              <a:avLst/>
            </a:prstGeom>
            <a:ln w="12700">
              <a:solidFill>
                <a:srgbClr val="2EA3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74B8057-E712-1649-F5A6-8AF8EBE27FCA}"/>
                </a:ext>
              </a:extLst>
            </p:cNvPr>
            <p:cNvSpPr txBox="1"/>
            <p:nvPr/>
          </p:nvSpPr>
          <p:spPr>
            <a:xfrm>
              <a:off x="574129" y="3842863"/>
              <a:ext cx="873486" cy="215444"/>
            </a:xfrm>
            <a:prstGeom prst="rect">
              <a:avLst/>
            </a:prstGeom>
            <a:noFill/>
          </p:spPr>
          <p:txBody>
            <a:bodyPr wrap="square" rtlCol="0">
              <a:spAutoFit/>
            </a:bodyPr>
            <a:lstStyle/>
            <a:p>
              <a:r>
                <a:rPr lang="en-US" sz="800" dirty="0"/>
                <a:t>Greyhound</a:t>
              </a:r>
            </a:p>
          </p:txBody>
        </p:sp>
        <p:sp>
          <p:nvSpPr>
            <p:cNvPr id="16" name="TextBox 15">
              <a:extLst>
                <a:ext uri="{FF2B5EF4-FFF2-40B4-BE49-F238E27FC236}">
                  <a16:creationId xmlns:a16="http://schemas.microsoft.com/office/drawing/2014/main" id="{F3400D23-DB91-3B76-CF0B-C3D6AC60DCF0}"/>
                </a:ext>
              </a:extLst>
            </p:cNvPr>
            <p:cNvSpPr txBox="1"/>
            <p:nvPr/>
          </p:nvSpPr>
          <p:spPr>
            <a:xfrm>
              <a:off x="574129" y="3985834"/>
              <a:ext cx="873486" cy="215444"/>
            </a:xfrm>
            <a:prstGeom prst="rect">
              <a:avLst/>
            </a:prstGeom>
            <a:noFill/>
          </p:spPr>
          <p:txBody>
            <a:bodyPr wrap="square" rtlCol="0">
              <a:spAutoFit/>
            </a:bodyPr>
            <a:lstStyle/>
            <a:p>
              <a:r>
                <a:rPr lang="en-US" sz="800" dirty="0"/>
                <a:t>Megabus</a:t>
              </a:r>
            </a:p>
          </p:txBody>
        </p:sp>
        <p:sp>
          <p:nvSpPr>
            <p:cNvPr id="17" name="TextBox 16">
              <a:extLst>
                <a:ext uri="{FF2B5EF4-FFF2-40B4-BE49-F238E27FC236}">
                  <a16:creationId xmlns:a16="http://schemas.microsoft.com/office/drawing/2014/main" id="{5D01FA37-41F4-7D63-972B-D1216E963F2F}"/>
                </a:ext>
              </a:extLst>
            </p:cNvPr>
            <p:cNvSpPr txBox="1"/>
            <p:nvPr/>
          </p:nvSpPr>
          <p:spPr>
            <a:xfrm>
              <a:off x="574129" y="4135486"/>
              <a:ext cx="873486" cy="215444"/>
            </a:xfrm>
            <a:prstGeom prst="rect">
              <a:avLst/>
            </a:prstGeom>
            <a:noFill/>
          </p:spPr>
          <p:txBody>
            <a:bodyPr wrap="square" rtlCol="0">
              <a:spAutoFit/>
            </a:bodyPr>
            <a:lstStyle/>
            <a:p>
              <a:r>
                <a:rPr lang="en-US" sz="800" dirty="0"/>
                <a:t>Vonlane</a:t>
              </a:r>
            </a:p>
          </p:txBody>
        </p:sp>
        <p:sp>
          <p:nvSpPr>
            <p:cNvPr id="18" name="TextBox 17">
              <a:extLst>
                <a:ext uri="{FF2B5EF4-FFF2-40B4-BE49-F238E27FC236}">
                  <a16:creationId xmlns:a16="http://schemas.microsoft.com/office/drawing/2014/main" id="{4725525E-B973-E157-A456-D810EEB7020A}"/>
                </a:ext>
              </a:extLst>
            </p:cNvPr>
            <p:cNvSpPr txBox="1"/>
            <p:nvPr/>
          </p:nvSpPr>
          <p:spPr>
            <a:xfrm>
              <a:off x="574128" y="4299630"/>
              <a:ext cx="1033577" cy="215444"/>
            </a:xfrm>
            <a:prstGeom prst="rect">
              <a:avLst/>
            </a:prstGeom>
            <a:noFill/>
          </p:spPr>
          <p:txBody>
            <a:bodyPr wrap="square" rtlCol="0">
              <a:spAutoFit/>
            </a:bodyPr>
            <a:lstStyle/>
            <a:p>
              <a:r>
                <a:rPr lang="en-US" sz="800" dirty="0"/>
                <a:t>All Aboard America!</a:t>
              </a:r>
            </a:p>
          </p:txBody>
        </p:sp>
        <p:sp>
          <p:nvSpPr>
            <p:cNvPr id="19" name="TextBox 18">
              <a:extLst>
                <a:ext uri="{FF2B5EF4-FFF2-40B4-BE49-F238E27FC236}">
                  <a16:creationId xmlns:a16="http://schemas.microsoft.com/office/drawing/2014/main" id="{2479B2B8-FD1B-DD9B-E779-5DF7A8A02415}"/>
                </a:ext>
              </a:extLst>
            </p:cNvPr>
            <p:cNvSpPr txBox="1"/>
            <p:nvPr/>
          </p:nvSpPr>
          <p:spPr>
            <a:xfrm>
              <a:off x="574128" y="4441001"/>
              <a:ext cx="1200883" cy="215444"/>
            </a:xfrm>
            <a:prstGeom prst="rect">
              <a:avLst/>
            </a:prstGeom>
            <a:noFill/>
          </p:spPr>
          <p:txBody>
            <a:bodyPr wrap="square" rtlCol="0">
              <a:spAutoFit/>
            </a:bodyPr>
            <a:lstStyle/>
            <a:p>
              <a:r>
                <a:rPr lang="en-US" sz="800" dirty="0"/>
                <a:t>Cross-Border Carriers</a:t>
              </a:r>
            </a:p>
          </p:txBody>
        </p:sp>
        <p:cxnSp>
          <p:nvCxnSpPr>
            <p:cNvPr id="20" name="Straight Connector 19">
              <a:extLst>
                <a:ext uri="{FF2B5EF4-FFF2-40B4-BE49-F238E27FC236}">
                  <a16:creationId xmlns:a16="http://schemas.microsoft.com/office/drawing/2014/main" id="{6A2D65BF-8170-C37D-5AC6-268F3869C89B}"/>
                </a:ext>
              </a:extLst>
            </p:cNvPr>
            <p:cNvCxnSpPr>
              <a:cxnSpLocks/>
            </p:cNvCxnSpPr>
            <p:nvPr/>
          </p:nvCxnSpPr>
          <p:spPr>
            <a:xfrm>
              <a:off x="206375" y="4407593"/>
              <a:ext cx="339725" cy="0"/>
            </a:xfrm>
            <a:prstGeom prst="line">
              <a:avLst/>
            </a:prstGeom>
            <a:ln w="12700">
              <a:solidFill>
                <a:srgbClr val="E698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AB06B18-4AFF-8C52-FCF1-1C12291C8FD3}"/>
                </a:ext>
              </a:extLst>
            </p:cNvPr>
            <p:cNvCxnSpPr>
              <a:cxnSpLocks/>
            </p:cNvCxnSpPr>
            <p:nvPr/>
          </p:nvCxnSpPr>
          <p:spPr>
            <a:xfrm>
              <a:off x="206375" y="4551253"/>
              <a:ext cx="339725" cy="0"/>
            </a:xfrm>
            <a:prstGeom prst="line">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3" name="Isosceles Triangle 4">
            <a:extLst>
              <a:ext uri="{FF2B5EF4-FFF2-40B4-BE49-F238E27FC236}">
                <a16:creationId xmlns:a16="http://schemas.microsoft.com/office/drawing/2014/main" id="{898F9B35-2979-60FE-EADE-B902A127E901}"/>
              </a:ext>
            </a:extLst>
          </p:cNvPr>
          <p:cNvSpPr/>
          <p:nvPr/>
        </p:nvSpPr>
        <p:spPr>
          <a:xfrm>
            <a:off x="2409991" y="1607014"/>
            <a:ext cx="1294176" cy="1521420"/>
          </a:xfrm>
          <a:custGeom>
            <a:avLst/>
            <a:gdLst>
              <a:gd name="connsiteX0" fmla="*/ 0 w 1437343"/>
              <a:gd name="connsiteY0" fmla="*/ 1172739 h 1172739"/>
              <a:gd name="connsiteX1" fmla="*/ 718672 w 1437343"/>
              <a:gd name="connsiteY1" fmla="*/ 0 h 1172739"/>
              <a:gd name="connsiteX2" fmla="*/ 1437343 w 1437343"/>
              <a:gd name="connsiteY2" fmla="*/ 1172739 h 1172739"/>
              <a:gd name="connsiteX3" fmla="*/ 0 w 1437343"/>
              <a:gd name="connsiteY3" fmla="*/ 1172739 h 1172739"/>
              <a:gd name="connsiteX0" fmla="*/ 0 w 1184952"/>
              <a:gd name="connsiteY0" fmla="*/ 1396167 h 1396167"/>
              <a:gd name="connsiteX1" fmla="*/ 466281 w 1184952"/>
              <a:gd name="connsiteY1" fmla="*/ 0 h 1396167"/>
              <a:gd name="connsiteX2" fmla="*/ 1184952 w 1184952"/>
              <a:gd name="connsiteY2" fmla="*/ 1172739 h 1396167"/>
              <a:gd name="connsiteX3" fmla="*/ 0 w 1184952"/>
              <a:gd name="connsiteY3" fmla="*/ 1396167 h 1396167"/>
              <a:gd name="connsiteX0" fmla="*/ 0 w 1184952"/>
              <a:gd name="connsiteY0" fmla="*/ 1110676 h 1110676"/>
              <a:gd name="connsiteX1" fmla="*/ 354567 w 1184952"/>
              <a:gd name="connsiteY1" fmla="*/ 0 h 1110676"/>
              <a:gd name="connsiteX2" fmla="*/ 1184952 w 1184952"/>
              <a:gd name="connsiteY2" fmla="*/ 887248 h 1110676"/>
              <a:gd name="connsiteX3" fmla="*/ 0 w 1184952"/>
              <a:gd name="connsiteY3" fmla="*/ 1110676 h 1110676"/>
              <a:gd name="connsiteX0" fmla="*/ 0 w 796021"/>
              <a:gd name="connsiteY0" fmla="*/ 1110676 h 1110676"/>
              <a:gd name="connsiteX1" fmla="*/ 354567 w 796021"/>
              <a:gd name="connsiteY1" fmla="*/ 0 h 1110676"/>
              <a:gd name="connsiteX2" fmla="*/ 796021 w 796021"/>
              <a:gd name="connsiteY2" fmla="*/ 941036 h 1110676"/>
              <a:gd name="connsiteX3" fmla="*/ 0 w 796021"/>
              <a:gd name="connsiteY3" fmla="*/ 1110676 h 1110676"/>
              <a:gd name="connsiteX0" fmla="*/ 0 w 862222"/>
              <a:gd name="connsiteY0" fmla="*/ 1164464 h 1164464"/>
              <a:gd name="connsiteX1" fmla="*/ 420768 w 862222"/>
              <a:gd name="connsiteY1" fmla="*/ 0 h 1164464"/>
              <a:gd name="connsiteX2" fmla="*/ 862222 w 862222"/>
              <a:gd name="connsiteY2" fmla="*/ 941036 h 1164464"/>
              <a:gd name="connsiteX3" fmla="*/ 0 w 862222"/>
              <a:gd name="connsiteY3" fmla="*/ 1164464 h 1164464"/>
              <a:gd name="connsiteX0" fmla="*/ 0 w 949110"/>
              <a:gd name="connsiteY0" fmla="*/ 1164464 h 1164464"/>
              <a:gd name="connsiteX1" fmla="*/ 420768 w 949110"/>
              <a:gd name="connsiteY1" fmla="*/ 0 h 1164464"/>
              <a:gd name="connsiteX2" fmla="*/ 949110 w 949110"/>
              <a:gd name="connsiteY2" fmla="*/ 1007237 h 1164464"/>
              <a:gd name="connsiteX3" fmla="*/ 0 w 949110"/>
              <a:gd name="connsiteY3" fmla="*/ 1164464 h 1164464"/>
              <a:gd name="connsiteX0" fmla="*/ 0 w 949110"/>
              <a:gd name="connsiteY0" fmla="*/ 1263765 h 1263765"/>
              <a:gd name="connsiteX1" fmla="*/ 453869 w 949110"/>
              <a:gd name="connsiteY1" fmla="*/ 0 h 1263765"/>
              <a:gd name="connsiteX2" fmla="*/ 949110 w 949110"/>
              <a:gd name="connsiteY2" fmla="*/ 1106538 h 1263765"/>
              <a:gd name="connsiteX3" fmla="*/ 0 w 949110"/>
              <a:gd name="connsiteY3" fmla="*/ 1263765 h 1263765"/>
            </a:gdLst>
            <a:ahLst/>
            <a:cxnLst>
              <a:cxn ang="0">
                <a:pos x="connsiteX0" y="connsiteY0"/>
              </a:cxn>
              <a:cxn ang="0">
                <a:pos x="connsiteX1" y="connsiteY1"/>
              </a:cxn>
              <a:cxn ang="0">
                <a:pos x="connsiteX2" y="connsiteY2"/>
              </a:cxn>
              <a:cxn ang="0">
                <a:pos x="connsiteX3" y="connsiteY3"/>
              </a:cxn>
            </a:cxnLst>
            <a:rect l="l" t="t" r="r" b="b"/>
            <a:pathLst>
              <a:path w="949110" h="1263765">
                <a:moveTo>
                  <a:pt x="0" y="1263765"/>
                </a:moveTo>
                <a:lnTo>
                  <a:pt x="453869" y="0"/>
                </a:lnTo>
                <a:lnTo>
                  <a:pt x="949110" y="1106538"/>
                </a:lnTo>
                <a:lnTo>
                  <a:pt x="0" y="1263765"/>
                </a:lnTo>
                <a:close/>
              </a:path>
            </a:pathLst>
          </a:custGeom>
          <a:noFill/>
          <a:ln w="19050">
            <a:solidFill>
              <a:srgbClr val="B66D24"/>
            </a:solidFill>
            <a:prstDash val="dashDot"/>
          </a:ln>
          <a:effectLst>
            <a:glow rad="25400">
              <a:schemeClr val="accent3">
                <a:satMod val="175000"/>
                <a:alpha val="3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Tree>
    <p:extLst>
      <p:ext uri="{BB962C8B-B14F-4D97-AF65-F5344CB8AC3E}">
        <p14:creationId xmlns:p14="http://schemas.microsoft.com/office/powerpoint/2010/main" val="3963670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24FF25-86B6-45EF-88DC-C3CF8A016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7274" cy="4715184"/>
          </a:xfrm>
          <a:prstGeom prst="rect">
            <a:avLst/>
          </a:prstGeom>
        </p:spPr>
      </p:pic>
      <p:sp>
        <p:nvSpPr>
          <p:cNvPr id="4" name="Title 3"/>
          <p:cNvSpPr>
            <a:spLocks noGrp="1"/>
          </p:cNvSpPr>
          <p:nvPr>
            <p:ph type="ctrTitle"/>
          </p:nvPr>
        </p:nvSpPr>
        <p:spPr>
          <a:xfrm>
            <a:off x="512064" y="2782641"/>
            <a:ext cx="5486954" cy="1057275"/>
          </a:xfrm>
        </p:spPr>
        <p:txBody>
          <a:bodyPr/>
          <a:lstStyle/>
          <a:p>
            <a:r>
              <a:rPr lang="en-US" dirty="0"/>
              <a:t>Texas Statewide Multimodal Transit Plan:</a:t>
            </a:r>
            <a:br>
              <a:rPr lang="en-US" dirty="0"/>
            </a:br>
            <a:r>
              <a:rPr lang="en-US" sz="3200" dirty="0"/>
              <a:t>Public/Stakeholder Outreach and Engagement</a:t>
            </a:r>
          </a:p>
        </p:txBody>
      </p:sp>
    </p:spTree>
    <p:extLst>
      <p:ext uri="{BB962C8B-B14F-4D97-AF65-F5344CB8AC3E}">
        <p14:creationId xmlns:p14="http://schemas.microsoft.com/office/powerpoint/2010/main" val="1271968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689D63-0F84-4C63-7D4B-B0803DC3DC8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97A9B-2D76-46B1-B84F-56CEBE04C438}" type="slidenum">
              <a:rPr kumimoji="0" lang="en-US" sz="1100" b="0" i="0" u="none" strike="noStrike" kern="1200" cap="none" spc="0" normalizeH="0" baseline="0" noProof="0" smtClean="0">
                <a:ln>
                  <a:noFill/>
                </a:ln>
                <a:solidFill>
                  <a:schemeClr val="bg1"/>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100" b="0" i="0" u="none" strike="noStrike" kern="1200" cap="none" spc="0" normalizeH="0" baseline="0" noProof="0" dirty="0">
              <a:ln>
                <a:noFill/>
              </a:ln>
              <a:solidFill>
                <a:schemeClr val="bg1"/>
              </a:solidFill>
              <a:effectLst/>
              <a:uLnTx/>
              <a:uFillTx/>
              <a:ea typeface="+mn-ea"/>
              <a:cs typeface="+mn-cs"/>
            </a:endParaRPr>
          </a:p>
        </p:txBody>
      </p:sp>
      <p:sp>
        <p:nvSpPr>
          <p:cNvPr id="38" name="Footer Placeholder 2">
            <a:extLst>
              <a:ext uri="{FF2B5EF4-FFF2-40B4-BE49-F238E27FC236}">
                <a16:creationId xmlns:a16="http://schemas.microsoft.com/office/drawing/2014/main" id="{D9C9B11C-752B-1B45-217A-D61E64D9B6F3}"/>
              </a:ext>
            </a:extLst>
          </p:cNvPr>
          <p:cNvSpPr>
            <a:spLocks noGrp="1"/>
          </p:cNvSpPr>
          <p:nvPr>
            <p:ph type="ftr" sz="quarter" idx="3"/>
          </p:nvPr>
        </p:nvSpPr>
        <p:spPr>
          <a:xfrm>
            <a:off x="776928" y="6526036"/>
            <a:ext cx="7169870" cy="23298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9A03F">
                    <a:lumMod val="40000"/>
                    <a:lumOff val="60000"/>
                  </a:srgbClr>
                </a:solidFill>
                <a:effectLst/>
                <a:uLnTx/>
                <a:uFillTx/>
                <a:latin typeface="Arial" panose="020B0604020202020204" pitchFamily="34" charset="0"/>
                <a:ea typeface="+mn-ea"/>
                <a:cs typeface="Arial" panose="020B0604020202020204" pitchFamily="34" charset="0"/>
              </a:rPr>
              <a:t>TxDOT  |  Statewide Multimodal Transit Plan / Public Transportation Advisory Committee</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22" name="Group 21">
            <a:extLst>
              <a:ext uri="{FF2B5EF4-FFF2-40B4-BE49-F238E27FC236}">
                <a16:creationId xmlns:a16="http://schemas.microsoft.com/office/drawing/2014/main" id="{E0B4EA18-E78F-63B3-6347-939E7C356428}"/>
              </a:ext>
            </a:extLst>
          </p:cNvPr>
          <p:cNvGrpSpPr/>
          <p:nvPr/>
        </p:nvGrpSpPr>
        <p:grpSpPr>
          <a:xfrm>
            <a:off x="166492" y="900091"/>
            <a:ext cx="2297430" cy="3803184"/>
            <a:chOff x="180209" y="1200121"/>
            <a:chExt cx="3063240" cy="5070911"/>
          </a:xfrm>
        </p:grpSpPr>
        <p:sp>
          <p:nvSpPr>
            <p:cNvPr id="6" name="Oval 5">
              <a:extLst>
                <a:ext uri="{FF2B5EF4-FFF2-40B4-BE49-F238E27FC236}">
                  <a16:creationId xmlns:a16="http://schemas.microsoft.com/office/drawing/2014/main" id="{F566737B-394C-05D3-47B6-A02425FDF86D}"/>
                </a:ext>
              </a:extLst>
            </p:cNvPr>
            <p:cNvSpPr/>
            <p:nvPr/>
          </p:nvSpPr>
          <p:spPr>
            <a:xfrm>
              <a:off x="180209" y="1200121"/>
              <a:ext cx="3063240" cy="4765545"/>
            </a:xfrm>
            <a:prstGeom prst="ellipse">
              <a:avLst/>
            </a:prstGeom>
            <a:solidFill>
              <a:srgbClr val="143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B5597CA6-645E-54D2-8A59-ADA25795A020}"/>
                </a:ext>
              </a:extLst>
            </p:cNvPr>
            <p:cNvSpPr txBox="1"/>
            <p:nvPr/>
          </p:nvSpPr>
          <p:spPr>
            <a:xfrm>
              <a:off x="356454" y="4098200"/>
              <a:ext cx="2710751" cy="2172832"/>
            </a:xfrm>
            <a:prstGeom prst="rect">
              <a:avLst/>
            </a:prstGeom>
            <a:solidFill>
              <a:srgbClr val="14375A"/>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mn-cs"/>
                </a:rPr>
                <a:t>Surveys and in-person “pop-up” outreach to understand public’s transit priorities</a:t>
              </a:r>
            </a:p>
          </p:txBody>
        </p:sp>
        <p:grpSp>
          <p:nvGrpSpPr>
            <p:cNvPr id="24" name="Group 23">
              <a:extLst>
                <a:ext uri="{FF2B5EF4-FFF2-40B4-BE49-F238E27FC236}">
                  <a16:creationId xmlns:a16="http://schemas.microsoft.com/office/drawing/2014/main" id="{D01AFBF2-B923-34C7-F400-6C44430508E2}"/>
                </a:ext>
              </a:extLst>
            </p:cNvPr>
            <p:cNvGrpSpPr/>
            <p:nvPr/>
          </p:nvGrpSpPr>
          <p:grpSpPr>
            <a:xfrm>
              <a:off x="1190001" y="1907005"/>
              <a:ext cx="1043656" cy="727981"/>
              <a:chOff x="-540106" y="2377617"/>
              <a:chExt cx="1532794" cy="1188032"/>
            </a:xfrm>
            <a:noFill/>
          </p:grpSpPr>
          <p:sp>
            <p:nvSpPr>
              <p:cNvPr id="23" name="Rectangle 22">
                <a:extLst>
                  <a:ext uri="{FF2B5EF4-FFF2-40B4-BE49-F238E27FC236}">
                    <a16:creationId xmlns:a16="http://schemas.microsoft.com/office/drawing/2014/main" id="{E528D10C-D219-AB51-DECF-427D416D0032}"/>
                  </a:ext>
                </a:extLst>
              </p:cNvPr>
              <p:cNvSpPr/>
              <p:nvPr/>
            </p:nvSpPr>
            <p:spPr>
              <a:xfrm>
                <a:off x="-540106" y="2377617"/>
                <a:ext cx="1532794" cy="1188032"/>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pic>
            <p:nvPicPr>
              <p:cNvPr id="18" name="Picture 2">
                <a:extLst>
                  <a:ext uri="{FF2B5EF4-FFF2-40B4-BE49-F238E27FC236}">
                    <a16:creationId xmlns:a16="http://schemas.microsoft.com/office/drawing/2014/main" id="{02D8B5DD-65FB-C941-B2D4-F402DF6E034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41639" y="2451409"/>
                <a:ext cx="1142459" cy="1006789"/>
              </a:xfrm>
              <a:prstGeom prst="rect">
                <a:avLst/>
              </a:prstGeom>
            </p:spPr>
          </p:pic>
        </p:grpSp>
      </p:grpSp>
      <p:grpSp>
        <p:nvGrpSpPr>
          <p:cNvPr id="21" name="Group 20">
            <a:extLst>
              <a:ext uri="{FF2B5EF4-FFF2-40B4-BE49-F238E27FC236}">
                <a16:creationId xmlns:a16="http://schemas.microsoft.com/office/drawing/2014/main" id="{85969E0B-00D3-22CC-2F3B-5CE279BDE9A7}"/>
              </a:ext>
            </a:extLst>
          </p:cNvPr>
          <p:cNvGrpSpPr/>
          <p:nvPr/>
        </p:nvGrpSpPr>
        <p:grpSpPr>
          <a:xfrm>
            <a:off x="2323475" y="900090"/>
            <a:ext cx="2297430" cy="3803184"/>
            <a:chOff x="3157328" y="1200120"/>
            <a:chExt cx="3063240" cy="5070912"/>
          </a:xfrm>
        </p:grpSpPr>
        <p:sp>
          <p:nvSpPr>
            <p:cNvPr id="11" name="Oval 10">
              <a:extLst>
                <a:ext uri="{FF2B5EF4-FFF2-40B4-BE49-F238E27FC236}">
                  <a16:creationId xmlns:a16="http://schemas.microsoft.com/office/drawing/2014/main" id="{74D1A0EA-E1DB-A738-FCA8-5846184139A3}"/>
                </a:ext>
              </a:extLst>
            </p:cNvPr>
            <p:cNvSpPr/>
            <p:nvPr/>
          </p:nvSpPr>
          <p:spPr>
            <a:xfrm>
              <a:off x="3157328" y="1200120"/>
              <a:ext cx="3063240" cy="476554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FA90CF73-8CBC-045D-49EE-A9DA0D45A116}"/>
                </a:ext>
              </a:extLst>
            </p:cNvPr>
            <p:cNvSpPr txBox="1"/>
            <p:nvPr/>
          </p:nvSpPr>
          <p:spPr>
            <a:xfrm>
              <a:off x="3316412" y="4098200"/>
              <a:ext cx="2706624" cy="2172832"/>
            </a:xfrm>
            <a:prstGeom prst="rect">
              <a:avLst/>
            </a:prstGeom>
            <a:solidFill>
              <a:srgbClr val="2A4F7A"/>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mn-cs"/>
                </a:rPr>
                <a:t>Policy-focused meetings with experts to define goals and objectives, approve vision, provide direction, and review findings</a:t>
              </a:r>
            </a:p>
          </p:txBody>
        </p:sp>
        <p:pic>
          <p:nvPicPr>
            <p:cNvPr id="17" name="Picture 2">
              <a:extLst>
                <a:ext uri="{FF2B5EF4-FFF2-40B4-BE49-F238E27FC236}">
                  <a16:creationId xmlns:a16="http://schemas.microsoft.com/office/drawing/2014/main" id="{FB7B338C-CD35-3F69-69C9-DD2A0EF14D4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218419" y="1771807"/>
              <a:ext cx="941061" cy="953192"/>
            </a:xfrm>
            <a:prstGeom prst="rect">
              <a:avLst/>
            </a:prstGeom>
          </p:spPr>
        </p:pic>
      </p:grpSp>
      <p:grpSp>
        <p:nvGrpSpPr>
          <p:cNvPr id="20" name="Group 19">
            <a:extLst>
              <a:ext uri="{FF2B5EF4-FFF2-40B4-BE49-F238E27FC236}">
                <a16:creationId xmlns:a16="http://schemas.microsoft.com/office/drawing/2014/main" id="{BDCF655E-3987-3616-AD59-50AAB2B944B9}"/>
              </a:ext>
            </a:extLst>
          </p:cNvPr>
          <p:cNvGrpSpPr/>
          <p:nvPr/>
        </p:nvGrpSpPr>
        <p:grpSpPr>
          <a:xfrm>
            <a:off x="4506827" y="907473"/>
            <a:ext cx="2297430" cy="3795801"/>
            <a:chOff x="6068465" y="1209964"/>
            <a:chExt cx="3063240" cy="5061069"/>
          </a:xfrm>
        </p:grpSpPr>
        <p:sp>
          <p:nvSpPr>
            <p:cNvPr id="16" name="Oval 15">
              <a:extLst>
                <a:ext uri="{FF2B5EF4-FFF2-40B4-BE49-F238E27FC236}">
                  <a16:creationId xmlns:a16="http://schemas.microsoft.com/office/drawing/2014/main" id="{9DF48E85-0047-367C-521A-194BFEA5DDDE}"/>
                </a:ext>
              </a:extLst>
            </p:cNvPr>
            <p:cNvSpPr/>
            <p:nvPr/>
          </p:nvSpPr>
          <p:spPr>
            <a:xfrm>
              <a:off x="6068465" y="1209964"/>
              <a:ext cx="3063240" cy="4765545"/>
            </a:xfrm>
            <a:prstGeom prst="ellipse">
              <a:avLst/>
            </a:prstGeom>
            <a:solidFill>
              <a:srgbClr val="143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extBox 13">
              <a:extLst>
                <a:ext uri="{FF2B5EF4-FFF2-40B4-BE49-F238E27FC236}">
                  <a16:creationId xmlns:a16="http://schemas.microsoft.com/office/drawing/2014/main" id="{DF83B7A5-A6F8-0131-E007-DFFAB8310497}"/>
                </a:ext>
              </a:extLst>
            </p:cNvPr>
            <p:cNvSpPr txBox="1"/>
            <p:nvPr/>
          </p:nvSpPr>
          <p:spPr>
            <a:xfrm>
              <a:off x="6266041" y="4021801"/>
              <a:ext cx="2706624" cy="2249232"/>
            </a:xfrm>
            <a:prstGeom prst="rect">
              <a:avLst/>
            </a:prstGeom>
            <a:solidFill>
              <a:srgbClr val="14375A"/>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mn-cs"/>
                </a:rPr>
                <a:t>Technical-focused meetings with subject-matter experts who can provide input on emphasis areas</a:t>
              </a:r>
            </a:p>
          </p:txBody>
        </p:sp>
        <p:pic>
          <p:nvPicPr>
            <p:cNvPr id="15" name="Graphic 14" descr="Boardroom with solid fill">
              <a:extLst>
                <a:ext uri="{FF2B5EF4-FFF2-40B4-BE49-F238E27FC236}">
                  <a16:creationId xmlns:a16="http://schemas.microsoft.com/office/drawing/2014/main" id="{B26AA259-55DF-A840-6085-62E19BC552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35762" y="1539444"/>
              <a:ext cx="1528645" cy="1528643"/>
            </a:xfrm>
            <a:prstGeom prst="rect">
              <a:avLst/>
            </a:prstGeom>
          </p:spPr>
        </p:pic>
      </p:grpSp>
      <p:grpSp>
        <p:nvGrpSpPr>
          <p:cNvPr id="3" name="Group 2">
            <a:extLst>
              <a:ext uri="{FF2B5EF4-FFF2-40B4-BE49-F238E27FC236}">
                <a16:creationId xmlns:a16="http://schemas.microsoft.com/office/drawing/2014/main" id="{00D1127F-65C8-0C45-FEC7-E72C204855E4}"/>
              </a:ext>
            </a:extLst>
          </p:cNvPr>
          <p:cNvGrpSpPr/>
          <p:nvPr/>
        </p:nvGrpSpPr>
        <p:grpSpPr>
          <a:xfrm>
            <a:off x="6661545" y="900090"/>
            <a:ext cx="2297430" cy="3803183"/>
            <a:chOff x="9159941" y="1200120"/>
            <a:chExt cx="3063240" cy="5070910"/>
          </a:xfrm>
        </p:grpSpPr>
        <p:sp>
          <p:nvSpPr>
            <p:cNvPr id="19" name="Oval 18">
              <a:extLst>
                <a:ext uri="{FF2B5EF4-FFF2-40B4-BE49-F238E27FC236}">
                  <a16:creationId xmlns:a16="http://schemas.microsoft.com/office/drawing/2014/main" id="{F5D2DAFD-5CB4-E43D-2380-9A68AC352858}"/>
                </a:ext>
              </a:extLst>
            </p:cNvPr>
            <p:cNvSpPr/>
            <p:nvPr/>
          </p:nvSpPr>
          <p:spPr>
            <a:xfrm>
              <a:off x="9159941" y="1200120"/>
              <a:ext cx="3063240" cy="4765545"/>
            </a:xfrm>
            <a:prstGeom prst="ellipse">
              <a:avLst/>
            </a:prstGeom>
            <a:solidFill>
              <a:srgbClr val="2A4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01EA5BBC-44B5-E874-95B5-4ED3613694BF}"/>
                </a:ext>
              </a:extLst>
            </p:cNvPr>
            <p:cNvSpPr txBox="1"/>
            <p:nvPr/>
          </p:nvSpPr>
          <p:spPr>
            <a:xfrm>
              <a:off x="9316643" y="4021798"/>
              <a:ext cx="2706623" cy="2249232"/>
            </a:xfrm>
            <a:prstGeom prst="rect">
              <a:avLst/>
            </a:prstGeom>
            <a:solidFill>
              <a:srgbClr val="2A4F7A"/>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mn-cs"/>
                </a:rPr>
                <a:t>Meetings and conversations with stakeholders to gather insights</a:t>
              </a:r>
            </a:p>
          </p:txBody>
        </p:sp>
        <p:pic>
          <p:nvPicPr>
            <p:cNvPr id="31" name="Graphic 30" descr="Chat outline">
              <a:extLst>
                <a:ext uri="{FF2B5EF4-FFF2-40B4-BE49-F238E27FC236}">
                  <a16:creationId xmlns:a16="http://schemas.microsoft.com/office/drawing/2014/main" id="{7114300C-6FE1-C2B5-8901-BBDDE1850D73}"/>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10650" b="13974"/>
            <a:stretch/>
          </p:blipFill>
          <p:spPr>
            <a:xfrm>
              <a:off x="9973350" y="1678881"/>
              <a:ext cx="1440293" cy="1085645"/>
            </a:xfrm>
            <a:prstGeom prst="rect">
              <a:avLst/>
            </a:prstGeom>
          </p:spPr>
        </p:pic>
      </p:grpSp>
      <p:sp>
        <p:nvSpPr>
          <p:cNvPr id="28" name="Title 1">
            <a:extLst>
              <a:ext uri="{FF2B5EF4-FFF2-40B4-BE49-F238E27FC236}">
                <a16:creationId xmlns:a16="http://schemas.microsoft.com/office/drawing/2014/main" id="{495A72AA-D246-85F9-07D3-DB128E593427}"/>
              </a:ext>
            </a:extLst>
          </p:cNvPr>
          <p:cNvSpPr txBox="1">
            <a:spLocks/>
          </p:cNvSpPr>
          <p:nvPr/>
        </p:nvSpPr>
        <p:spPr bwMode="gray">
          <a:xfrm>
            <a:off x="271303" y="106787"/>
            <a:ext cx="8353424" cy="461665"/>
          </a:xfrm>
          <a:prstGeom prst="rect">
            <a:avLst/>
          </a:prstGeom>
          <a:noFill/>
        </p:spPr>
        <p:txBody>
          <a:bodyPr wrap="square" lIns="0" rtlCol="0">
            <a:spAutoFit/>
          </a:bodyPr>
          <a:lstStyle>
            <a:lvl1pPr marL="0" algn="l" defTabSz="914378" rtl="0" eaLnBrk="1" latinLnBrk="0" hangingPunct="1">
              <a:lnSpc>
                <a:spcPct val="100000"/>
              </a:lnSpc>
              <a:spcBef>
                <a:spcPct val="0"/>
              </a:spcBef>
              <a:buNone/>
              <a:defRPr lang="en-US" sz="2000" b="0" kern="1200">
                <a:solidFill>
                  <a:srgbClr val="205588"/>
                </a:solidFill>
                <a:effectLst/>
                <a:latin typeface="Franklin Gothic Demi" pitchFamily="34" charset="0"/>
                <a:ea typeface="+mn-ea"/>
                <a:cs typeface="Arial" pitchFamily="34" charset="0"/>
              </a:defRPr>
            </a:lvl1pPr>
          </a:lstStyle>
          <a:p>
            <a:r>
              <a:rPr lang="en-US" sz="2400" dirty="0">
                <a:solidFill>
                  <a:schemeClr val="accent2"/>
                </a:solidFill>
              </a:rPr>
              <a:t>Stakeholder and Public Engagement Strategies</a:t>
            </a:r>
          </a:p>
        </p:txBody>
      </p:sp>
      <p:sp>
        <p:nvSpPr>
          <p:cNvPr id="4" name="object 366">
            <a:extLst>
              <a:ext uri="{FF2B5EF4-FFF2-40B4-BE49-F238E27FC236}">
                <a16:creationId xmlns:a16="http://schemas.microsoft.com/office/drawing/2014/main" id="{B298F7A0-5899-A3AB-7BC2-FD6854146423}"/>
              </a:ext>
            </a:extLst>
          </p:cNvPr>
          <p:cNvSpPr txBox="1"/>
          <p:nvPr/>
        </p:nvSpPr>
        <p:spPr>
          <a:xfrm>
            <a:off x="375063" y="2189381"/>
            <a:ext cx="1828800" cy="771101"/>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ranklin Gothic Demi" panose="020B0703020102020204" pitchFamily="34" charset="0"/>
                <a:ea typeface="+mn-ea"/>
                <a:cs typeface="+mn-cs"/>
              </a:rPr>
              <a:t>Public Awareness </a:t>
            </a:r>
            <a:br>
              <a:rPr kumimoji="0" lang="en-US" sz="1600" b="0" i="0" u="none" strike="noStrike" kern="1200" cap="none" spc="0" normalizeH="0" baseline="0" noProof="0" dirty="0">
                <a:ln>
                  <a:noFill/>
                </a:ln>
                <a:solidFill>
                  <a:srgbClr val="FFFFFF"/>
                </a:solidFill>
                <a:effectLst/>
                <a:uLnTx/>
                <a:uFillTx/>
                <a:latin typeface="Franklin Gothic Demi" panose="020B0703020102020204" pitchFamily="34" charset="0"/>
                <a:ea typeface="+mn-ea"/>
                <a:cs typeface="+mn-cs"/>
              </a:rPr>
            </a:br>
            <a:r>
              <a:rPr kumimoji="0" lang="en-US" sz="1600" b="0" i="0" u="none" strike="noStrike" kern="1200" cap="none" spc="0" normalizeH="0" baseline="0" noProof="0" dirty="0">
                <a:ln>
                  <a:noFill/>
                </a:ln>
                <a:solidFill>
                  <a:srgbClr val="FFFFFF"/>
                </a:solidFill>
                <a:effectLst/>
                <a:uLnTx/>
                <a:uFillTx/>
                <a:latin typeface="Franklin Gothic Demi" panose="020B0703020102020204" pitchFamily="34" charset="0"/>
                <a:ea typeface="+mn-ea"/>
                <a:cs typeface="+mn-cs"/>
              </a:rPr>
              <a:t>&amp; </a:t>
            </a:r>
            <a:br>
              <a:rPr kumimoji="0" lang="en-US" sz="1600" b="0" i="0" u="none" strike="noStrike" kern="1200" cap="none" spc="0" normalizeH="0" baseline="0" noProof="0" dirty="0">
                <a:ln>
                  <a:noFill/>
                </a:ln>
                <a:solidFill>
                  <a:srgbClr val="FFFFFF"/>
                </a:solidFill>
                <a:effectLst/>
                <a:uLnTx/>
                <a:uFillTx/>
                <a:latin typeface="Franklin Gothic Demi" panose="020B0703020102020204" pitchFamily="34" charset="0"/>
                <a:ea typeface="+mn-ea"/>
                <a:cs typeface="+mn-cs"/>
              </a:rPr>
            </a:br>
            <a:r>
              <a:rPr kumimoji="0" lang="en-US" sz="1600" b="0" i="0" u="none" strike="noStrike" kern="1200" cap="none" spc="0" normalizeH="0" baseline="0" noProof="0" dirty="0">
                <a:ln>
                  <a:noFill/>
                </a:ln>
                <a:solidFill>
                  <a:srgbClr val="FFFFFF"/>
                </a:solidFill>
                <a:effectLst/>
                <a:uLnTx/>
                <a:uFillTx/>
                <a:latin typeface="Franklin Gothic Demi" panose="020B0703020102020204" pitchFamily="34" charset="0"/>
                <a:ea typeface="+mn-ea"/>
                <a:cs typeface="+mn-cs"/>
              </a:rPr>
              <a:t>Outreach</a:t>
            </a:r>
          </a:p>
        </p:txBody>
      </p:sp>
      <p:sp>
        <p:nvSpPr>
          <p:cNvPr id="25" name="object 366">
            <a:extLst>
              <a:ext uri="{FF2B5EF4-FFF2-40B4-BE49-F238E27FC236}">
                <a16:creationId xmlns:a16="http://schemas.microsoft.com/office/drawing/2014/main" id="{3B624729-FF79-4BBA-49EC-289932614BD2}"/>
              </a:ext>
            </a:extLst>
          </p:cNvPr>
          <p:cNvSpPr txBox="1"/>
          <p:nvPr/>
        </p:nvSpPr>
        <p:spPr>
          <a:xfrm>
            <a:off x="2534788" y="2191790"/>
            <a:ext cx="1828800" cy="771101"/>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ranklin Gothic Demi" panose="020B0703020102020204" pitchFamily="34" charset="0"/>
                <a:ea typeface="+mn-ea"/>
                <a:cs typeface="+mn-cs"/>
              </a:rPr>
              <a:t>Steering </a:t>
            </a:r>
            <a:br>
              <a:rPr kumimoji="0" lang="en-US" sz="1600" b="0" i="0" u="none" strike="noStrike" kern="1200" cap="none" spc="0" normalizeH="0" baseline="0" noProof="0" dirty="0">
                <a:ln>
                  <a:noFill/>
                </a:ln>
                <a:solidFill>
                  <a:srgbClr val="FFFFFF"/>
                </a:solidFill>
                <a:effectLst/>
                <a:uLnTx/>
                <a:uFillTx/>
                <a:latin typeface="Franklin Gothic Demi" panose="020B0703020102020204" pitchFamily="34" charset="0"/>
                <a:ea typeface="+mn-ea"/>
                <a:cs typeface="+mn-cs"/>
              </a:rPr>
            </a:br>
            <a:r>
              <a:rPr kumimoji="0" lang="en-US" sz="1600" b="0" i="0" u="none" strike="noStrike" kern="1200" cap="none" spc="0" normalizeH="0" baseline="0" noProof="0" dirty="0">
                <a:ln>
                  <a:noFill/>
                </a:ln>
                <a:solidFill>
                  <a:srgbClr val="FFFFFF"/>
                </a:solidFill>
                <a:effectLst/>
                <a:uLnTx/>
                <a:uFillTx/>
                <a:latin typeface="Franklin Gothic Demi" panose="020B0703020102020204" pitchFamily="34" charset="0"/>
                <a:ea typeface="+mn-ea"/>
                <a:cs typeface="+mn-cs"/>
              </a:rPr>
              <a:t>Committee</a:t>
            </a:r>
          </a:p>
        </p:txBody>
      </p:sp>
      <p:sp>
        <p:nvSpPr>
          <p:cNvPr id="26" name="object 366">
            <a:extLst>
              <a:ext uri="{FF2B5EF4-FFF2-40B4-BE49-F238E27FC236}">
                <a16:creationId xmlns:a16="http://schemas.microsoft.com/office/drawing/2014/main" id="{89276671-CC02-6F66-50C3-449A0DCE427D}"/>
              </a:ext>
            </a:extLst>
          </p:cNvPr>
          <p:cNvSpPr txBox="1"/>
          <p:nvPr/>
        </p:nvSpPr>
        <p:spPr>
          <a:xfrm>
            <a:off x="4723641" y="2191790"/>
            <a:ext cx="1828800" cy="771101"/>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ranklin Gothic Demi" panose="020B0703020102020204" pitchFamily="34" charset="0"/>
                <a:ea typeface="+mn-ea"/>
                <a:cs typeface="+mn-cs"/>
              </a:rPr>
              <a:t>Working </a:t>
            </a:r>
            <a:br>
              <a:rPr kumimoji="0" lang="en-US" sz="1600" b="0" i="0" u="none" strike="noStrike" kern="1200" cap="none" spc="0" normalizeH="0" baseline="0" noProof="0" dirty="0">
                <a:ln>
                  <a:noFill/>
                </a:ln>
                <a:solidFill>
                  <a:srgbClr val="FFFFFF"/>
                </a:solidFill>
                <a:effectLst/>
                <a:uLnTx/>
                <a:uFillTx/>
                <a:latin typeface="Franklin Gothic Demi" panose="020B0703020102020204" pitchFamily="34" charset="0"/>
                <a:ea typeface="+mn-ea"/>
                <a:cs typeface="+mn-cs"/>
              </a:rPr>
            </a:br>
            <a:r>
              <a:rPr kumimoji="0" lang="en-US" sz="1600" b="0" i="0" u="none" strike="noStrike" kern="1200" cap="none" spc="0" normalizeH="0" baseline="0" noProof="0" dirty="0">
                <a:ln>
                  <a:noFill/>
                </a:ln>
                <a:solidFill>
                  <a:srgbClr val="FFFFFF"/>
                </a:solidFill>
                <a:effectLst/>
                <a:uLnTx/>
                <a:uFillTx/>
                <a:latin typeface="Franklin Gothic Demi" panose="020B0703020102020204" pitchFamily="34" charset="0"/>
                <a:ea typeface="+mn-ea"/>
                <a:cs typeface="+mn-cs"/>
              </a:rPr>
              <a:t>Groups</a:t>
            </a:r>
          </a:p>
        </p:txBody>
      </p:sp>
      <p:sp>
        <p:nvSpPr>
          <p:cNvPr id="27" name="object 366">
            <a:extLst>
              <a:ext uri="{FF2B5EF4-FFF2-40B4-BE49-F238E27FC236}">
                <a16:creationId xmlns:a16="http://schemas.microsoft.com/office/drawing/2014/main" id="{86769548-2E91-0C13-3AE1-FA2D52B4490F}"/>
              </a:ext>
            </a:extLst>
          </p:cNvPr>
          <p:cNvSpPr txBox="1"/>
          <p:nvPr/>
        </p:nvSpPr>
        <p:spPr>
          <a:xfrm>
            <a:off x="6883006" y="2189381"/>
            <a:ext cx="1828800" cy="771101"/>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ranklin Gothic Demi" panose="020B0703020102020204" pitchFamily="34" charset="0"/>
                <a:ea typeface="+mn-ea"/>
                <a:cs typeface="+mn-cs"/>
              </a:rPr>
              <a:t>Additional Stakeholder Engagement </a:t>
            </a:r>
          </a:p>
        </p:txBody>
      </p:sp>
    </p:spTree>
    <p:extLst>
      <p:ext uri="{BB962C8B-B14F-4D97-AF65-F5344CB8AC3E}">
        <p14:creationId xmlns:p14="http://schemas.microsoft.com/office/powerpoint/2010/main" val="3087405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Isosceles Triangle 27">
            <a:extLst>
              <a:ext uri="{FF2B5EF4-FFF2-40B4-BE49-F238E27FC236}">
                <a16:creationId xmlns:a16="http://schemas.microsoft.com/office/drawing/2014/main" id="{A072C99B-5D93-5D1C-65D3-7E997290FB79}"/>
              </a:ext>
            </a:extLst>
          </p:cNvPr>
          <p:cNvSpPr/>
          <p:nvPr/>
        </p:nvSpPr>
        <p:spPr>
          <a:xfrm>
            <a:off x="256767" y="3121539"/>
            <a:ext cx="3186678" cy="1299538"/>
          </a:xfrm>
          <a:prstGeom prst="triangle">
            <a:avLst/>
          </a:prstGeom>
          <a:gradFill flip="none" rotWithShape="1">
            <a:gsLst>
              <a:gs pos="0">
                <a:schemeClr val="bg1">
                  <a:lumMod val="50000"/>
                  <a:alpha val="0"/>
                </a:schemeClr>
              </a:gs>
              <a:gs pos="48000">
                <a:schemeClr val="bg1">
                  <a:lumMod val="75000"/>
                  <a:alpha val="29000"/>
                </a:schemeClr>
              </a:gs>
              <a:gs pos="100000">
                <a:schemeClr val="bg1">
                  <a:lumMod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26" name="Isosceles Triangle 25">
            <a:extLst>
              <a:ext uri="{FF2B5EF4-FFF2-40B4-BE49-F238E27FC236}">
                <a16:creationId xmlns:a16="http://schemas.microsoft.com/office/drawing/2014/main" id="{664E7D61-283D-B5B3-3954-D65C17DB3236}"/>
              </a:ext>
            </a:extLst>
          </p:cNvPr>
          <p:cNvSpPr/>
          <p:nvPr/>
        </p:nvSpPr>
        <p:spPr>
          <a:xfrm flipV="1">
            <a:off x="256767" y="1792053"/>
            <a:ext cx="3186678" cy="1299538"/>
          </a:xfrm>
          <a:prstGeom prst="triangle">
            <a:avLst/>
          </a:prstGeom>
          <a:gradFill flip="none" rotWithShape="1">
            <a:gsLst>
              <a:gs pos="0">
                <a:schemeClr val="bg1">
                  <a:lumMod val="50000"/>
                  <a:alpha val="0"/>
                </a:schemeClr>
              </a:gs>
              <a:gs pos="48000">
                <a:schemeClr val="bg1">
                  <a:lumMod val="75000"/>
                  <a:alpha val="29000"/>
                </a:schemeClr>
              </a:gs>
              <a:gs pos="100000">
                <a:schemeClr val="bg1">
                  <a:lumMod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graphicFrame>
        <p:nvGraphicFramePr>
          <p:cNvPr id="33" name="Chart 32">
            <a:extLst>
              <a:ext uri="{FF2B5EF4-FFF2-40B4-BE49-F238E27FC236}">
                <a16:creationId xmlns:a16="http://schemas.microsoft.com/office/drawing/2014/main" id="{D9EAEF44-0A33-58F1-E5DE-828A1F523D9E}"/>
              </a:ext>
            </a:extLst>
          </p:cNvPr>
          <p:cNvGraphicFramePr/>
          <p:nvPr>
            <p:extLst>
              <p:ext uri="{D42A27DB-BD31-4B8C-83A1-F6EECF244321}">
                <p14:modId xmlns:p14="http://schemas.microsoft.com/office/powerpoint/2010/main" val="1772887440"/>
              </p:ext>
            </p:extLst>
          </p:nvPr>
        </p:nvGraphicFramePr>
        <p:xfrm>
          <a:off x="636720" y="2018249"/>
          <a:ext cx="2426772" cy="189913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5">
            <a:extLst>
              <a:ext uri="{FF2B5EF4-FFF2-40B4-BE49-F238E27FC236}">
                <a16:creationId xmlns:a16="http://schemas.microsoft.com/office/drawing/2014/main" id="{30F37E1F-D456-D906-6533-5A742752D93B}"/>
              </a:ext>
            </a:extLst>
          </p:cNvPr>
          <p:cNvSpPr txBox="1"/>
          <p:nvPr/>
        </p:nvSpPr>
        <p:spPr>
          <a:xfrm>
            <a:off x="794461" y="1236976"/>
            <a:ext cx="2242976" cy="293542"/>
          </a:xfrm>
          <a:prstGeom prst="rect">
            <a:avLst/>
          </a:prstGeom>
        </p:spPr>
        <p:txBody>
          <a:bodyPr wrap="square" lIns="0" tIns="0" rIns="0" bIns="0" rtlCol="0" anchor="t">
            <a:spAutoFit/>
          </a:bodyPr>
          <a:lstStyle/>
          <a:p>
            <a:pPr marL="0" marR="0" lvl="0" indent="0" algn="l" defTabSz="914400" rtl="0" eaLnBrk="1" fontAlgn="auto" latinLnBrk="0" hangingPunct="1">
              <a:lnSpc>
                <a:spcPts val="2498"/>
              </a:lnSpc>
              <a:spcBef>
                <a:spcPct val="0"/>
              </a:spcBef>
              <a:spcAft>
                <a:spcPts val="0"/>
              </a:spcAft>
              <a:buClrTx/>
              <a:buSzTx/>
              <a:buFontTx/>
              <a:buNone/>
              <a:tabLst/>
              <a:defRPr/>
            </a:pPr>
            <a:r>
              <a:rPr kumimoji="0" lang="en-US" b="0" i="0" u="none" strike="noStrike" kern="1200" cap="none" spc="0" normalizeH="0" baseline="0" noProof="0" dirty="0">
                <a:ln>
                  <a:noFill/>
                </a:ln>
                <a:solidFill>
                  <a:srgbClr val="2A4F7A"/>
                </a:solidFill>
                <a:effectLst/>
                <a:uLnTx/>
                <a:uFillTx/>
                <a:latin typeface="Franklin Gothic Medium"/>
                <a:ea typeface="+mn-ea"/>
                <a:cs typeface="+mn-cs"/>
              </a:rPr>
              <a:t>COMPLETED SURVEYS </a:t>
            </a:r>
          </a:p>
        </p:txBody>
      </p:sp>
      <p:sp>
        <p:nvSpPr>
          <p:cNvPr id="7" name="TextBox 5">
            <a:extLst>
              <a:ext uri="{FF2B5EF4-FFF2-40B4-BE49-F238E27FC236}">
                <a16:creationId xmlns:a16="http://schemas.microsoft.com/office/drawing/2014/main" id="{2AFB72BB-731E-D528-B6A8-26E7201A6600}"/>
              </a:ext>
            </a:extLst>
          </p:cNvPr>
          <p:cNvSpPr txBox="1"/>
          <p:nvPr/>
        </p:nvSpPr>
        <p:spPr>
          <a:xfrm>
            <a:off x="1562892" y="965234"/>
            <a:ext cx="695946" cy="299441"/>
          </a:xfrm>
          <a:prstGeom prst="rect">
            <a:avLst/>
          </a:prstGeom>
          <a:noFill/>
        </p:spPr>
        <p:txBody>
          <a:bodyPr wrap="square" lIns="0" tIns="0" rIns="0" bIns="0" rtlCol="0" anchor="t">
            <a:spAutoFit/>
          </a:bodyPr>
          <a:lstStyle/>
          <a:p>
            <a:pPr marL="0" marR="0" lvl="0" indent="0" algn="l" defTabSz="914400" rtl="0" eaLnBrk="1" fontAlgn="auto" latinLnBrk="0" hangingPunct="1">
              <a:lnSpc>
                <a:spcPts val="2498"/>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2A4F7A"/>
                </a:solidFill>
                <a:effectLst/>
                <a:uLnTx/>
                <a:uFillTx/>
                <a:latin typeface="Franklin Gothic Demi" panose="020B0703020102020204" pitchFamily="34" charset="0"/>
                <a:ea typeface="+mn-ea"/>
                <a:cs typeface="+mn-cs"/>
              </a:rPr>
              <a:t>2,198</a:t>
            </a:r>
          </a:p>
        </p:txBody>
      </p:sp>
      <p:sp>
        <p:nvSpPr>
          <p:cNvPr id="8" name="Title 1">
            <a:extLst>
              <a:ext uri="{FF2B5EF4-FFF2-40B4-BE49-F238E27FC236}">
                <a16:creationId xmlns:a16="http://schemas.microsoft.com/office/drawing/2014/main" id="{CF85854D-A26B-11E2-AC98-42F95539919C}"/>
              </a:ext>
            </a:extLst>
          </p:cNvPr>
          <p:cNvSpPr txBox="1">
            <a:spLocks/>
          </p:cNvSpPr>
          <p:nvPr/>
        </p:nvSpPr>
        <p:spPr>
          <a:xfrm>
            <a:off x="253678" y="108926"/>
            <a:ext cx="8353424" cy="402336"/>
          </a:xfrm>
          <a:prstGeom prst="rect">
            <a:avLst/>
          </a:prstGeom>
        </p:spPr>
        <p:txBody>
          <a:bodyPr/>
          <a:lstStyle>
            <a:lvl1pPr marL="0" algn="l" defTabSz="914400" rtl="0" eaLnBrk="1" latinLnBrk="0" hangingPunct="1">
              <a:lnSpc>
                <a:spcPct val="100000"/>
              </a:lnSpc>
              <a:spcBef>
                <a:spcPct val="0"/>
              </a:spcBef>
              <a:buNone/>
              <a:defRPr lang="en-US" sz="2000" b="0" kern="1200" dirty="0" smtClean="0">
                <a:solidFill>
                  <a:srgbClr val="205588"/>
                </a:solidFill>
                <a:effectLst/>
                <a:latin typeface="Franklin Gothic Demi" pitchFamily="34" charset="0"/>
                <a:ea typeface="+mn-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a:ln>
                  <a:noFill/>
                </a:ln>
                <a:solidFill>
                  <a:srgbClr val="0F3859"/>
                </a:solidFill>
                <a:effectLst/>
                <a:uLnTx/>
                <a:uFillTx/>
              </a:rPr>
              <a:t>Public Engagement:  Statewide Survey Key Findings</a:t>
            </a:r>
          </a:p>
        </p:txBody>
      </p:sp>
      <p:grpSp>
        <p:nvGrpSpPr>
          <p:cNvPr id="41" name="Group 40">
            <a:extLst>
              <a:ext uri="{FF2B5EF4-FFF2-40B4-BE49-F238E27FC236}">
                <a16:creationId xmlns:a16="http://schemas.microsoft.com/office/drawing/2014/main" id="{4DFA5DDA-1580-9C11-7B05-E896E8086560}"/>
              </a:ext>
            </a:extLst>
          </p:cNvPr>
          <p:cNvGrpSpPr/>
          <p:nvPr/>
        </p:nvGrpSpPr>
        <p:grpSpPr>
          <a:xfrm>
            <a:off x="1100811" y="1769114"/>
            <a:ext cx="1473642" cy="516721"/>
            <a:chOff x="1603320" y="1635638"/>
            <a:chExt cx="1473642" cy="516721"/>
          </a:xfrm>
        </p:grpSpPr>
        <p:sp>
          <p:nvSpPr>
            <p:cNvPr id="5" name="TextBox 5"/>
            <p:cNvSpPr txBox="1"/>
            <p:nvPr/>
          </p:nvSpPr>
          <p:spPr>
            <a:xfrm>
              <a:off x="2176317" y="1864716"/>
              <a:ext cx="900645" cy="287643"/>
            </a:xfrm>
            <a:prstGeom prst="rect">
              <a:avLst/>
            </a:prstGeom>
          </p:spPr>
          <p:txBody>
            <a:bodyPr wrap="square" lIns="0" tIns="0" rIns="0" bIns="0" rtlCol="0" anchor="t">
              <a:spAutoFit/>
            </a:bodyPr>
            <a:lstStyle/>
            <a:p>
              <a:pPr marL="0" marR="0" lvl="0" indent="0" algn="l" defTabSz="914400" rtl="0" eaLnBrk="1" fontAlgn="auto" latinLnBrk="0" hangingPunct="1">
                <a:lnSpc>
                  <a:spcPts val="2498"/>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14375A"/>
                  </a:solidFill>
                  <a:effectLst/>
                  <a:uLnTx/>
                  <a:uFillTx/>
                  <a:latin typeface="Franklin Gothic Medium"/>
                  <a:ea typeface="+mn-ea"/>
                  <a:cs typeface="+mn-cs"/>
                </a:rPr>
                <a:t>IN-PERSON</a:t>
              </a:r>
            </a:p>
          </p:txBody>
        </p:sp>
        <p:sp>
          <p:nvSpPr>
            <p:cNvPr id="9" name="TextBox 5">
              <a:extLst>
                <a:ext uri="{FF2B5EF4-FFF2-40B4-BE49-F238E27FC236}">
                  <a16:creationId xmlns:a16="http://schemas.microsoft.com/office/drawing/2014/main" id="{4A650733-A0B7-ED39-4CFE-DC73E94731A9}"/>
                </a:ext>
              </a:extLst>
            </p:cNvPr>
            <p:cNvSpPr txBox="1"/>
            <p:nvPr/>
          </p:nvSpPr>
          <p:spPr>
            <a:xfrm>
              <a:off x="2160671" y="1635638"/>
              <a:ext cx="523939" cy="299441"/>
            </a:xfrm>
            <a:prstGeom prst="rect">
              <a:avLst/>
            </a:prstGeom>
            <a:noFill/>
          </p:spPr>
          <p:txBody>
            <a:bodyPr wrap="square" lIns="0" tIns="0" rIns="0" bIns="0" rtlCol="0" anchor="t">
              <a:spAutoFit/>
            </a:bodyPr>
            <a:lstStyle/>
            <a:p>
              <a:pPr marL="0" marR="0" lvl="0" indent="0" algn="l" defTabSz="914400" rtl="0" eaLnBrk="1" fontAlgn="auto" latinLnBrk="0" hangingPunct="1">
                <a:lnSpc>
                  <a:spcPts val="2498"/>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0F3859"/>
                  </a:solidFill>
                  <a:effectLst/>
                  <a:uLnTx/>
                  <a:uFillTx/>
                  <a:latin typeface="Franklin Gothic Medium" panose="020B0603020102020204" pitchFamily="34" charset="0"/>
                  <a:ea typeface="+mn-ea"/>
                  <a:cs typeface="+mn-cs"/>
                </a:rPr>
                <a:t>465</a:t>
              </a:r>
            </a:p>
          </p:txBody>
        </p:sp>
        <p:pic>
          <p:nvPicPr>
            <p:cNvPr id="19" name="Graphic 18" descr="User with solid fill">
              <a:extLst>
                <a:ext uri="{FF2B5EF4-FFF2-40B4-BE49-F238E27FC236}">
                  <a16:creationId xmlns:a16="http://schemas.microsoft.com/office/drawing/2014/main" id="{06ADD294-0A95-3378-BEDD-BE3763884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03320" y="1694754"/>
              <a:ext cx="446450" cy="446450"/>
            </a:xfrm>
            <a:prstGeom prst="rect">
              <a:avLst/>
            </a:prstGeom>
            <a:effectLst>
              <a:outerShdw blurRad="50800" dist="38100" dir="2700000" algn="tl" rotWithShape="0">
                <a:prstClr val="black">
                  <a:alpha val="40000"/>
                </a:prstClr>
              </a:outerShdw>
            </a:effectLst>
          </p:spPr>
        </p:pic>
      </p:grpSp>
      <p:grpSp>
        <p:nvGrpSpPr>
          <p:cNvPr id="47" name="Group 46">
            <a:extLst>
              <a:ext uri="{FF2B5EF4-FFF2-40B4-BE49-F238E27FC236}">
                <a16:creationId xmlns:a16="http://schemas.microsoft.com/office/drawing/2014/main" id="{0D25B282-9C67-0774-58CC-CBDBAFBA055C}"/>
              </a:ext>
            </a:extLst>
          </p:cNvPr>
          <p:cNvGrpSpPr/>
          <p:nvPr/>
        </p:nvGrpSpPr>
        <p:grpSpPr>
          <a:xfrm>
            <a:off x="1285078" y="4013240"/>
            <a:ext cx="1363026" cy="617809"/>
            <a:chOff x="2510271" y="3325923"/>
            <a:chExt cx="1363026" cy="617809"/>
          </a:xfrm>
        </p:grpSpPr>
        <p:grpSp>
          <p:nvGrpSpPr>
            <p:cNvPr id="35" name="Group 34">
              <a:extLst>
                <a:ext uri="{FF2B5EF4-FFF2-40B4-BE49-F238E27FC236}">
                  <a16:creationId xmlns:a16="http://schemas.microsoft.com/office/drawing/2014/main" id="{84141749-E869-D204-4730-19FCE72CC807}"/>
                </a:ext>
              </a:extLst>
            </p:cNvPr>
            <p:cNvGrpSpPr/>
            <p:nvPr/>
          </p:nvGrpSpPr>
          <p:grpSpPr>
            <a:xfrm>
              <a:off x="2510271" y="3403384"/>
              <a:ext cx="453153" cy="540348"/>
              <a:chOff x="1998254" y="1389850"/>
              <a:chExt cx="473308" cy="564381"/>
            </a:xfrm>
            <a:effectLst>
              <a:outerShdw blurRad="50800" dist="38100" dir="2700000" algn="tl" rotWithShape="0">
                <a:prstClr val="black">
                  <a:alpha val="40000"/>
                </a:prstClr>
              </a:outerShdw>
            </a:effectLst>
          </p:grpSpPr>
          <p:sp>
            <p:nvSpPr>
              <p:cNvPr id="34" name="Rectangle 33">
                <a:extLst>
                  <a:ext uri="{FF2B5EF4-FFF2-40B4-BE49-F238E27FC236}">
                    <a16:creationId xmlns:a16="http://schemas.microsoft.com/office/drawing/2014/main" id="{C8298432-E0CE-293F-AA17-5F939B17D3A0}"/>
                  </a:ext>
                </a:extLst>
              </p:cNvPr>
              <p:cNvSpPr/>
              <p:nvPr/>
            </p:nvSpPr>
            <p:spPr>
              <a:xfrm>
                <a:off x="2061564" y="1429940"/>
                <a:ext cx="288035" cy="28803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grpSp>
            <p:nvGrpSpPr>
              <p:cNvPr id="27" name="Group 26">
                <a:extLst>
                  <a:ext uri="{FF2B5EF4-FFF2-40B4-BE49-F238E27FC236}">
                    <a16:creationId xmlns:a16="http://schemas.microsoft.com/office/drawing/2014/main" id="{F44A1243-FFE8-9FBA-7E90-0E5B4A0C83E2}"/>
                  </a:ext>
                </a:extLst>
              </p:cNvPr>
              <p:cNvGrpSpPr/>
              <p:nvPr/>
            </p:nvGrpSpPr>
            <p:grpSpPr>
              <a:xfrm>
                <a:off x="1998254" y="1389850"/>
                <a:ext cx="473308" cy="564381"/>
                <a:chOff x="3887450" y="884863"/>
                <a:chExt cx="1037271" cy="1236863"/>
              </a:xfrm>
            </p:grpSpPr>
            <p:sp>
              <p:nvSpPr>
                <p:cNvPr id="25" name="Freeform: Shape 24">
                  <a:extLst>
                    <a:ext uri="{FF2B5EF4-FFF2-40B4-BE49-F238E27FC236}">
                      <a16:creationId xmlns:a16="http://schemas.microsoft.com/office/drawing/2014/main" id="{4E853B2A-379F-6A0C-E053-DC619C62BC12}"/>
                    </a:ext>
                  </a:extLst>
                </p:cNvPr>
                <p:cNvSpPr/>
                <p:nvPr/>
              </p:nvSpPr>
              <p:spPr>
                <a:xfrm>
                  <a:off x="3887450" y="884863"/>
                  <a:ext cx="766596" cy="766595"/>
                </a:xfrm>
                <a:custGeom>
                  <a:avLst/>
                  <a:gdLst>
                    <a:gd name="connsiteX0" fmla="*/ 0 w 514350"/>
                    <a:gd name="connsiteY0" fmla="*/ 0 h 514350"/>
                    <a:gd name="connsiteX1" fmla="*/ 0 w 514350"/>
                    <a:gd name="connsiteY1" fmla="*/ 514350 h 514350"/>
                    <a:gd name="connsiteX2" fmla="*/ 514350 w 514350"/>
                    <a:gd name="connsiteY2" fmla="*/ 514350 h 514350"/>
                    <a:gd name="connsiteX3" fmla="*/ 514350 w 514350"/>
                    <a:gd name="connsiteY3" fmla="*/ 0 h 514350"/>
                    <a:gd name="connsiteX4" fmla="*/ 457200 w 514350"/>
                    <a:gd name="connsiteY4" fmla="*/ 457200 h 514350"/>
                    <a:gd name="connsiteX5" fmla="*/ 57150 w 514350"/>
                    <a:gd name="connsiteY5" fmla="*/ 457200 h 514350"/>
                    <a:gd name="connsiteX6" fmla="*/ 57150 w 514350"/>
                    <a:gd name="connsiteY6" fmla="*/ 57150 h 514350"/>
                    <a:gd name="connsiteX7" fmla="*/ 457200 w 514350"/>
                    <a:gd name="connsiteY7" fmla="*/ 571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350" h="514350">
                      <a:moveTo>
                        <a:pt x="0" y="0"/>
                      </a:moveTo>
                      <a:lnTo>
                        <a:pt x="0" y="514350"/>
                      </a:lnTo>
                      <a:lnTo>
                        <a:pt x="514350" y="514350"/>
                      </a:lnTo>
                      <a:lnTo>
                        <a:pt x="514350" y="0"/>
                      </a:lnTo>
                      <a:close/>
                      <a:moveTo>
                        <a:pt x="457200" y="457200"/>
                      </a:moveTo>
                      <a:lnTo>
                        <a:pt x="57150" y="457200"/>
                      </a:lnTo>
                      <a:lnTo>
                        <a:pt x="57150" y="57150"/>
                      </a:lnTo>
                      <a:lnTo>
                        <a:pt x="457200" y="57150"/>
                      </a:lnTo>
                      <a:close/>
                    </a:path>
                  </a:pathLst>
                </a:custGeom>
                <a:solidFill>
                  <a:schemeClr val="accent3"/>
                </a:solidFill>
                <a:ln w="1270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1" name="Graphic 20" descr="Cursor with solid fill">
                  <a:extLst>
                    <a:ext uri="{FF2B5EF4-FFF2-40B4-BE49-F238E27FC236}">
                      <a16:creationId xmlns:a16="http://schemas.microsoft.com/office/drawing/2014/main" id="{C8FA3254-441B-4376-22B1-1454B03B119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19331" y="1316335"/>
                  <a:ext cx="805390" cy="805391"/>
                </a:xfrm>
                <a:prstGeom prst="rect">
                  <a:avLst/>
                </a:prstGeom>
              </p:spPr>
            </p:pic>
          </p:grpSp>
        </p:grpSp>
        <p:grpSp>
          <p:nvGrpSpPr>
            <p:cNvPr id="46" name="Group 45">
              <a:extLst>
                <a:ext uri="{FF2B5EF4-FFF2-40B4-BE49-F238E27FC236}">
                  <a16:creationId xmlns:a16="http://schemas.microsoft.com/office/drawing/2014/main" id="{08C795D4-EB2D-F76C-CD53-39EC875EF085}"/>
                </a:ext>
              </a:extLst>
            </p:cNvPr>
            <p:cNvGrpSpPr/>
            <p:nvPr/>
          </p:nvGrpSpPr>
          <p:grpSpPr>
            <a:xfrm>
              <a:off x="3062825" y="3325923"/>
              <a:ext cx="810472" cy="496541"/>
              <a:chOff x="3062825" y="3325923"/>
              <a:chExt cx="810472" cy="496541"/>
            </a:xfrm>
          </p:grpSpPr>
          <p:sp>
            <p:nvSpPr>
              <p:cNvPr id="10" name="TextBox 5">
                <a:extLst>
                  <a:ext uri="{FF2B5EF4-FFF2-40B4-BE49-F238E27FC236}">
                    <a16:creationId xmlns:a16="http://schemas.microsoft.com/office/drawing/2014/main" id="{01F29138-D908-EFE9-BAF8-E4AA2D14C641}"/>
                  </a:ext>
                </a:extLst>
              </p:cNvPr>
              <p:cNvSpPr txBox="1"/>
              <p:nvPr/>
            </p:nvSpPr>
            <p:spPr>
              <a:xfrm>
                <a:off x="3062825" y="3325923"/>
                <a:ext cx="810472" cy="299441"/>
              </a:xfrm>
              <a:prstGeom prst="rect">
                <a:avLst/>
              </a:prstGeom>
              <a:noFill/>
            </p:spPr>
            <p:txBody>
              <a:bodyPr wrap="square" lIns="0" tIns="0" rIns="0" bIns="0" rtlCol="0" anchor="t">
                <a:spAutoFit/>
              </a:bodyPr>
              <a:lstStyle/>
              <a:p>
                <a:pPr marL="0" marR="0" lvl="0" indent="0" algn="l" defTabSz="914400" rtl="0" eaLnBrk="1" fontAlgn="auto" latinLnBrk="0" hangingPunct="1">
                  <a:lnSpc>
                    <a:spcPts val="2498"/>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0F3859"/>
                    </a:solidFill>
                    <a:effectLst/>
                    <a:uLnTx/>
                    <a:uFillTx/>
                    <a:latin typeface="Franklin Gothic Medium" panose="020B0603020102020204" pitchFamily="34" charset="0"/>
                    <a:ea typeface="+mn-ea"/>
                    <a:cs typeface="+mn-cs"/>
                  </a:rPr>
                  <a:t>1,733</a:t>
                </a:r>
              </a:p>
            </p:txBody>
          </p:sp>
          <p:sp>
            <p:nvSpPr>
              <p:cNvPr id="36" name="TextBox 5">
                <a:extLst>
                  <a:ext uri="{FF2B5EF4-FFF2-40B4-BE49-F238E27FC236}">
                    <a16:creationId xmlns:a16="http://schemas.microsoft.com/office/drawing/2014/main" id="{31D9C5DD-7F71-1DE8-F104-B74CE9D0E88A}"/>
                  </a:ext>
                </a:extLst>
              </p:cNvPr>
              <p:cNvSpPr txBox="1"/>
              <p:nvPr/>
            </p:nvSpPr>
            <p:spPr>
              <a:xfrm>
                <a:off x="3062826" y="3534821"/>
                <a:ext cx="715410" cy="287643"/>
              </a:xfrm>
              <a:prstGeom prst="rect">
                <a:avLst/>
              </a:prstGeom>
            </p:spPr>
            <p:txBody>
              <a:bodyPr wrap="square" lIns="0" tIns="0" rIns="0" bIns="0" rtlCol="0" anchor="t">
                <a:spAutoFit/>
              </a:bodyPr>
              <a:lstStyle/>
              <a:p>
                <a:pPr marL="0" marR="0" lvl="0" indent="0" algn="l" defTabSz="914400" rtl="0" eaLnBrk="1" fontAlgn="auto" latinLnBrk="0" hangingPunct="1">
                  <a:lnSpc>
                    <a:spcPts val="2498"/>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14375A"/>
                    </a:solidFill>
                    <a:effectLst/>
                    <a:uLnTx/>
                    <a:uFillTx/>
                    <a:latin typeface="Franklin Gothic Medium"/>
                    <a:ea typeface="+mn-ea"/>
                    <a:cs typeface="+mn-cs"/>
                  </a:rPr>
                  <a:t>ONLINE</a:t>
                </a:r>
              </a:p>
            </p:txBody>
          </p:sp>
        </p:grpSp>
      </p:grpSp>
      <p:sp>
        <p:nvSpPr>
          <p:cNvPr id="15" name="Slide Number Placeholder 3">
            <a:extLst>
              <a:ext uri="{FF2B5EF4-FFF2-40B4-BE49-F238E27FC236}">
                <a16:creationId xmlns:a16="http://schemas.microsoft.com/office/drawing/2014/main" id="{5F2F0A07-33FE-C8C5-3432-2D07D3580C1B}"/>
              </a:ext>
            </a:extLst>
          </p:cNvPr>
          <p:cNvSpPr>
            <a:spLocks noGrp="1"/>
          </p:cNvSpPr>
          <p:nvPr>
            <p:ph type="sldNum" sz="quarter" idx="4"/>
            <p:custDataLst>
              <p:tags r:id="rId1"/>
            </p:custDataLst>
          </p:nvPr>
        </p:nvSpPr>
        <p:spPr>
          <a:xfrm>
            <a:off x="8864601" y="4861983"/>
            <a:ext cx="211057" cy="140631"/>
          </a:xfrm>
        </p:spPr>
        <p:txBody>
          <a:bodyPr/>
          <a:lstStyle/>
          <a:p>
            <a:pPr marL="0" marR="0" lvl="1" indent="0" algn="r" defTabSz="914400" rtl="0" eaLnBrk="1" fontAlgn="auto" latinLnBrk="0" hangingPunct="1">
              <a:lnSpc>
                <a:spcPct val="100000"/>
              </a:lnSpc>
              <a:spcBef>
                <a:spcPts val="0"/>
              </a:spcBef>
              <a:spcAft>
                <a:spcPts val="0"/>
              </a:spcAft>
              <a:buClrTx/>
              <a:buSzTx/>
              <a:buFontTx/>
              <a:buNone/>
              <a:tabLst/>
              <a:defRPr/>
            </a:pPr>
            <a:fld id="{126B356D-DBE9-445A-9C43-3D3F41468F04}" type="slidenum">
              <a:rPr kumimoji="0" lang="en-US" sz="1100" b="0" i="0" u="none" strike="noStrike" kern="1200" cap="none" spc="0" normalizeH="0" baseline="0" noProof="0" smtClean="0">
                <a:ln>
                  <a:noFill/>
                </a:ln>
                <a:solidFill>
                  <a:srgbClr val="FFFFFF"/>
                </a:solidFill>
                <a:effectLst/>
                <a:uLnTx/>
                <a:uFillTx/>
                <a:latin typeface="+mn-lt"/>
                <a:ea typeface="+mn-ea"/>
                <a:cs typeface="Arial" pitchFamily="34" charset="0"/>
              </a:rPr>
              <a:pPr marL="0" marR="0" lvl="1" indent="0" algn="r" defTabSz="914400" rtl="0" eaLnBrk="1" fontAlgn="auto" latinLnBrk="0" hangingPunct="1">
                <a:lnSpc>
                  <a:spcPct val="100000"/>
                </a:lnSpc>
                <a:spcBef>
                  <a:spcPts val="0"/>
                </a:spcBef>
                <a:spcAft>
                  <a:spcPts val="0"/>
                </a:spcAft>
                <a:buClrTx/>
                <a:buSzTx/>
                <a:buFontTx/>
                <a:buNone/>
                <a:tabLst/>
                <a:defRPr/>
              </a:pPr>
              <a:t>28</a:t>
            </a:fld>
            <a:endParaRPr kumimoji="0" lang="en-US" sz="1100" b="0" i="0" u="none" strike="noStrike" kern="1200" cap="none" spc="0" normalizeH="0" baseline="0" noProof="0" dirty="0">
              <a:ln>
                <a:noFill/>
              </a:ln>
              <a:solidFill>
                <a:srgbClr val="FFFFFF"/>
              </a:solidFill>
              <a:effectLst/>
              <a:uLnTx/>
              <a:uFillTx/>
              <a:latin typeface="+mn-lt"/>
              <a:ea typeface="+mn-ea"/>
              <a:cs typeface="Arial" pitchFamily="34" charset="0"/>
            </a:endParaRPr>
          </a:p>
        </p:txBody>
      </p:sp>
      <p:sp>
        <p:nvSpPr>
          <p:cNvPr id="3" name="Title 5">
            <a:extLst>
              <a:ext uri="{FF2B5EF4-FFF2-40B4-BE49-F238E27FC236}">
                <a16:creationId xmlns:a16="http://schemas.microsoft.com/office/drawing/2014/main" id="{DC4DDE64-5FA0-26F6-7AAB-49B892DE619E}"/>
              </a:ext>
            </a:extLst>
          </p:cNvPr>
          <p:cNvSpPr txBox="1">
            <a:spLocks/>
          </p:cNvSpPr>
          <p:nvPr/>
        </p:nvSpPr>
        <p:spPr>
          <a:xfrm>
            <a:off x="3762965" y="1023270"/>
            <a:ext cx="5309325" cy="154847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0" kern="1200">
                <a:solidFill>
                  <a:srgbClr val="002060"/>
                </a:solidFill>
                <a:latin typeface="+mj-lt"/>
                <a:ea typeface="+mj-ea"/>
                <a:cs typeface="Segoe UI" panose="020B0502040204020203" pitchFamily="34" charset="0"/>
              </a:defRPr>
            </a:lvl1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Work or job-seeking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Education and training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Medical and healthcare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Personal business, shopping or errands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Social</a:t>
            </a:r>
            <a:r>
              <a:rPr lang="en-US" sz="1800" dirty="0">
                <a:solidFill>
                  <a:srgbClr val="000000"/>
                </a:solidFill>
                <a:latin typeface="Franklin Gothic Book" panose="020B0503020102020204" pitchFamily="34" charset="0"/>
              </a:rPr>
              <a:t> and </a:t>
            </a:r>
            <a:r>
              <a:rPr kumimoji="0" lang="en-US" sz="18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recreational activities</a:t>
            </a:r>
          </a:p>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endParaRPr>
          </a:p>
          <a:p>
            <a:pPr defTabSz="914378"/>
            <a:endParaRPr lang="en-US" sz="1800" dirty="0">
              <a:solidFill>
                <a:srgbClr val="FF0000"/>
              </a:solidFill>
              <a:highlight>
                <a:srgbClr val="FFFF00"/>
              </a:highlight>
              <a:latin typeface="Franklin Gothic Book" panose="020B0503020102020204" pitchFamily="34" charset="0"/>
            </a:endParaRPr>
          </a:p>
        </p:txBody>
      </p:sp>
      <p:sp>
        <p:nvSpPr>
          <p:cNvPr id="23" name="TextBox 22">
            <a:extLst>
              <a:ext uri="{FF2B5EF4-FFF2-40B4-BE49-F238E27FC236}">
                <a16:creationId xmlns:a16="http://schemas.microsoft.com/office/drawing/2014/main" id="{02A8CE15-6291-8F89-2BC7-E331EE76042D}"/>
              </a:ext>
            </a:extLst>
          </p:cNvPr>
          <p:cNvSpPr txBox="1"/>
          <p:nvPr/>
        </p:nvSpPr>
        <p:spPr>
          <a:xfrm>
            <a:off x="3732557" y="711463"/>
            <a:ext cx="5309326" cy="293463"/>
          </a:xfrm>
          <a:prstGeom prst="round2DiagRect">
            <a:avLst>
              <a:gd name="adj1" fmla="val 23913"/>
              <a:gd name="adj2" fmla="val 0"/>
            </a:avLst>
          </a:prstGeom>
          <a:solidFill>
            <a:srgbClr val="2E4F6F"/>
          </a:solidFill>
        </p:spPr>
        <p:txBody>
          <a:bodyPr wrap="none" lIns="274320" tIns="274320" anchor="b" anchorCtr="0">
            <a:noAutofit/>
          </a:bodyPr>
          <a:lstStyle/>
          <a:p>
            <a:pPr lvl="0">
              <a:lnSpc>
                <a:spcPct val="150000"/>
              </a:lnSpc>
            </a:pPr>
            <a:r>
              <a:rPr lang="en-US" sz="1600" dirty="0">
                <a:solidFill>
                  <a:schemeClr val="bg1"/>
                </a:solidFill>
              </a:rPr>
              <a:t>Purpose of Transit Trips</a:t>
            </a:r>
          </a:p>
        </p:txBody>
      </p:sp>
      <p:sp>
        <p:nvSpPr>
          <p:cNvPr id="24" name="TextBox 23">
            <a:extLst>
              <a:ext uri="{FF2B5EF4-FFF2-40B4-BE49-F238E27FC236}">
                <a16:creationId xmlns:a16="http://schemas.microsoft.com/office/drawing/2014/main" id="{2AFE29AF-D2F5-B800-DA02-C411C6803878}"/>
              </a:ext>
            </a:extLst>
          </p:cNvPr>
          <p:cNvSpPr txBox="1"/>
          <p:nvPr/>
        </p:nvSpPr>
        <p:spPr>
          <a:xfrm>
            <a:off x="3732556" y="2608388"/>
            <a:ext cx="5309327" cy="293463"/>
          </a:xfrm>
          <a:prstGeom prst="round2DiagRect">
            <a:avLst>
              <a:gd name="adj1" fmla="val 23913"/>
              <a:gd name="adj2" fmla="val 0"/>
            </a:avLst>
          </a:prstGeom>
          <a:solidFill>
            <a:srgbClr val="2E4F6F"/>
          </a:solidFill>
        </p:spPr>
        <p:txBody>
          <a:bodyPr wrap="none" lIns="274320" tIns="274320" anchor="b" anchorCtr="0">
            <a:noAutofit/>
          </a:bodyPr>
          <a:lstStyle/>
          <a:p>
            <a:pPr lvl="0">
              <a:lnSpc>
                <a:spcPct val="150000"/>
              </a:lnSpc>
            </a:pPr>
            <a:r>
              <a:rPr lang="en-US" sz="1600" dirty="0">
                <a:solidFill>
                  <a:schemeClr val="bg1"/>
                </a:solidFill>
              </a:rPr>
              <a:t>Key Transit Needs/Challenges</a:t>
            </a:r>
          </a:p>
        </p:txBody>
      </p:sp>
      <p:sp>
        <p:nvSpPr>
          <p:cNvPr id="6" name="Title 5">
            <a:extLst>
              <a:ext uri="{FF2B5EF4-FFF2-40B4-BE49-F238E27FC236}">
                <a16:creationId xmlns:a16="http://schemas.microsoft.com/office/drawing/2014/main" id="{81E70066-1294-1930-57E3-2200E80C37EA}"/>
              </a:ext>
            </a:extLst>
          </p:cNvPr>
          <p:cNvSpPr txBox="1">
            <a:spLocks/>
          </p:cNvSpPr>
          <p:nvPr/>
        </p:nvSpPr>
        <p:spPr>
          <a:xfrm>
            <a:off x="3762966" y="2938491"/>
            <a:ext cx="5278917" cy="181951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0" kern="1200">
                <a:solidFill>
                  <a:srgbClr val="002060"/>
                </a:solidFill>
                <a:latin typeface="+mj-lt"/>
                <a:ea typeface="+mj-ea"/>
                <a:cs typeface="Segoe UI" panose="020B0502040204020203" pitchFamily="34" charset="0"/>
              </a:defRPr>
            </a:lvl1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Expand transit service to more areas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Improve frequency of current transit service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Increase hours of service/weekend service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a:solidFill>
                  <a:srgbClr val="000000"/>
                </a:solidFill>
                <a:latin typeface="Franklin Gothic Book" panose="020B0503020102020204" pitchFamily="34" charset="0"/>
                <a:ea typeface="+mn-ea"/>
                <a:cs typeface="+mn-cs"/>
              </a:rPr>
              <a:t>Reduce cost and improve reliability of current transit service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Improve </a:t>
            </a:r>
            <a:r>
              <a:rPr lang="en-US" sz="1800" dirty="0">
                <a:solidFill>
                  <a:srgbClr val="000000"/>
                </a:solidFill>
                <a:latin typeface="Franklin Gothic Book" panose="020B0503020102020204" pitchFamily="34" charset="0"/>
                <a:ea typeface="+mn-ea"/>
                <a:cs typeface="+mn-cs"/>
              </a:rPr>
              <a:t>intercity and regional connectivity</a:t>
            </a:r>
          </a:p>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endParaRPr>
          </a:p>
          <a:p>
            <a:pPr defTabSz="914378"/>
            <a:endParaRPr lang="en-US" sz="1800" dirty="0">
              <a:solidFill>
                <a:srgbClr val="FF0000"/>
              </a:solidFill>
              <a:highlight>
                <a:srgbClr val="FFFF00"/>
              </a:highlight>
              <a:latin typeface="Franklin Gothic Book" panose="020B0503020102020204" pitchFamily="34" charset="0"/>
            </a:endParaRPr>
          </a:p>
        </p:txBody>
      </p:sp>
    </p:spTree>
    <p:extLst>
      <p:ext uri="{BB962C8B-B14F-4D97-AF65-F5344CB8AC3E}">
        <p14:creationId xmlns:p14="http://schemas.microsoft.com/office/powerpoint/2010/main" val="2980434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sosceles Triangle 25">
            <a:extLst>
              <a:ext uri="{FF2B5EF4-FFF2-40B4-BE49-F238E27FC236}">
                <a16:creationId xmlns:a16="http://schemas.microsoft.com/office/drawing/2014/main" id="{17629236-8AEF-140D-7E02-AFA1B00C9EB0}"/>
              </a:ext>
            </a:extLst>
          </p:cNvPr>
          <p:cNvSpPr/>
          <p:nvPr/>
        </p:nvSpPr>
        <p:spPr>
          <a:xfrm flipV="1">
            <a:off x="515352" y="1041185"/>
            <a:ext cx="1268181" cy="334942"/>
          </a:xfrm>
          <a:prstGeom prst="triangle">
            <a:avLst/>
          </a:prstGeom>
          <a:gradFill flip="none" rotWithShape="1">
            <a:gsLst>
              <a:gs pos="0">
                <a:schemeClr val="bg1">
                  <a:lumMod val="50000"/>
                  <a:alpha val="0"/>
                </a:schemeClr>
              </a:gs>
              <a:gs pos="48000">
                <a:schemeClr val="bg1">
                  <a:lumMod val="75000"/>
                  <a:alpha val="29000"/>
                </a:schemeClr>
              </a:gs>
              <a:gs pos="100000">
                <a:schemeClr val="bg1">
                  <a:lumMod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2" name="Title 1">
            <a:extLst>
              <a:ext uri="{FF2B5EF4-FFF2-40B4-BE49-F238E27FC236}">
                <a16:creationId xmlns:a16="http://schemas.microsoft.com/office/drawing/2014/main" id="{77F187D7-D277-0BF0-098B-96C43B0BDB89}"/>
              </a:ext>
            </a:extLst>
          </p:cNvPr>
          <p:cNvSpPr>
            <a:spLocks noGrp="1"/>
          </p:cNvSpPr>
          <p:nvPr>
            <p:ph type="title"/>
          </p:nvPr>
        </p:nvSpPr>
        <p:spPr>
          <a:xfrm>
            <a:off x="253678" y="108926"/>
            <a:ext cx="8353424" cy="461665"/>
          </a:xfrm>
        </p:spPr>
        <p:txBody>
          <a:bodyPr/>
          <a:lstStyle/>
          <a:p>
            <a:r>
              <a:rPr lang="en-US" sz="2400" dirty="0"/>
              <a:t>Key Stakeholder Groups: Initial Input </a:t>
            </a:r>
          </a:p>
        </p:txBody>
      </p:sp>
      <p:sp>
        <p:nvSpPr>
          <p:cNvPr id="4" name="Slide Number Placeholder 3">
            <a:extLst>
              <a:ext uri="{FF2B5EF4-FFF2-40B4-BE49-F238E27FC236}">
                <a16:creationId xmlns:a16="http://schemas.microsoft.com/office/drawing/2014/main" id="{BCCF6FEA-0DC1-5134-84B6-EFECE10B6E77}"/>
              </a:ext>
            </a:extLst>
          </p:cNvPr>
          <p:cNvSpPr>
            <a:spLocks noGrp="1"/>
          </p:cNvSpPr>
          <p:nvPr>
            <p:ph type="sldNum" sz="quarter" idx="4"/>
          </p:nvPr>
        </p:nvSpPr>
        <p:spPr/>
        <p:txBody>
          <a:bodyPr/>
          <a:lstStyle/>
          <a:p>
            <a:pPr lvl="1">
              <a:spcBef>
                <a:spcPts val="900"/>
              </a:spcBef>
            </a:pPr>
            <a:fld id="{126B356D-DBE9-445A-9C43-3D3F41468F04}" type="slidenum">
              <a:rPr lang="en-US" sz="1100">
                <a:solidFill>
                  <a:srgbClr val="FFFFFF"/>
                </a:solidFill>
                <a:latin typeface="+mn-lt"/>
              </a:rPr>
              <a:pPr lvl="1">
                <a:spcBef>
                  <a:spcPts val="900"/>
                </a:spcBef>
              </a:pPr>
              <a:t>29</a:t>
            </a:fld>
            <a:endParaRPr lang="en-US" sz="1100" dirty="0">
              <a:solidFill>
                <a:srgbClr val="FFFFFF"/>
              </a:solidFill>
              <a:latin typeface="+mn-lt"/>
            </a:endParaRPr>
          </a:p>
        </p:txBody>
      </p:sp>
      <p:sp>
        <p:nvSpPr>
          <p:cNvPr id="8" name="Title 5">
            <a:extLst>
              <a:ext uri="{FF2B5EF4-FFF2-40B4-BE49-F238E27FC236}">
                <a16:creationId xmlns:a16="http://schemas.microsoft.com/office/drawing/2014/main" id="{82FC2AE3-0C58-BE21-6D57-710FCA284BB7}"/>
              </a:ext>
            </a:extLst>
          </p:cNvPr>
          <p:cNvSpPr txBox="1">
            <a:spLocks/>
          </p:cNvSpPr>
          <p:nvPr/>
        </p:nvSpPr>
        <p:spPr>
          <a:xfrm>
            <a:off x="4885284" y="1315338"/>
            <a:ext cx="4233336" cy="319328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0" kern="1200">
                <a:solidFill>
                  <a:srgbClr val="002060"/>
                </a:solidFill>
                <a:latin typeface="+mj-lt"/>
                <a:ea typeface="+mj-ea"/>
                <a:cs typeface="Segoe UI" panose="020B0502040204020203" pitchFamily="34" charset="0"/>
              </a:defRPr>
            </a:lvl1pPr>
          </a:lstStyle>
          <a:p>
            <a:pPr defTabSz="914378"/>
            <a:r>
              <a:rPr lang="en-US" sz="1400" b="1" dirty="0">
                <a:latin typeface="Franklin Gothic Book" panose="020B0503020102020204" pitchFamily="34" charset="0"/>
              </a:rPr>
              <a:t>Top Priorities</a:t>
            </a:r>
          </a:p>
          <a:p>
            <a:pPr marL="112713" indent="-112713" defTabSz="914378">
              <a:buFont typeface="Wingdings" panose="05000000000000000000" pitchFamily="2" charset="2"/>
              <a:buChar char="§"/>
            </a:pPr>
            <a:r>
              <a:rPr lang="en-US" sz="1200" dirty="0">
                <a:solidFill>
                  <a:srgbClr val="000000"/>
                </a:solidFill>
                <a:latin typeface="Franklin Gothic Book" panose="020B0503020102020204" pitchFamily="34" charset="0"/>
              </a:rPr>
              <a:t>Improve service frequency</a:t>
            </a:r>
          </a:p>
          <a:p>
            <a:pPr marL="112713" indent="-112713" defTabSz="914378">
              <a:buFont typeface="Wingdings" panose="05000000000000000000" pitchFamily="2" charset="2"/>
              <a:buChar char="§"/>
            </a:pPr>
            <a:r>
              <a:rPr lang="en-US" sz="1200" dirty="0">
                <a:solidFill>
                  <a:srgbClr val="000000"/>
                </a:solidFill>
                <a:latin typeface="Franklin Gothic Book" panose="020B0503020102020204" pitchFamily="34" charset="0"/>
              </a:rPr>
              <a:t>Increase accessible hours/increase hours (existing services)</a:t>
            </a:r>
          </a:p>
          <a:p>
            <a:pPr marL="112713" indent="-112713" defTabSz="914378">
              <a:buFont typeface="Wingdings" panose="05000000000000000000" pitchFamily="2" charset="2"/>
              <a:buChar char="§"/>
            </a:pPr>
            <a:r>
              <a:rPr lang="en-US" sz="1200" dirty="0">
                <a:solidFill>
                  <a:srgbClr val="000000"/>
                </a:solidFill>
                <a:latin typeface="Franklin Gothic Book" panose="020B0503020102020204" pitchFamily="34" charset="0"/>
              </a:rPr>
              <a:t>Additional service coverage</a:t>
            </a:r>
          </a:p>
          <a:p>
            <a:pPr defTabSz="914378"/>
            <a:endParaRPr lang="en-US" sz="1400" b="1" dirty="0">
              <a:solidFill>
                <a:schemeClr val="tx1"/>
              </a:solidFill>
              <a:latin typeface="Franklin Gothic Book" panose="020B0503020102020204" pitchFamily="34" charset="0"/>
            </a:endParaRPr>
          </a:p>
          <a:p>
            <a:pPr defTabSz="914378"/>
            <a:r>
              <a:rPr lang="en-US" sz="1400" b="1" dirty="0">
                <a:latin typeface="Franklin Gothic Book" panose="020B0503020102020204" pitchFamily="34" charset="0"/>
              </a:rPr>
              <a:t>Challenges</a:t>
            </a:r>
          </a:p>
          <a:p>
            <a:pPr marL="112713" indent="-112713" defTabSz="914378">
              <a:buFont typeface="Wingdings" panose="05000000000000000000" pitchFamily="2" charset="2"/>
              <a:buChar char="§"/>
            </a:pPr>
            <a:r>
              <a:rPr lang="en-US" sz="1200" dirty="0">
                <a:solidFill>
                  <a:srgbClr val="000000"/>
                </a:solidFill>
                <a:latin typeface="Franklin Gothic Book" panose="020B0503020102020204" pitchFamily="34" charset="0"/>
              </a:rPr>
              <a:t>Workforce</a:t>
            </a:r>
          </a:p>
          <a:p>
            <a:pPr marL="112713" indent="-112713" defTabSz="914378">
              <a:buFont typeface="Wingdings" panose="05000000000000000000" pitchFamily="2" charset="2"/>
              <a:buChar char="§"/>
            </a:pPr>
            <a:r>
              <a:rPr lang="en-US" sz="1200" dirty="0">
                <a:solidFill>
                  <a:srgbClr val="000000"/>
                </a:solidFill>
                <a:latin typeface="Franklin Gothic Book" panose="020B0503020102020204" pitchFamily="34" charset="0"/>
              </a:rPr>
              <a:t>Policy/public perception </a:t>
            </a:r>
          </a:p>
          <a:p>
            <a:pPr marL="112713" indent="-112713" defTabSz="914378">
              <a:buFont typeface="Wingdings" panose="05000000000000000000" pitchFamily="2" charset="2"/>
              <a:buChar char="§"/>
            </a:pPr>
            <a:r>
              <a:rPr lang="en-US" sz="1200" dirty="0">
                <a:solidFill>
                  <a:srgbClr val="000000"/>
                </a:solidFill>
                <a:latin typeface="Franklin Gothic Book" panose="020B0503020102020204" pitchFamily="34" charset="0"/>
              </a:rPr>
              <a:t>Funding </a:t>
            </a:r>
          </a:p>
          <a:p>
            <a:pPr defTabSz="914378"/>
            <a:endParaRPr lang="en-US" sz="1400" dirty="0">
              <a:latin typeface="Franklin Gothic Book" panose="020B0503020102020204" pitchFamily="34" charset="0"/>
            </a:endParaRPr>
          </a:p>
          <a:p>
            <a:pPr defTabSz="914378"/>
            <a:r>
              <a:rPr lang="en-US" sz="1400" b="1" dirty="0">
                <a:latin typeface="Franklin Gothic Book" panose="020B0503020102020204" pitchFamily="34" charset="0"/>
              </a:rPr>
              <a:t>2050 Visioning</a:t>
            </a:r>
          </a:p>
          <a:p>
            <a:pPr marL="112713" indent="-112713" defTabSz="914378">
              <a:buFont typeface="Wingdings" panose="05000000000000000000" pitchFamily="2" charset="2"/>
              <a:buChar char="§"/>
            </a:pPr>
            <a:r>
              <a:rPr lang="en-US" sz="1200" dirty="0">
                <a:solidFill>
                  <a:srgbClr val="000000"/>
                </a:solidFill>
                <a:latin typeface="Franklin Gothic Book" panose="020B0503020102020204" pitchFamily="34" charset="0"/>
              </a:rPr>
              <a:t>Expand mobility options in congested corridors</a:t>
            </a:r>
          </a:p>
          <a:p>
            <a:pPr marL="112713" indent="-112713" defTabSz="914378">
              <a:buFont typeface="Wingdings" panose="05000000000000000000" pitchFamily="2" charset="2"/>
              <a:buChar char="§"/>
            </a:pPr>
            <a:r>
              <a:rPr lang="en-US" sz="1200" dirty="0">
                <a:solidFill>
                  <a:srgbClr val="000000"/>
                </a:solidFill>
                <a:latin typeface="Franklin Gothic Book" panose="020B0503020102020204" pitchFamily="34" charset="0"/>
              </a:rPr>
              <a:t>Address intercity and regional connectivity</a:t>
            </a:r>
          </a:p>
          <a:p>
            <a:pPr marL="112713" indent="-112713" defTabSz="914378">
              <a:buFont typeface="Wingdings" panose="05000000000000000000" pitchFamily="2" charset="2"/>
              <a:buChar char="§"/>
            </a:pPr>
            <a:r>
              <a:rPr lang="en-US" sz="1200" dirty="0">
                <a:solidFill>
                  <a:srgbClr val="000000"/>
                </a:solidFill>
                <a:latin typeface="Franklin Gothic Book" panose="020B0503020102020204" pitchFamily="34" charset="0"/>
              </a:rPr>
              <a:t>Revise institutional and legal frameworks supporting governance, operation, and financing</a:t>
            </a:r>
          </a:p>
          <a:p>
            <a:pPr marL="112713" indent="-112713" defTabSz="914378">
              <a:buFont typeface="Wingdings" panose="05000000000000000000" pitchFamily="2" charset="2"/>
              <a:buChar char="§"/>
            </a:pPr>
            <a:r>
              <a:rPr lang="en-US" sz="1200" dirty="0">
                <a:solidFill>
                  <a:srgbClr val="000000"/>
                </a:solidFill>
                <a:latin typeface="Franklin Gothic Book" panose="020B0503020102020204" pitchFamily="34" charset="0"/>
              </a:rPr>
              <a:t>Increase access to services and ensure safe, reliable, and efficient operation</a:t>
            </a:r>
          </a:p>
          <a:p>
            <a:pPr marL="112713" indent="-112713" defTabSz="914378">
              <a:buFont typeface="Wingdings" panose="05000000000000000000" pitchFamily="2" charset="2"/>
              <a:buChar char="§"/>
            </a:pPr>
            <a:r>
              <a:rPr lang="en-US" sz="1200" dirty="0">
                <a:solidFill>
                  <a:srgbClr val="000000"/>
                </a:solidFill>
                <a:latin typeface="Franklin Gothic Book" panose="020B0503020102020204" pitchFamily="34" charset="0"/>
              </a:rPr>
              <a:t>Improve economic opportunities and quality of life</a:t>
            </a:r>
          </a:p>
        </p:txBody>
      </p:sp>
      <p:sp>
        <p:nvSpPr>
          <p:cNvPr id="7" name="Title 5">
            <a:extLst>
              <a:ext uri="{FF2B5EF4-FFF2-40B4-BE49-F238E27FC236}">
                <a16:creationId xmlns:a16="http://schemas.microsoft.com/office/drawing/2014/main" id="{EA6B4923-259F-5B73-7A8D-8C1014D254C1}"/>
              </a:ext>
            </a:extLst>
          </p:cNvPr>
          <p:cNvSpPr txBox="1">
            <a:spLocks/>
          </p:cNvSpPr>
          <p:nvPr/>
        </p:nvSpPr>
        <p:spPr>
          <a:xfrm>
            <a:off x="614326" y="1315338"/>
            <a:ext cx="3651166" cy="295683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0" kern="1200">
                <a:solidFill>
                  <a:srgbClr val="002060"/>
                </a:solidFill>
                <a:latin typeface="+mj-lt"/>
                <a:ea typeface="+mj-ea"/>
                <a:cs typeface="Segoe UI" panose="020B0502040204020203" pitchFamily="34" charset="0"/>
              </a:defRPr>
            </a:lvl1pPr>
          </a:lstStyle>
          <a:p>
            <a:pPr defTabSz="914378"/>
            <a:r>
              <a:rPr lang="en-US" sz="1400" b="1" dirty="0">
                <a:latin typeface="Franklin Gothic Book" panose="020B0503020102020204" pitchFamily="34" charset="0"/>
              </a:rPr>
              <a:t>Top Priorities</a:t>
            </a:r>
          </a:p>
          <a:p>
            <a:pPr marL="112713" indent="-112713" defTabSz="914378">
              <a:buFont typeface="Wingdings" panose="05000000000000000000" pitchFamily="2" charset="2"/>
              <a:buChar char="§"/>
            </a:pPr>
            <a:r>
              <a:rPr lang="en-US" sz="1200" dirty="0">
                <a:solidFill>
                  <a:srgbClr val="000000"/>
                </a:solidFill>
                <a:latin typeface="Franklin Gothic Book" panose="020B0503020102020204" pitchFamily="34" charset="0"/>
              </a:rPr>
              <a:t>Improve service frequency</a:t>
            </a:r>
          </a:p>
          <a:p>
            <a:pPr marL="112713" indent="-112713" defTabSz="914378">
              <a:buFont typeface="Wingdings" panose="05000000000000000000" pitchFamily="2" charset="2"/>
              <a:buChar char="§"/>
            </a:pPr>
            <a:r>
              <a:rPr lang="en-US" sz="1200" dirty="0">
                <a:solidFill>
                  <a:srgbClr val="000000"/>
                </a:solidFill>
                <a:latin typeface="Franklin Gothic Book" panose="020B0503020102020204" pitchFamily="34" charset="0"/>
              </a:rPr>
              <a:t>New/renovated facilities </a:t>
            </a:r>
          </a:p>
          <a:p>
            <a:pPr marL="112713" indent="-112713" defTabSz="914378">
              <a:buFont typeface="Wingdings" panose="05000000000000000000" pitchFamily="2" charset="2"/>
              <a:buChar char="§"/>
            </a:pPr>
            <a:r>
              <a:rPr lang="en-US" sz="1200" dirty="0">
                <a:solidFill>
                  <a:srgbClr val="000000"/>
                </a:solidFill>
                <a:latin typeface="Franklin Gothic Book" panose="020B0503020102020204" pitchFamily="34" charset="0"/>
              </a:rPr>
              <a:t>Increase service hours (existing service)</a:t>
            </a:r>
          </a:p>
          <a:p>
            <a:pPr defTabSz="914378"/>
            <a:endParaRPr lang="en-US" sz="1400" dirty="0">
              <a:latin typeface="Franklin Gothic Book" panose="020B0503020102020204" pitchFamily="34" charset="0"/>
            </a:endParaRPr>
          </a:p>
          <a:p>
            <a:pPr defTabSz="914378"/>
            <a:r>
              <a:rPr lang="en-US" sz="1400" b="1" dirty="0">
                <a:latin typeface="Franklin Gothic Book" panose="020B0503020102020204" pitchFamily="34" charset="0"/>
              </a:rPr>
              <a:t>Challenges</a:t>
            </a:r>
          </a:p>
          <a:p>
            <a:pPr marL="112713" indent="-112713" defTabSz="914378">
              <a:buFont typeface="Wingdings" panose="05000000000000000000" pitchFamily="2" charset="2"/>
              <a:buChar char="§"/>
            </a:pPr>
            <a:r>
              <a:rPr lang="en-US" sz="1200" dirty="0">
                <a:solidFill>
                  <a:srgbClr val="000000"/>
                </a:solidFill>
                <a:latin typeface="Franklin Gothic Book" panose="020B0503020102020204" pitchFamily="34" charset="0"/>
              </a:rPr>
              <a:t>Workforce</a:t>
            </a:r>
          </a:p>
          <a:p>
            <a:pPr marL="112713" indent="-112713" defTabSz="914378">
              <a:buFont typeface="Wingdings" panose="05000000000000000000" pitchFamily="2" charset="2"/>
              <a:buChar char="§"/>
            </a:pPr>
            <a:r>
              <a:rPr lang="en-US" sz="1200" dirty="0">
                <a:solidFill>
                  <a:srgbClr val="000000"/>
                </a:solidFill>
                <a:latin typeface="Franklin Gothic Book" panose="020B0503020102020204" pitchFamily="34" charset="0"/>
              </a:rPr>
              <a:t>Local match funding </a:t>
            </a:r>
          </a:p>
          <a:p>
            <a:pPr marL="112713" indent="-112713" defTabSz="914378">
              <a:buFont typeface="Wingdings" panose="05000000000000000000" pitchFamily="2" charset="2"/>
              <a:buChar char="§"/>
            </a:pPr>
            <a:r>
              <a:rPr lang="en-US" sz="1200" dirty="0">
                <a:solidFill>
                  <a:srgbClr val="000000"/>
                </a:solidFill>
                <a:latin typeface="Franklin Gothic Book" panose="020B0503020102020204" pitchFamily="34" charset="0"/>
              </a:rPr>
              <a:t>Facilities and fleet </a:t>
            </a:r>
          </a:p>
          <a:p>
            <a:pPr defTabSz="914378"/>
            <a:endParaRPr lang="en-US" sz="1400" dirty="0">
              <a:latin typeface="Franklin Gothic Book" panose="020B0503020102020204" pitchFamily="34" charset="0"/>
            </a:endParaRPr>
          </a:p>
          <a:p>
            <a:pPr defTabSz="914378"/>
            <a:r>
              <a:rPr lang="en-US" sz="1400" b="1" dirty="0">
                <a:latin typeface="Franklin Gothic Book" panose="020B0503020102020204" pitchFamily="34" charset="0"/>
              </a:rPr>
              <a:t>2050 Visioning </a:t>
            </a:r>
          </a:p>
          <a:p>
            <a:pPr marL="112713" indent="-112713" defTabSz="914378">
              <a:buFont typeface="Wingdings" panose="05000000000000000000" pitchFamily="2" charset="2"/>
              <a:buChar char="§"/>
            </a:pPr>
            <a:r>
              <a:rPr lang="en-US" sz="1200" dirty="0">
                <a:solidFill>
                  <a:srgbClr val="000000"/>
                </a:solidFill>
                <a:latin typeface="Franklin Gothic Book" panose="020B0503020102020204" pitchFamily="34" charset="0"/>
              </a:rPr>
              <a:t>Establish fixed network of intercity service connections</a:t>
            </a:r>
          </a:p>
          <a:p>
            <a:pPr marL="112713" indent="-112713" defTabSz="914378">
              <a:buFont typeface="Wingdings" panose="05000000000000000000" pitchFamily="2" charset="2"/>
              <a:buChar char="§"/>
            </a:pPr>
            <a:r>
              <a:rPr lang="en-US" sz="1200" dirty="0">
                <a:solidFill>
                  <a:srgbClr val="000000"/>
                </a:solidFill>
                <a:latin typeface="Franklin Gothic Book" panose="020B0503020102020204" pitchFamily="34" charset="0"/>
              </a:rPr>
              <a:t>Expand mobility options</a:t>
            </a:r>
          </a:p>
          <a:p>
            <a:pPr marL="112713" indent="-112713" defTabSz="914378">
              <a:buFont typeface="Wingdings" panose="05000000000000000000" pitchFamily="2" charset="2"/>
              <a:buChar char="§"/>
            </a:pPr>
            <a:r>
              <a:rPr lang="en-US" sz="1200" dirty="0">
                <a:solidFill>
                  <a:srgbClr val="000000"/>
                </a:solidFill>
                <a:latin typeface="Franklin Gothic Book" panose="020B0503020102020204" pitchFamily="34" charset="0"/>
              </a:rPr>
              <a:t>Leverage technology</a:t>
            </a:r>
          </a:p>
          <a:p>
            <a:pPr marL="800080" lvl="1" indent="-342892" defTabSz="914378">
              <a:buFont typeface="Arial" panose="020B0604020202020204" pitchFamily="34" charset="0"/>
              <a:buChar char="•"/>
            </a:pPr>
            <a:endParaRPr lang="en-US" sz="1400" dirty="0">
              <a:solidFill>
                <a:srgbClr val="000000"/>
              </a:solidFill>
              <a:latin typeface="Franklin Gothic Book" panose="020B0503020102020204" pitchFamily="34" charset="0"/>
            </a:endParaRPr>
          </a:p>
        </p:txBody>
      </p:sp>
      <p:sp>
        <p:nvSpPr>
          <p:cNvPr id="17" name="TextBox 16">
            <a:extLst>
              <a:ext uri="{FF2B5EF4-FFF2-40B4-BE49-F238E27FC236}">
                <a16:creationId xmlns:a16="http://schemas.microsoft.com/office/drawing/2014/main" id="{A9B55991-3642-6879-3631-E2E27FCFA778}"/>
              </a:ext>
            </a:extLst>
          </p:cNvPr>
          <p:cNvSpPr txBox="1"/>
          <p:nvPr/>
        </p:nvSpPr>
        <p:spPr>
          <a:xfrm>
            <a:off x="625908" y="1031978"/>
            <a:ext cx="1661855" cy="246221"/>
          </a:xfrm>
          <a:prstGeom prst="rect">
            <a:avLst/>
          </a:prstGeom>
          <a:noFill/>
        </p:spPr>
        <p:txBody>
          <a:bodyPr wrap="square">
            <a:spAutoFit/>
          </a:bodyPr>
          <a:lstStyle/>
          <a:p>
            <a:pPr defTabSz="914378"/>
            <a:r>
              <a:rPr lang="en-US" sz="1000" dirty="0"/>
              <a:t>July 13, 2023</a:t>
            </a:r>
          </a:p>
        </p:txBody>
      </p:sp>
      <p:sp>
        <p:nvSpPr>
          <p:cNvPr id="18" name="TextBox 17">
            <a:extLst>
              <a:ext uri="{FF2B5EF4-FFF2-40B4-BE49-F238E27FC236}">
                <a16:creationId xmlns:a16="http://schemas.microsoft.com/office/drawing/2014/main" id="{D3326D7E-5A1C-CAB2-ED35-F3D59C0AC39E}"/>
              </a:ext>
            </a:extLst>
          </p:cNvPr>
          <p:cNvSpPr txBox="1"/>
          <p:nvPr/>
        </p:nvSpPr>
        <p:spPr>
          <a:xfrm>
            <a:off x="447451" y="800294"/>
            <a:ext cx="3474720" cy="238218"/>
          </a:xfrm>
          <a:prstGeom prst="round2DiagRect">
            <a:avLst>
              <a:gd name="adj1" fmla="val 23913"/>
              <a:gd name="adj2" fmla="val 0"/>
            </a:avLst>
          </a:prstGeom>
          <a:solidFill>
            <a:srgbClr val="2E4F6F"/>
          </a:solidFill>
        </p:spPr>
        <p:txBody>
          <a:bodyPr wrap="none" lIns="274320" tIns="274320" anchor="b" anchorCtr="0">
            <a:noAutofit/>
          </a:bodyPr>
          <a:lstStyle/>
          <a:p>
            <a:pPr lvl="0">
              <a:lnSpc>
                <a:spcPct val="150000"/>
              </a:lnSpc>
            </a:pPr>
            <a:r>
              <a:rPr lang="en-US" sz="1400" dirty="0">
                <a:solidFill>
                  <a:schemeClr val="bg1"/>
                </a:solidFill>
              </a:rPr>
              <a:t>Semi-Annual Operators Meeting</a:t>
            </a:r>
          </a:p>
        </p:txBody>
      </p:sp>
      <p:sp>
        <p:nvSpPr>
          <p:cNvPr id="23" name="TextBox 22">
            <a:extLst>
              <a:ext uri="{FF2B5EF4-FFF2-40B4-BE49-F238E27FC236}">
                <a16:creationId xmlns:a16="http://schemas.microsoft.com/office/drawing/2014/main" id="{383443D1-44C2-1E5C-878F-E817D43BDB41}"/>
              </a:ext>
            </a:extLst>
          </p:cNvPr>
          <p:cNvSpPr txBox="1"/>
          <p:nvPr/>
        </p:nvSpPr>
        <p:spPr>
          <a:xfrm>
            <a:off x="4897924" y="1026652"/>
            <a:ext cx="1380653" cy="246221"/>
          </a:xfrm>
          <a:prstGeom prst="rect">
            <a:avLst/>
          </a:prstGeom>
          <a:noFill/>
        </p:spPr>
        <p:txBody>
          <a:bodyPr wrap="square">
            <a:spAutoFit/>
          </a:bodyPr>
          <a:lstStyle>
            <a:defPPr>
              <a:defRPr lang="en-US"/>
            </a:defPPr>
            <a:lvl1pPr defTabSz="914378">
              <a:defRPr sz="1000"/>
            </a:lvl1pPr>
          </a:lstStyle>
          <a:p>
            <a:r>
              <a:rPr lang="en-US" dirty="0"/>
              <a:t>AUGUST 31, 2023</a:t>
            </a:r>
          </a:p>
        </p:txBody>
      </p:sp>
      <p:sp>
        <p:nvSpPr>
          <p:cNvPr id="24" name="TextBox 23">
            <a:extLst>
              <a:ext uri="{FF2B5EF4-FFF2-40B4-BE49-F238E27FC236}">
                <a16:creationId xmlns:a16="http://schemas.microsoft.com/office/drawing/2014/main" id="{013178A3-CF80-E357-6634-6B77C15C2E80}"/>
              </a:ext>
            </a:extLst>
          </p:cNvPr>
          <p:cNvSpPr txBox="1"/>
          <p:nvPr/>
        </p:nvSpPr>
        <p:spPr>
          <a:xfrm>
            <a:off x="4699689" y="800294"/>
            <a:ext cx="3474720" cy="238218"/>
          </a:xfrm>
          <a:prstGeom prst="round2DiagRect">
            <a:avLst>
              <a:gd name="adj1" fmla="val 23913"/>
              <a:gd name="adj2" fmla="val 0"/>
            </a:avLst>
          </a:prstGeom>
          <a:solidFill>
            <a:srgbClr val="2E4F6F"/>
          </a:solidFill>
        </p:spPr>
        <p:txBody>
          <a:bodyPr wrap="none" lIns="274320" tIns="274320" anchor="b" anchorCtr="0">
            <a:noAutofit/>
          </a:bodyPr>
          <a:lstStyle/>
          <a:p>
            <a:pPr lvl="0">
              <a:lnSpc>
                <a:spcPct val="150000"/>
              </a:lnSpc>
            </a:pPr>
            <a:r>
              <a:rPr lang="en-US" sz="1400" dirty="0">
                <a:solidFill>
                  <a:schemeClr val="bg1"/>
                </a:solidFill>
              </a:rPr>
              <a:t>Metropolitan Transit Authorities Meeting </a:t>
            </a:r>
          </a:p>
        </p:txBody>
      </p:sp>
      <p:sp>
        <p:nvSpPr>
          <p:cNvPr id="27" name="Isosceles Triangle 26">
            <a:extLst>
              <a:ext uri="{FF2B5EF4-FFF2-40B4-BE49-F238E27FC236}">
                <a16:creationId xmlns:a16="http://schemas.microsoft.com/office/drawing/2014/main" id="{60DE1574-AD09-40B9-95EC-A78A9FC6B833}"/>
              </a:ext>
            </a:extLst>
          </p:cNvPr>
          <p:cNvSpPr/>
          <p:nvPr/>
        </p:nvSpPr>
        <p:spPr>
          <a:xfrm flipV="1">
            <a:off x="4868580" y="1050130"/>
            <a:ext cx="1268181" cy="334942"/>
          </a:xfrm>
          <a:prstGeom prst="triangle">
            <a:avLst/>
          </a:prstGeom>
          <a:gradFill flip="none" rotWithShape="1">
            <a:gsLst>
              <a:gs pos="0">
                <a:schemeClr val="bg1">
                  <a:lumMod val="50000"/>
                  <a:alpha val="0"/>
                </a:schemeClr>
              </a:gs>
              <a:gs pos="48000">
                <a:schemeClr val="bg1">
                  <a:lumMod val="75000"/>
                  <a:alpha val="29000"/>
                </a:schemeClr>
              </a:gs>
              <a:gs pos="100000">
                <a:schemeClr val="bg1">
                  <a:lumMod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Tree>
    <p:extLst>
      <p:ext uri="{BB962C8B-B14F-4D97-AF65-F5344CB8AC3E}">
        <p14:creationId xmlns:p14="http://schemas.microsoft.com/office/powerpoint/2010/main" val="608953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24FF25-86B6-45EF-88DC-C3CF8A016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166"/>
            <a:ext cx="9147274" cy="4715184"/>
          </a:xfrm>
          <a:prstGeom prst="rect">
            <a:avLst/>
          </a:prstGeom>
        </p:spPr>
      </p:pic>
      <p:sp>
        <p:nvSpPr>
          <p:cNvPr id="4" name="Title 3"/>
          <p:cNvSpPr>
            <a:spLocks noGrp="1"/>
          </p:cNvSpPr>
          <p:nvPr>
            <p:ph type="ctrTitle"/>
          </p:nvPr>
        </p:nvSpPr>
        <p:spPr>
          <a:xfrm>
            <a:off x="382385" y="1678021"/>
            <a:ext cx="5672051" cy="1602173"/>
          </a:xfrm>
        </p:spPr>
        <p:txBody>
          <a:bodyPr/>
          <a:lstStyle/>
          <a:p>
            <a:r>
              <a:rPr lang="en-US" dirty="0"/>
              <a:t>TxDOT’s Planning and Modal Programs</a:t>
            </a:r>
            <a:br>
              <a:rPr lang="en-US" dirty="0"/>
            </a:br>
            <a:endParaRPr lang="en-US" sz="3200" dirty="0"/>
          </a:p>
        </p:txBody>
      </p:sp>
    </p:spTree>
    <p:extLst>
      <p:ext uri="{BB962C8B-B14F-4D97-AF65-F5344CB8AC3E}">
        <p14:creationId xmlns:p14="http://schemas.microsoft.com/office/powerpoint/2010/main" val="4132909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24FF25-86B6-45EF-88DC-C3CF8A016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7274" cy="4715184"/>
          </a:xfrm>
          <a:prstGeom prst="rect">
            <a:avLst/>
          </a:prstGeom>
        </p:spPr>
      </p:pic>
      <p:sp>
        <p:nvSpPr>
          <p:cNvPr id="4" name="Title 3"/>
          <p:cNvSpPr>
            <a:spLocks noGrp="1"/>
          </p:cNvSpPr>
          <p:nvPr>
            <p:ph type="ctrTitle"/>
          </p:nvPr>
        </p:nvSpPr>
        <p:spPr>
          <a:xfrm>
            <a:off x="512064" y="2782641"/>
            <a:ext cx="5486954" cy="1057275"/>
          </a:xfrm>
        </p:spPr>
        <p:txBody>
          <a:bodyPr/>
          <a:lstStyle/>
          <a:p>
            <a:r>
              <a:rPr lang="en-US" dirty="0"/>
              <a:t>Texas Statewide Multimodal Transit Plan:</a:t>
            </a:r>
            <a:br>
              <a:rPr lang="en-US" dirty="0"/>
            </a:br>
            <a:r>
              <a:rPr lang="en-US" sz="3200" dirty="0"/>
              <a:t>Next Steps</a:t>
            </a:r>
          </a:p>
        </p:txBody>
      </p:sp>
    </p:spTree>
    <p:extLst>
      <p:ext uri="{BB962C8B-B14F-4D97-AF65-F5344CB8AC3E}">
        <p14:creationId xmlns:p14="http://schemas.microsoft.com/office/powerpoint/2010/main" val="1650183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42FDD-481C-CB46-6BF7-CA6060FDF9EB}"/>
              </a:ext>
            </a:extLst>
          </p:cNvPr>
          <p:cNvSpPr>
            <a:spLocks noGrp="1"/>
          </p:cNvSpPr>
          <p:nvPr>
            <p:ph type="title"/>
          </p:nvPr>
        </p:nvSpPr>
        <p:spPr>
          <a:xfrm>
            <a:off x="253677" y="108926"/>
            <a:ext cx="8754135" cy="461665"/>
          </a:xfrm>
        </p:spPr>
        <p:txBody>
          <a:bodyPr/>
          <a:lstStyle/>
          <a:p>
            <a:r>
              <a:rPr lang="en-US" sz="2400" dirty="0">
                <a:solidFill>
                  <a:schemeClr val="accent2"/>
                </a:solidFill>
              </a:rPr>
              <a:t>Texas Statewide Multimodal Transit Plan:</a:t>
            </a:r>
            <a:r>
              <a:rPr lang="en-US" sz="2400" dirty="0"/>
              <a:t> Development Timeline</a:t>
            </a:r>
          </a:p>
        </p:txBody>
      </p:sp>
      <p:sp>
        <p:nvSpPr>
          <p:cNvPr id="4" name="Slide Number Placeholder 3">
            <a:extLst>
              <a:ext uri="{FF2B5EF4-FFF2-40B4-BE49-F238E27FC236}">
                <a16:creationId xmlns:a16="http://schemas.microsoft.com/office/drawing/2014/main" id="{31607A00-A5CA-A520-CA7D-2515F5695FD6}"/>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31</a:t>
            </a:fld>
            <a:endParaRPr lang="en-US" dirty="0"/>
          </a:p>
        </p:txBody>
      </p:sp>
      <p:grpSp>
        <p:nvGrpSpPr>
          <p:cNvPr id="5" name="Group 4">
            <a:extLst>
              <a:ext uri="{FF2B5EF4-FFF2-40B4-BE49-F238E27FC236}">
                <a16:creationId xmlns:a16="http://schemas.microsoft.com/office/drawing/2014/main" id="{ACF958DD-3B49-C85B-34AC-726F5C7FAD83}"/>
              </a:ext>
            </a:extLst>
          </p:cNvPr>
          <p:cNvGrpSpPr/>
          <p:nvPr/>
        </p:nvGrpSpPr>
        <p:grpSpPr>
          <a:xfrm>
            <a:off x="177512" y="678225"/>
            <a:ext cx="8749075" cy="3995380"/>
            <a:chOff x="311624" y="678225"/>
            <a:chExt cx="8749075" cy="3995380"/>
          </a:xfrm>
        </p:grpSpPr>
        <p:sp>
          <p:nvSpPr>
            <p:cNvPr id="22" name="Right Arrow 6">
              <a:extLst>
                <a:ext uri="{FF2B5EF4-FFF2-40B4-BE49-F238E27FC236}">
                  <a16:creationId xmlns:a16="http://schemas.microsoft.com/office/drawing/2014/main" id="{09F4AAF6-D9E9-9166-45AD-4E74454D6E8D}"/>
                </a:ext>
              </a:extLst>
            </p:cNvPr>
            <p:cNvSpPr/>
            <p:nvPr/>
          </p:nvSpPr>
          <p:spPr>
            <a:xfrm>
              <a:off x="552300" y="3013199"/>
              <a:ext cx="8203248" cy="511776"/>
            </a:xfrm>
            <a:prstGeom prst="rightArrow">
              <a:avLst>
                <a:gd name="adj1" fmla="val 78612"/>
                <a:gd name="adj2" fmla="val 30391"/>
              </a:avLst>
            </a:prstGeom>
            <a:solidFill>
              <a:srgbClr val="899B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sz="1600" dirty="0">
                <a:solidFill>
                  <a:prstClr val="white"/>
                </a:solidFill>
                <a:latin typeface="CDM Smith" panose="00000500000000000000" pitchFamily="2" charset="0"/>
              </a:endParaRPr>
            </a:p>
          </p:txBody>
        </p:sp>
        <p:sp>
          <p:nvSpPr>
            <p:cNvPr id="14" name="Rectangle 13">
              <a:extLst>
                <a:ext uri="{FF2B5EF4-FFF2-40B4-BE49-F238E27FC236}">
                  <a16:creationId xmlns:a16="http://schemas.microsoft.com/office/drawing/2014/main" id="{D65AC214-4CEB-6011-51BD-29304DECAF4E}"/>
                </a:ext>
              </a:extLst>
            </p:cNvPr>
            <p:cNvSpPr/>
            <p:nvPr/>
          </p:nvSpPr>
          <p:spPr>
            <a:xfrm>
              <a:off x="4827084" y="3139419"/>
              <a:ext cx="3636243" cy="265784"/>
            </a:xfrm>
            <a:prstGeom prst="rect">
              <a:avLst/>
            </a:prstGeom>
            <a:gradFill flip="none" rotWithShape="1">
              <a:gsLst>
                <a:gs pos="0">
                  <a:schemeClr val="bg1">
                    <a:lumMod val="50000"/>
                  </a:schemeClr>
                </a:gs>
                <a:gs pos="80000">
                  <a:schemeClr val="bg1">
                    <a:lumMod val="65000"/>
                  </a:schemeClr>
                </a:gs>
                <a:gs pos="100000">
                  <a:schemeClr val="bg1">
                    <a:lumMod val="75000"/>
                  </a:schemeClr>
                </a:gs>
              </a:gsLst>
              <a:lin ang="0" scaled="1"/>
              <a:tileRect/>
            </a:gradFill>
            <a:ln w="12700">
              <a:noFill/>
            </a:ln>
            <a:effectLst>
              <a:outerShdw blurRad="63500" sx="102000" sy="102000" algn="ctr" rotWithShape="0">
                <a:prstClr val="black">
                  <a:alpha val="40000"/>
                </a:prstClr>
              </a:outerShdw>
            </a:effectLst>
          </p:spPr>
          <p:txBody>
            <a:bodyPr vert="horz" wrap="square" lIns="0" tIns="7984" rIns="0" bIns="0" rtlCol="0" anchor="ctr">
              <a:noAutofit/>
            </a:bodyPr>
            <a:lstStyle/>
            <a:p>
              <a:pPr algn="ctr">
                <a:spcBef>
                  <a:spcPts val="63"/>
                </a:spcBef>
              </a:pPr>
              <a:endParaRPr lang="en-US" sz="1400" spc="-3" dirty="0">
                <a:solidFill>
                  <a:schemeClr val="bg1"/>
                </a:solidFill>
                <a:latin typeface="+mj-lt"/>
                <a:cs typeface="Calibri"/>
              </a:endParaRPr>
            </a:p>
          </p:txBody>
        </p:sp>
        <p:cxnSp>
          <p:nvCxnSpPr>
            <p:cNvPr id="52" name="Straight Connector 51">
              <a:extLst>
                <a:ext uri="{FF2B5EF4-FFF2-40B4-BE49-F238E27FC236}">
                  <a16:creationId xmlns:a16="http://schemas.microsoft.com/office/drawing/2014/main" id="{D22D34B1-723C-949B-3F36-41842FCFB121}"/>
                </a:ext>
              </a:extLst>
            </p:cNvPr>
            <p:cNvCxnSpPr>
              <a:cxnSpLocks/>
            </p:cNvCxnSpPr>
            <p:nvPr/>
          </p:nvCxnSpPr>
          <p:spPr>
            <a:xfrm flipV="1">
              <a:off x="6710149" y="3438919"/>
              <a:ext cx="0" cy="3311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CC6FCA0-4592-887A-B269-9FFAF2554F12}"/>
                </a:ext>
              </a:extLst>
            </p:cNvPr>
            <p:cNvCxnSpPr>
              <a:cxnSpLocks/>
            </p:cNvCxnSpPr>
            <p:nvPr/>
          </p:nvCxnSpPr>
          <p:spPr>
            <a:xfrm flipV="1">
              <a:off x="5617949" y="3430555"/>
              <a:ext cx="0" cy="3311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B478FA3-1F23-F53F-F966-C1AEAABEC8BD}"/>
                </a:ext>
              </a:extLst>
            </p:cNvPr>
            <p:cNvCxnSpPr>
              <a:cxnSpLocks/>
            </p:cNvCxnSpPr>
            <p:nvPr/>
          </p:nvCxnSpPr>
          <p:spPr>
            <a:xfrm flipV="1">
              <a:off x="4979415" y="3430555"/>
              <a:ext cx="0" cy="3311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C38DB1E-8F81-F44C-CBDC-98331575696A}"/>
                </a:ext>
              </a:extLst>
            </p:cNvPr>
            <p:cNvCxnSpPr>
              <a:cxnSpLocks/>
            </p:cNvCxnSpPr>
            <p:nvPr/>
          </p:nvCxnSpPr>
          <p:spPr>
            <a:xfrm flipV="1">
              <a:off x="3753865" y="3438919"/>
              <a:ext cx="0" cy="331102"/>
            </a:xfrm>
            <a:prstGeom prst="line">
              <a:avLst/>
            </a:prstGeom>
            <a:ln>
              <a:solidFill>
                <a:srgbClr val="B66D24"/>
              </a:solidFill>
            </a:ln>
          </p:spPr>
          <p:style>
            <a:lnRef idx="1">
              <a:schemeClr val="accent1"/>
            </a:lnRef>
            <a:fillRef idx="0">
              <a:schemeClr val="accent1"/>
            </a:fillRef>
            <a:effectRef idx="0">
              <a:schemeClr val="accent1"/>
            </a:effectRef>
            <a:fontRef idx="minor">
              <a:schemeClr val="tx1"/>
            </a:fontRef>
          </p:style>
        </p:cxnSp>
        <p:sp>
          <p:nvSpPr>
            <p:cNvPr id="9" name="Right Arrow 3">
              <a:extLst>
                <a:ext uri="{FF2B5EF4-FFF2-40B4-BE49-F238E27FC236}">
                  <a16:creationId xmlns:a16="http://schemas.microsoft.com/office/drawing/2014/main" id="{D1F0E012-72B6-F4AE-51D0-824B6BC61F2A}"/>
                </a:ext>
              </a:extLst>
            </p:cNvPr>
            <p:cNvSpPr/>
            <p:nvPr/>
          </p:nvSpPr>
          <p:spPr>
            <a:xfrm>
              <a:off x="625194" y="678225"/>
              <a:ext cx="8130356" cy="721046"/>
            </a:xfrm>
            <a:prstGeom prst="rightArrow">
              <a:avLst>
                <a:gd name="adj1" fmla="val 61445"/>
                <a:gd name="adj2" fmla="val 33786"/>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w="12700">
              <a:solidFill>
                <a:schemeClr val="bg1"/>
              </a:solidFill>
            </a:ln>
          </p:spPr>
          <p:txBody>
            <a:bodyPr vert="horz" wrap="square" lIns="3383280" tIns="7984" rIns="274320" bIns="0" rtlCol="0" anchor="ctr">
              <a:noAutofit/>
            </a:bodyPr>
            <a:lstStyle/>
            <a:p>
              <a:pPr>
                <a:spcBef>
                  <a:spcPts val="63"/>
                </a:spcBef>
              </a:pPr>
              <a:r>
                <a:rPr lang="en-US" sz="1200" spc="-3" dirty="0">
                  <a:solidFill>
                    <a:schemeClr val="bg1"/>
                  </a:solidFill>
                  <a:cs typeface="Calibri"/>
                </a:rPr>
                <a:t>Ongoing collaboration with Steering Committee, working groups, transit agencies, other stakeholders, and the public</a:t>
              </a:r>
            </a:p>
          </p:txBody>
        </p:sp>
        <p:sp>
          <p:nvSpPr>
            <p:cNvPr id="19" name="Rounded Rectangle 17">
              <a:extLst>
                <a:ext uri="{FF2B5EF4-FFF2-40B4-BE49-F238E27FC236}">
                  <a16:creationId xmlns:a16="http://schemas.microsoft.com/office/drawing/2014/main" id="{44EBA999-7DE7-D2AE-FAB4-B9A815470028}"/>
                </a:ext>
              </a:extLst>
            </p:cNvPr>
            <p:cNvSpPr/>
            <p:nvPr/>
          </p:nvSpPr>
          <p:spPr>
            <a:xfrm>
              <a:off x="2919217" y="3637504"/>
              <a:ext cx="1137707" cy="494671"/>
            </a:xfrm>
            <a:prstGeom prst="roundRect">
              <a:avLst/>
            </a:prstGeom>
            <a:solidFill>
              <a:srgbClr val="B66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r>
                <a:rPr lang="en-US" sz="1200" dirty="0">
                  <a:solidFill>
                    <a:prstClr val="white"/>
                  </a:solidFill>
                  <a:latin typeface="Franklin Gothic Book" panose="020B0503020102020204" pitchFamily="34" charset="0"/>
                </a:rPr>
                <a:t>Fall Outreach Campaign</a:t>
              </a:r>
            </a:p>
          </p:txBody>
        </p:sp>
        <p:sp>
          <p:nvSpPr>
            <p:cNvPr id="23" name="Rectangle 22">
              <a:extLst>
                <a:ext uri="{FF2B5EF4-FFF2-40B4-BE49-F238E27FC236}">
                  <a16:creationId xmlns:a16="http://schemas.microsoft.com/office/drawing/2014/main" id="{AD292733-34F9-80EB-34C7-2FD985F805BB}"/>
                </a:ext>
              </a:extLst>
            </p:cNvPr>
            <p:cNvSpPr/>
            <p:nvPr/>
          </p:nvSpPr>
          <p:spPr>
            <a:xfrm>
              <a:off x="625193" y="3136195"/>
              <a:ext cx="4128998" cy="26578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sz="2000" dirty="0">
                <a:solidFill>
                  <a:prstClr val="white"/>
                </a:solidFill>
                <a:latin typeface="Franklin Gothic Demi" panose="020B0703020102020204" pitchFamily="34" charset="0"/>
              </a:endParaRPr>
            </a:p>
          </p:txBody>
        </p:sp>
        <p:sp>
          <p:nvSpPr>
            <p:cNvPr id="25" name="Right Arrow 29">
              <a:extLst>
                <a:ext uri="{FF2B5EF4-FFF2-40B4-BE49-F238E27FC236}">
                  <a16:creationId xmlns:a16="http://schemas.microsoft.com/office/drawing/2014/main" id="{02CB9F27-803D-D167-40C1-3706CC4538BB}"/>
                </a:ext>
              </a:extLst>
            </p:cNvPr>
            <p:cNvSpPr/>
            <p:nvPr/>
          </p:nvSpPr>
          <p:spPr>
            <a:xfrm>
              <a:off x="552300" y="4222782"/>
              <a:ext cx="8203242" cy="450823"/>
            </a:xfrm>
            <a:prstGeom prst="rightArrow">
              <a:avLst>
                <a:gd name="adj1" fmla="val 50204"/>
                <a:gd name="adj2" fmla="val 59267"/>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r>
                <a:rPr lang="en-US" sz="1200" dirty="0">
                  <a:solidFill>
                    <a:prstClr val="white"/>
                  </a:solidFill>
                  <a:latin typeface="+mj-lt"/>
                </a:rPr>
                <a:t>Ongoing alignment with Connecting Texas 2050 and other related statewide plans</a:t>
              </a:r>
            </a:p>
          </p:txBody>
        </p:sp>
        <p:sp>
          <p:nvSpPr>
            <p:cNvPr id="30" name="Oval 29">
              <a:extLst>
                <a:ext uri="{FF2B5EF4-FFF2-40B4-BE49-F238E27FC236}">
                  <a16:creationId xmlns:a16="http://schemas.microsoft.com/office/drawing/2014/main" id="{AE28EFE6-7E30-6793-FEBF-4CA6C372FBF0}"/>
                </a:ext>
              </a:extLst>
            </p:cNvPr>
            <p:cNvSpPr/>
            <p:nvPr/>
          </p:nvSpPr>
          <p:spPr>
            <a:xfrm>
              <a:off x="311624" y="2720731"/>
              <a:ext cx="1005840" cy="100584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lin ang="8100000" scaled="1"/>
              <a:tileRect/>
            </a:gradFill>
            <a:ln w="12700">
              <a:noFill/>
            </a:ln>
            <a:effectLst>
              <a:outerShdw blurRad="63500" sx="102000" sy="102000" algn="ctr" rotWithShape="0">
                <a:prstClr val="black">
                  <a:alpha val="40000"/>
                </a:prstClr>
              </a:outerShdw>
            </a:effectLst>
          </p:spPr>
          <p:txBody>
            <a:bodyPr vert="horz" wrap="square" lIns="0" tIns="7984" rIns="0" bIns="0" rtlCol="0" anchor="ctr">
              <a:noAutofit/>
            </a:bodyPr>
            <a:lstStyle/>
            <a:p>
              <a:pPr algn="ctr">
                <a:spcBef>
                  <a:spcPts val="63"/>
                </a:spcBef>
              </a:pPr>
              <a:r>
                <a:rPr lang="en-US" sz="1400" spc="-3" dirty="0">
                  <a:solidFill>
                    <a:schemeClr val="bg1"/>
                  </a:solidFill>
                  <a:latin typeface="+mj-lt"/>
                  <a:cs typeface="Calibri"/>
                </a:rPr>
                <a:t>Project </a:t>
              </a:r>
              <a:br>
                <a:rPr lang="en-US" sz="1400" spc="-3" dirty="0">
                  <a:solidFill>
                    <a:schemeClr val="bg1"/>
                  </a:solidFill>
                  <a:latin typeface="+mj-lt"/>
                  <a:cs typeface="Calibri"/>
                </a:rPr>
              </a:br>
              <a:r>
                <a:rPr lang="en-US" sz="1400" spc="-3" dirty="0">
                  <a:solidFill>
                    <a:schemeClr val="bg1"/>
                  </a:solidFill>
                  <a:latin typeface="+mj-lt"/>
                  <a:cs typeface="Calibri"/>
                </a:rPr>
                <a:t>Kick-Off</a:t>
              </a:r>
            </a:p>
          </p:txBody>
        </p:sp>
        <p:sp>
          <p:nvSpPr>
            <p:cNvPr id="42" name="TextBox 41">
              <a:extLst>
                <a:ext uri="{FF2B5EF4-FFF2-40B4-BE49-F238E27FC236}">
                  <a16:creationId xmlns:a16="http://schemas.microsoft.com/office/drawing/2014/main" id="{D33BFCAC-4C96-68C1-87EF-0E90DF296473}"/>
                </a:ext>
              </a:extLst>
            </p:cNvPr>
            <p:cNvSpPr txBox="1"/>
            <p:nvPr/>
          </p:nvSpPr>
          <p:spPr>
            <a:xfrm>
              <a:off x="2189899" y="3073892"/>
              <a:ext cx="1175436" cy="400110"/>
            </a:xfrm>
            <a:prstGeom prst="rect">
              <a:avLst/>
            </a:prstGeom>
            <a:noFill/>
          </p:spPr>
          <p:txBody>
            <a:bodyPr wrap="square">
              <a:spAutoFit/>
            </a:bodyPr>
            <a:lstStyle/>
            <a:p>
              <a:pPr algn="ctr" defTabSz="914377"/>
              <a:r>
                <a:rPr lang="en-US" sz="2000" dirty="0">
                  <a:solidFill>
                    <a:prstClr val="white"/>
                  </a:solidFill>
                  <a:latin typeface="Franklin Gothic Demi" panose="020B0703020102020204" pitchFamily="34" charset="0"/>
                </a:rPr>
                <a:t>2023</a:t>
              </a:r>
            </a:p>
          </p:txBody>
        </p:sp>
        <p:sp>
          <p:nvSpPr>
            <p:cNvPr id="43" name="TextBox 42">
              <a:extLst>
                <a:ext uri="{FF2B5EF4-FFF2-40B4-BE49-F238E27FC236}">
                  <a16:creationId xmlns:a16="http://schemas.microsoft.com/office/drawing/2014/main" id="{A5840A44-81FE-672C-2A44-AA274D799A74}"/>
                </a:ext>
              </a:extLst>
            </p:cNvPr>
            <p:cNvSpPr txBox="1"/>
            <p:nvPr/>
          </p:nvSpPr>
          <p:spPr>
            <a:xfrm>
              <a:off x="5676682" y="3061174"/>
              <a:ext cx="1175436" cy="400110"/>
            </a:xfrm>
            <a:prstGeom prst="rect">
              <a:avLst/>
            </a:prstGeom>
            <a:noFill/>
          </p:spPr>
          <p:txBody>
            <a:bodyPr wrap="square">
              <a:spAutoFit/>
            </a:bodyPr>
            <a:lstStyle/>
            <a:p>
              <a:pPr algn="ctr" defTabSz="914377"/>
              <a:r>
                <a:rPr lang="en-US" sz="2000" dirty="0">
                  <a:solidFill>
                    <a:prstClr val="white"/>
                  </a:solidFill>
                  <a:latin typeface="Franklin Gothic Demi" panose="020B0703020102020204" pitchFamily="34" charset="0"/>
                </a:rPr>
                <a:t>2024</a:t>
              </a:r>
            </a:p>
          </p:txBody>
        </p:sp>
        <p:sp>
          <p:nvSpPr>
            <p:cNvPr id="48" name="Rounded Rectangle 17">
              <a:extLst>
                <a:ext uri="{FF2B5EF4-FFF2-40B4-BE49-F238E27FC236}">
                  <a16:creationId xmlns:a16="http://schemas.microsoft.com/office/drawing/2014/main" id="{B984737E-C8AF-06C8-564D-C74CC45BE28A}"/>
                </a:ext>
              </a:extLst>
            </p:cNvPr>
            <p:cNvSpPr/>
            <p:nvPr/>
          </p:nvSpPr>
          <p:spPr>
            <a:xfrm>
              <a:off x="4091359" y="3637504"/>
              <a:ext cx="1121991" cy="494671"/>
            </a:xfrm>
            <a:prstGeom prst="roundRect">
              <a:avLst/>
            </a:prstGeom>
            <a:solidFill>
              <a:schemeClr val="bg1">
                <a:lumMod val="50000"/>
              </a:schemeClr>
            </a:solidFill>
            <a:ln cmpd="thinThick">
              <a:solidFill>
                <a:srgbClr val="E69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r>
                <a:rPr lang="en-US" sz="1200" dirty="0">
                  <a:solidFill>
                    <a:prstClr val="white"/>
                  </a:solidFill>
                  <a:latin typeface="Franklin Gothic Book" panose="020B0503020102020204" pitchFamily="34" charset="0"/>
                </a:rPr>
                <a:t>Working Groups</a:t>
              </a:r>
            </a:p>
          </p:txBody>
        </p:sp>
        <p:sp>
          <p:nvSpPr>
            <p:cNvPr id="51" name="Rounded Rectangle 17">
              <a:extLst>
                <a:ext uri="{FF2B5EF4-FFF2-40B4-BE49-F238E27FC236}">
                  <a16:creationId xmlns:a16="http://schemas.microsoft.com/office/drawing/2014/main" id="{CE3FEF87-B790-29AD-283D-E2968D9FBAC2}"/>
                </a:ext>
              </a:extLst>
            </p:cNvPr>
            <p:cNvSpPr/>
            <p:nvPr/>
          </p:nvSpPr>
          <p:spPr>
            <a:xfrm>
              <a:off x="6559520" y="3637504"/>
              <a:ext cx="1367003" cy="49467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r>
                <a:rPr lang="en-US" sz="1200" dirty="0">
                  <a:solidFill>
                    <a:prstClr val="white"/>
                  </a:solidFill>
                  <a:latin typeface="Franklin Gothic Book" panose="020B0503020102020204" pitchFamily="34" charset="0"/>
                </a:rPr>
                <a:t>Formal Comment Period</a:t>
              </a:r>
            </a:p>
          </p:txBody>
        </p:sp>
        <p:sp>
          <p:nvSpPr>
            <p:cNvPr id="49" name="Rounded Rectangle 17">
              <a:extLst>
                <a:ext uri="{FF2B5EF4-FFF2-40B4-BE49-F238E27FC236}">
                  <a16:creationId xmlns:a16="http://schemas.microsoft.com/office/drawing/2014/main" id="{DD1C44DE-980F-8452-E020-0DA323C3DD22}"/>
                </a:ext>
              </a:extLst>
            </p:cNvPr>
            <p:cNvSpPr/>
            <p:nvPr/>
          </p:nvSpPr>
          <p:spPr>
            <a:xfrm>
              <a:off x="5247785" y="3642145"/>
              <a:ext cx="1277300" cy="494671"/>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r>
                <a:rPr lang="en-US" sz="1200" dirty="0">
                  <a:solidFill>
                    <a:prstClr val="white"/>
                  </a:solidFill>
                  <a:latin typeface="Franklin Gothic Book" panose="020B0503020102020204" pitchFamily="34" charset="0"/>
                </a:rPr>
                <a:t>Spring Outreach Campaign</a:t>
              </a:r>
            </a:p>
          </p:txBody>
        </p:sp>
        <p:sp>
          <p:nvSpPr>
            <p:cNvPr id="31" name="Oval 30">
              <a:extLst>
                <a:ext uri="{FF2B5EF4-FFF2-40B4-BE49-F238E27FC236}">
                  <a16:creationId xmlns:a16="http://schemas.microsoft.com/office/drawing/2014/main" id="{0196CEE9-6CD6-7B1A-58AC-A0E132EE485B}"/>
                </a:ext>
              </a:extLst>
            </p:cNvPr>
            <p:cNvSpPr/>
            <p:nvPr/>
          </p:nvSpPr>
          <p:spPr>
            <a:xfrm>
              <a:off x="8054859" y="2720731"/>
              <a:ext cx="1005840" cy="1005840"/>
            </a:xfrm>
            <a:prstGeom prst="ellipse">
              <a:avLst/>
            </a:prstGeom>
            <a:gradFill flip="none" rotWithShape="1">
              <a:gsLst>
                <a:gs pos="0">
                  <a:schemeClr val="bg1">
                    <a:lumMod val="50000"/>
                  </a:schemeClr>
                </a:gs>
                <a:gs pos="74000">
                  <a:schemeClr val="bg1">
                    <a:lumMod val="65000"/>
                  </a:schemeClr>
                </a:gs>
                <a:gs pos="100000">
                  <a:schemeClr val="bg1">
                    <a:lumMod val="75000"/>
                  </a:schemeClr>
                </a:gs>
              </a:gsLst>
              <a:lin ang="0" scaled="1"/>
              <a:tileRect/>
            </a:gradFill>
            <a:ln w="12700">
              <a:noFill/>
            </a:ln>
            <a:effectLst>
              <a:outerShdw blurRad="63500" sx="102000" sy="102000" algn="ctr" rotWithShape="0">
                <a:prstClr val="black">
                  <a:alpha val="40000"/>
                </a:prstClr>
              </a:outerShdw>
            </a:effectLst>
          </p:spPr>
          <p:txBody>
            <a:bodyPr vert="horz" wrap="square" lIns="0" tIns="7984" rIns="0" bIns="0" rtlCol="0" anchor="ctr">
              <a:noAutofit/>
            </a:bodyPr>
            <a:lstStyle/>
            <a:p>
              <a:pPr algn="ctr">
                <a:spcBef>
                  <a:spcPts val="63"/>
                </a:spcBef>
              </a:pPr>
              <a:r>
                <a:rPr lang="en-US" sz="1400" spc="-3" dirty="0">
                  <a:solidFill>
                    <a:schemeClr val="bg1"/>
                  </a:solidFill>
                  <a:latin typeface="+mj-lt"/>
                  <a:cs typeface="Calibri"/>
                </a:rPr>
                <a:t>Plan Adoption</a:t>
              </a:r>
            </a:p>
            <a:p>
              <a:pPr algn="ctr">
                <a:spcBef>
                  <a:spcPts val="63"/>
                </a:spcBef>
              </a:pPr>
              <a:r>
                <a:rPr lang="en-US" sz="1400" spc="-3" dirty="0">
                  <a:solidFill>
                    <a:schemeClr val="bg1"/>
                  </a:solidFill>
                  <a:latin typeface="+mj-lt"/>
                  <a:cs typeface="Calibri"/>
                </a:rPr>
                <a:t>2025</a:t>
              </a:r>
            </a:p>
          </p:txBody>
        </p:sp>
        <p:grpSp>
          <p:nvGrpSpPr>
            <p:cNvPr id="11" name="Group 10">
              <a:extLst>
                <a:ext uri="{FF2B5EF4-FFF2-40B4-BE49-F238E27FC236}">
                  <a16:creationId xmlns:a16="http://schemas.microsoft.com/office/drawing/2014/main" id="{546542D9-C335-6A1D-1B63-FD9889E93ECA}"/>
                </a:ext>
              </a:extLst>
            </p:cNvPr>
            <p:cNvGrpSpPr/>
            <p:nvPr/>
          </p:nvGrpSpPr>
          <p:grpSpPr>
            <a:xfrm>
              <a:off x="1832108" y="1402614"/>
              <a:ext cx="5403105" cy="1541797"/>
              <a:chOff x="1150454" y="1200433"/>
              <a:chExt cx="6084760" cy="1891420"/>
            </a:xfrm>
          </p:grpSpPr>
          <p:sp>
            <p:nvSpPr>
              <p:cNvPr id="6" name="object 366">
                <a:extLst>
                  <a:ext uri="{FF2B5EF4-FFF2-40B4-BE49-F238E27FC236}">
                    <a16:creationId xmlns:a16="http://schemas.microsoft.com/office/drawing/2014/main" id="{F7219DE5-229A-6ED9-BE9E-7DEE59C1E0B3}"/>
                  </a:ext>
                </a:extLst>
              </p:cNvPr>
              <p:cNvSpPr txBox="1"/>
              <p:nvPr/>
            </p:nvSpPr>
            <p:spPr>
              <a:xfrm>
                <a:off x="4309134" y="2634653"/>
                <a:ext cx="2926080" cy="457200"/>
              </a:xfrm>
              <a:prstGeom prst="round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a:solidFill>
                  <a:schemeClr val="bg1"/>
                </a:solidFill>
              </a:ln>
            </p:spPr>
            <p:txBody>
              <a:bodyPr vert="horz" wrap="square" lIns="0" tIns="7984" rIns="0" bIns="0" rtlCol="0" anchor="ctr">
                <a:noAutofit/>
              </a:bodyPr>
              <a:lstStyle/>
              <a:p>
                <a:pPr algn="ctr" defTabSz="914377"/>
                <a:r>
                  <a:rPr lang="en-US" sz="1100" dirty="0">
                    <a:solidFill>
                      <a:schemeClr val="bg1"/>
                    </a:solidFill>
                    <a:latin typeface="Franklin Gothic Book" panose="020B0503020102020204" pitchFamily="34" charset="0"/>
                  </a:rPr>
                  <a:t>Strategic Priorities &amp; Investments; Implementation Framework</a:t>
                </a:r>
              </a:p>
            </p:txBody>
          </p:sp>
          <p:sp>
            <p:nvSpPr>
              <p:cNvPr id="7" name="object 366">
                <a:extLst>
                  <a:ext uri="{FF2B5EF4-FFF2-40B4-BE49-F238E27FC236}">
                    <a16:creationId xmlns:a16="http://schemas.microsoft.com/office/drawing/2014/main" id="{1A39DD37-CA2C-4045-CB5A-92CE97A6EFF2}"/>
                  </a:ext>
                </a:extLst>
              </p:cNvPr>
              <p:cNvSpPr txBox="1"/>
              <p:nvPr/>
            </p:nvSpPr>
            <p:spPr>
              <a:xfrm>
                <a:off x="1150454" y="1200433"/>
                <a:ext cx="2926080" cy="457201"/>
              </a:xfrm>
              <a:prstGeom prst="round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a:solidFill>
                  <a:schemeClr val="bg1"/>
                </a:solidFill>
              </a:ln>
            </p:spPr>
            <p:txBody>
              <a:bodyPr vert="horz" wrap="square" lIns="0" tIns="7984" rIns="0" bIns="0" rtlCol="0" anchor="ctr">
                <a:noAutofit/>
              </a:bodyPr>
              <a:lstStyle/>
              <a:p>
                <a:pPr algn="ctr" defTabSz="914377"/>
                <a:r>
                  <a:rPr lang="en-US" sz="1100" dirty="0">
                    <a:solidFill>
                      <a:schemeClr val="bg1"/>
                    </a:solidFill>
                    <a:latin typeface="Franklin Gothic Book" panose="020B0503020102020204" pitchFamily="34" charset="0"/>
                  </a:rPr>
                  <a:t>Existing Conditions and Trends Analysis</a:t>
                </a:r>
              </a:p>
            </p:txBody>
          </p:sp>
          <p:sp>
            <p:nvSpPr>
              <p:cNvPr id="8" name="object 366">
                <a:extLst>
                  <a:ext uri="{FF2B5EF4-FFF2-40B4-BE49-F238E27FC236}">
                    <a16:creationId xmlns:a16="http://schemas.microsoft.com/office/drawing/2014/main" id="{A7FA19BA-DB41-93A5-FB7F-314534E23291}"/>
                  </a:ext>
                </a:extLst>
              </p:cNvPr>
              <p:cNvSpPr txBox="1"/>
              <p:nvPr/>
            </p:nvSpPr>
            <p:spPr>
              <a:xfrm>
                <a:off x="2487836" y="1656303"/>
                <a:ext cx="2926080" cy="457201"/>
              </a:xfrm>
              <a:prstGeom prst="round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a:solidFill>
                  <a:schemeClr val="bg1"/>
                </a:solidFill>
              </a:ln>
            </p:spPr>
            <p:txBody>
              <a:bodyPr vert="horz" wrap="square" lIns="0" tIns="7984" rIns="0" bIns="0" rtlCol="0" anchor="ctr">
                <a:noAutofit/>
              </a:bodyPr>
              <a:lstStyle/>
              <a:p>
                <a:pPr algn="ctr" defTabSz="914377"/>
                <a:r>
                  <a:rPr lang="en-US" sz="1100" dirty="0">
                    <a:solidFill>
                      <a:schemeClr val="bg1"/>
                    </a:solidFill>
                    <a:latin typeface="Franklin Gothic Book" panose="020B0503020102020204" pitchFamily="34" charset="0"/>
                  </a:rPr>
                  <a:t>Opportunities and Gaps;</a:t>
                </a:r>
              </a:p>
              <a:p>
                <a:pPr algn="ctr" defTabSz="914377"/>
                <a:r>
                  <a:rPr lang="en-US" sz="1100" dirty="0">
                    <a:solidFill>
                      <a:schemeClr val="bg1"/>
                    </a:solidFill>
                    <a:latin typeface="Franklin Gothic Book" panose="020B0503020102020204" pitchFamily="34" charset="0"/>
                  </a:rPr>
                  <a:t>Service &amp; Capital Needs</a:t>
                </a:r>
              </a:p>
            </p:txBody>
          </p:sp>
          <p:sp>
            <p:nvSpPr>
              <p:cNvPr id="10" name="object 366">
                <a:extLst>
                  <a:ext uri="{FF2B5EF4-FFF2-40B4-BE49-F238E27FC236}">
                    <a16:creationId xmlns:a16="http://schemas.microsoft.com/office/drawing/2014/main" id="{5174CFE8-9F7B-D711-8F61-FB7435167BC6}"/>
                  </a:ext>
                </a:extLst>
              </p:cNvPr>
              <p:cNvSpPr txBox="1"/>
              <p:nvPr/>
            </p:nvSpPr>
            <p:spPr>
              <a:xfrm>
                <a:off x="3060235" y="2172358"/>
                <a:ext cx="2926080" cy="457201"/>
              </a:xfrm>
              <a:prstGeom prst="round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a:solidFill>
                  <a:schemeClr val="bg1"/>
                </a:solidFill>
              </a:ln>
            </p:spPr>
            <p:txBody>
              <a:bodyPr vert="horz" wrap="square" lIns="0" tIns="7984" rIns="0" bIns="0" rtlCol="0" anchor="ctr">
                <a:noAutofit/>
              </a:bodyPr>
              <a:lstStyle/>
              <a:p>
                <a:pPr algn="ctr" defTabSz="914377"/>
                <a:r>
                  <a:rPr lang="en-US" sz="1100" dirty="0">
                    <a:solidFill>
                      <a:schemeClr val="bg1"/>
                    </a:solidFill>
                    <a:latin typeface="Franklin Gothic Book" panose="020B0503020102020204" pitchFamily="34" charset="0"/>
                  </a:rPr>
                  <a:t>Funding, Financial, and Policy</a:t>
                </a:r>
              </a:p>
            </p:txBody>
          </p:sp>
        </p:grpSp>
        <p:sp>
          <p:nvSpPr>
            <p:cNvPr id="12" name="object 366">
              <a:extLst>
                <a:ext uri="{FF2B5EF4-FFF2-40B4-BE49-F238E27FC236}">
                  <a16:creationId xmlns:a16="http://schemas.microsoft.com/office/drawing/2014/main" id="{43812159-5CDB-AA34-A4A3-1FF2E86A6E6C}"/>
                </a:ext>
              </a:extLst>
            </p:cNvPr>
            <p:cNvSpPr txBox="1"/>
            <p:nvPr/>
          </p:nvSpPr>
          <p:spPr>
            <a:xfrm>
              <a:off x="851068" y="887211"/>
              <a:ext cx="2916733" cy="289739"/>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w="12700">
              <a:noFill/>
            </a:ln>
            <a:effectLst>
              <a:outerShdw blurRad="63500" sx="102000" sy="102000" algn="ctr" rotWithShape="0">
                <a:prstClr val="black">
                  <a:alpha val="40000"/>
                </a:prstClr>
              </a:outerShdw>
            </a:effectLst>
          </p:spPr>
          <p:txBody>
            <a:bodyPr vert="horz" wrap="square" lIns="0" tIns="7984" rIns="0" bIns="0" rtlCol="0" anchor="ctr">
              <a:noAutofit/>
            </a:bodyPr>
            <a:lstStyle/>
            <a:p>
              <a:pPr algn="ctr">
                <a:spcBef>
                  <a:spcPts val="63"/>
                </a:spcBef>
              </a:pPr>
              <a:r>
                <a:rPr lang="en-US" sz="1400" spc="-3" dirty="0">
                  <a:solidFill>
                    <a:schemeClr val="bg1"/>
                  </a:solidFill>
                  <a:latin typeface="+mj-lt"/>
                  <a:cs typeface="Calibri"/>
                </a:rPr>
                <a:t>Stakeholder and Public Engagement</a:t>
              </a:r>
            </a:p>
          </p:txBody>
        </p:sp>
      </p:grpSp>
      <p:sp>
        <p:nvSpPr>
          <p:cNvPr id="15" name="Sun 14">
            <a:extLst>
              <a:ext uri="{FF2B5EF4-FFF2-40B4-BE49-F238E27FC236}">
                <a16:creationId xmlns:a16="http://schemas.microsoft.com/office/drawing/2014/main" id="{96CE1C43-7871-9FCB-5EB1-60BD57514BFD}"/>
              </a:ext>
            </a:extLst>
          </p:cNvPr>
          <p:cNvSpPr/>
          <p:nvPr/>
        </p:nvSpPr>
        <p:spPr>
          <a:xfrm>
            <a:off x="5542570" y="1691739"/>
            <a:ext cx="222996" cy="240033"/>
          </a:xfrm>
          <a:prstGeom prst="sun">
            <a:avLst/>
          </a:prstGeom>
          <a:solidFill>
            <a:schemeClr val="accent2"/>
          </a:solidFill>
          <a:ln w="3175">
            <a:solidFill>
              <a:srgbClr val="E192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cs typeface="Arial" pitchFamily="34" charset="0"/>
            </a:endParaRPr>
          </a:p>
        </p:txBody>
      </p:sp>
    </p:spTree>
    <p:extLst>
      <p:ext uri="{BB962C8B-B14F-4D97-AF65-F5344CB8AC3E}">
        <p14:creationId xmlns:p14="http://schemas.microsoft.com/office/powerpoint/2010/main" val="1333234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sky, outdoor, tarmac&#10;&#10;Description automatically generated">
            <a:extLst>
              <a:ext uri="{FF2B5EF4-FFF2-40B4-BE49-F238E27FC236}">
                <a16:creationId xmlns:a16="http://schemas.microsoft.com/office/drawing/2014/main" id="{2305D3CF-1B25-69CB-E95F-D1783F5110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3381222"/>
          </a:xfrm>
          <a:prstGeom prst="rect">
            <a:avLst/>
          </a:prstGeom>
        </p:spPr>
      </p:pic>
      <p:sp>
        <p:nvSpPr>
          <p:cNvPr id="8" name="Title 1">
            <a:extLst>
              <a:ext uri="{FF2B5EF4-FFF2-40B4-BE49-F238E27FC236}">
                <a16:creationId xmlns:a16="http://schemas.microsoft.com/office/drawing/2014/main" id="{52D9F990-014C-47B6-A133-75971B4FD92D}"/>
              </a:ext>
            </a:extLst>
          </p:cNvPr>
          <p:cNvSpPr>
            <a:spLocks noGrp="1"/>
          </p:cNvSpPr>
          <p:nvPr>
            <p:ph type="ctrTitle"/>
          </p:nvPr>
        </p:nvSpPr>
        <p:spPr>
          <a:xfrm>
            <a:off x="1129321" y="3613379"/>
            <a:ext cx="7115751" cy="1057275"/>
          </a:xfrm>
          <a:noFill/>
          <a:effectLst>
            <a:softEdge rad="571500"/>
          </a:effectLst>
        </p:spPr>
        <p:txBody>
          <a:bodyPr wrap="square" lIns="0" tIns="0" rIns="0" bIns="0" rtlCol="0" anchor="b" anchorCtr="0">
            <a:noAutofit/>
          </a:bodyPr>
          <a:lstStyle/>
          <a:p>
            <a:pPr algn="ctr"/>
            <a:r>
              <a:rPr lang="en-US" sz="6600" dirty="0">
                <a:solidFill>
                  <a:schemeClr val="tx1"/>
                </a:solidFill>
                <a:effectLst>
                  <a:outerShdw blurRad="50800" dist="38100" dir="2700000" algn="tl" rotWithShape="0">
                    <a:prstClr val="black">
                      <a:alpha val="40000"/>
                    </a:prstClr>
                  </a:outerShdw>
                </a:effectLst>
                <a:latin typeface="Franklin Gothic Demi" panose="020B0703020102020204" pitchFamily="34" charset="0"/>
              </a:rPr>
              <a:t>Questions?</a:t>
            </a:r>
          </a:p>
        </p:txBody>
      </p:sp>
    </p:spTree>
    <p:extLst>
      <p:ext uri="{BB962C8B-B14F-4D97-AF65-F5344CB8AC3E}">
        <p14:creationId xmlns:p14="http://schemas.microsoft.com/office/powerpoint/2010/main" val="1849081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842D42B-51D8-40A9-DEF3-D0A1861E57EF}"/>
              </a:ext>
            </a:extLst>
          </p:cNvPr>
          <p:cNvCxnSpPr>
            <a:cxnSpLocks/>
          </p:cNvCxnSpPr>
          <p:nvPr/>
        </p:nvCxnSpPr>
        <p:spPr>
          <a:xfrm flipV="1">
            <a:off x="3872673" y="1247304"/>
            <a:ext cx="1445346" cy="7386"/>
          </a:xfrm>
          <a:prstGeom prst="line">
            <a:avLst/>
          </a:prstGeom>
          <a:ln w="10795"/>
        </p:spPr>
        <p:style>
          <a:lnRef idx="1">
            <a:schemeClr val="dk1"/>
          </a:lnRef>
          <a:fillRef idx="0">
            <a:schemeClr val="dk1"/>
          </a:fillRef>
          <a:effectRef idx="0">
            <a:schemeClr val="dk1"/>
          </a:effectRef>
          <a:fontRef idx="minor">
            <a:schemeClr val="tx1"/>
          </a:fontRef>
        </p:style>
      </p:cxnSp>
      <p:sp>
        <p:nvSpPr>
          <p:cNvPr id="431" name="Title 1">
            <a:extLst>
              <a:ext uri="{FF2B5EF4-FFF2-40B4-BE49-F238E27FC236}">
                <a16:creationId xmlns:a16="http://schemas.microsoft.com/office/drawing/2014/main" id="{EA3A36CA-0D6A-459D-9E33-5DFEE24BF593}"/>
              </a:ext>
            </a:extLst>
          </p:cNvPr>
          <p:cNvSpPr txBox="1">
            <a:spLocks/>
          </p:cNvSpPr>
          <p:nvPr/>
        </p:nvSpPr>
        <p:spPr>
          <a:xfrm>
            <a:off x="251953" y="66208"/>
            <a:ext cx="6743700" cy="334081"/>
          </a:xfrm>
          <a:prstGeom prst="rect">
            <a:avLst/>
          </a:prstGeom>
        </p:spPr>
        <p:txBody>
          <a:bodyPr/>
          <a:lstStyle>
            <a:lvl1pPr algn="l" defTabSz="1192752" rtl="0" eaLnBrk="1" fontAlgn="base" hangingPunct="1">
              <a:spcBef>
                <a:spcPct val="0"/>
              </a:spcBef>
              <a:spcAft>
                <a:spcPct val="0"/>
              </a:spcAft>
              <a:tabLst>
                <a:tab pos="359516" algn="l"/>
              </a:tabLst>
              <a:defRPr lang="x-none" sz="2000" b="0" baseline="0">
                <a:solidFill>
                  <a:schemeClr val="bg1"/>
                </a:solidFill>
                <a:latin typeface="Franklin Gothic Demi" panose="020B0703020102020204" pitchFamily="34" charset="0"/>
                <a:ea typeface="+mj-ea"/>
                <a:cs typeface="+mj-cs"/>
              </a:defRPr>
            </a:lvl1pPr>
            <a:lvl2pPr algn="l" defTabSz="1192752" rtl="0" eaLnBrk="1" fontAlgn="base" hangingPunct="1">
              <a:spcBef>
                <a:spcPct val="0"/>
              </a:spcBef>
              <a:spcAft>
                <a:spcPct val="0"/>
              </a:spcAft>
              <a:defRPr lang="x-none" sz="2500" b="1">
                <a:solidFill>
                  <a:schemeClr val="tx2"/>
                </a:solidFill>
                <a:latin typeface="Arial" charset="0"/>
              </a:defRPr>
            </a:lvl2pPr>
            <a:lvl3pPr algn="l" defTabSz="1192752" rtl="0" eaLnBrk="1" fontAlgn="base" hangingPunct="1">
              <a:spcBef>
                <a:spcPct val="0"/>
              </a:spcBef>
              <a:spcAft>
                <a:spcPct val="0"/>
              </a:spcAft>
              <a:defRPr lang="x-none" sz="2500" b="1">
                <a:solidFill>
                  <a:schemeClr val="tx2"/>
                </a:solidFill>
                <a:latin typeface="Arial" charset="0"/>
              </a:defRPr>
            </a:lvl3pPr>
            <a:lvl4pPr algn="l" defTabSz="1192752" rtl="0" eaLnBrk="1" fontAlgn="base" hangingPunct="1">
              <a:spcBef>
                <a:spcPct val="0"/>
              </a:spcBef>
              <a:spcAft>
                <a:spcPct val="0"/>
              </a:spcAft>
              <a:defRPr lang="x-none" sz="2500" b="1">
                <a:solidFill>
                  <a:schemeClr val="tx2"/>
                </a:solidFill>
                <a:latin typeface="Arial" charset="0"/>
              </a:defRPr>
            </a:lvl4pPr>
            <a:lvl5pPr algn="l" defTabSz="1192752" rtl="0" eaLnBrk="1" fontAlgn="base" hangingPunct="1">
              <a:spcBef>
                <a:spcPct val="0"/>
              </a:spcBef>
              <a:spcAft>
                <a:spcPct val="0"/>
              </a:spcAft>
              <a:defRPr lang="x-none" sz="2500" b="1">
                <a:solidFill>
                  <a:schemeClr val="tx2"/>
                </a:solidFill>
                <a:latin typeface="Arial" charset="0"/>
              </a:defRPr>
            </a:lvl5pPr>
            <a:lvl6pPr marL="609062" algn="l" defTabSz="1192752" rtl="0" eaLnBrk="1" fontAlgn="base" hangingPunct="1">
              <a:spcBef>
                <a:spcPct val="0"/>
              </a:spcBef>
              <a:spcAft>
                <a:spcPct val="0"/>
              </a:spcAft>
              <a:defRPr lang="x-none" sz="2500" b="1">
                <a:solidFill>
                  <a:schemeClr val="tx2"/>
                </a:solidFill>
                <a:latin typeface="Arial" charset="0"/>
              </a:defRPr>
            </a:lvl6pPr>
            <a:lvl7pPr marL="1218125" algn="l" defTabSz="1192752" rtl="0" eaLnBrk="1" fontAlgn="base" hangingPunct="1">
              <a:spcBef>
                <a:spcPct val="0"/>
              </a:spcBef>
              <a:spcAft>
                <a:spcPct val="0"/>
              </a:spcAft>
              <a:defRPr lang="x-none" sz="2500" b="1">
                <a:solidFill>
                  <a:schemeClr val="tx2"/>
                </a:solidFill>
                <a:latin typeface="Arial" charset="0"/>
              </a:defRPr>
            </a:lvl7pPr>
            <a:lvl8pPr marL="1827185" algn="l" defTabSz="1192752" rtl="0" eaLnBrk="1" fontAlgn="base" hangingPunct="1">
              <a:spcBef>
                <a:spcPct val="0"/>
              </a:spcBef>
              <a:spcAft>
                <a:spcPct val="0"/>
              </a:spcAft>
              <a:defRPr lang="x-none" sz="2500" b="1">
                <a:solidFill>
                  <a:schemeClr val="tx2"/>
                </a:solidFill>
                <a:latin typeface="Arial" charset="0"/>
              </a:defRPr>
            </a:lvl8pPr>
            <a:lvl9pPr marL="2436249" algn="l" defTabSz="1192752" rtl="0" eaLnBrk="1" fontAlgn="base" hangingPunct="1">
              <a:spcBef>
                <a:spcPct val="0"/>
              </a:spcBef>
              <a:spcAft>
                <a:spcPct val="0"/>
              </a:spcAft>
              <a:defRPr lang="x-none" sz="2500" b="1">
                <a:solidFill>
                  <a:schemeClr val="tx2"/>
                </a:solidFill>
                <a:latin typeface="Arial" charset="0"/>
              </a:defRPr>
            </a:lvl9pPr>
          </a:lstStyle>
          <a:p>
            <a:r>
              <a:rPr lang="en-US" sz="2400" kern="0" dirty="0">
                <a:solidFill>
                  <a:schemeClr val="accent2"/>
                </a:solidFill>
              </a:rPr>
              <a:t>TxDOT’s Organizational Structure</a:t>
            </a:r>
          </a:p>
        </p:txBody>
      </p:sp>
      <p:sp>
        <p:nvSpPr>
          <p:cNvPr id="350" name="object 350"/>
          <p:cNvSpPr txBox="1"/>
          <p:nvPr/>
        </p:nvSpPr>
        <p:spPr>
          <a:xfrm>
            <a:off x="8115608" y="576546"/>
            <a:ext cx="979116" cy="196520"/>
          </a:xfrm>
          <a:prstGeom prst="rect">
            <a:avLst/>
          </a:prstGeom>
          <a:ln w="3175">
            <a:noFill/>
          </a:ln>
        </p:spPr>
        <p:txBody>
          <a:bodyPr vert="horz" wrap="square" lIns="0" tIns="1261" rIns="0" bIns="0" rtlCol="0">
            <a:spAutoFit/>
          </a:bodyPr>
          <a:lstStyle/>
          <a:p>
            <a:pPr>
              <a:spcBef>
                <a:spcPts val="10"/>
              </a:spcBef>
            </a:pPr>
            <a:endParaRPr sz="750" dirty="0">
              <a:latin typeface="+mj-lt"/>
              <a:cs typeface="Times New Roman"/>
            </a:endParaRPr>
          </a:p>
          <a:p>
            <a:pPr marL="420" algn="ctr">
              <a:lnSpc>
                <a:spcPts val="635"/>
              </a:lnSpc>
            </a:pPr>
            <a:r>
              <a:rPr sz="750" i="1" spc="-3" dirty="0">
                <a:latin typeface="+mj-lt"/>
                <a:cs typeface="Calibri"/>
              </a:rPr>
              <a:t>Effective </a:t>
            </a:r>
            <a:r>
              <a:rPr lang="en-US" sz="750" i="1" spc="-3" dirty="0">
                <a:latin typeface="+mj-lt"/>
                <a:cs typeface="Calibri"/>
              </a:rPr>
              <a:t>11</a:t>
            </a:r>
            <a:r>
              <a:rPr sz="750" i="1" spc="-3" dirty="0">
                <a:latin typeface="+mj-lt"/>
                <a:cs typeface="Calibri"/>
              </a:rPr>
              <a:t>/</a:t>
            </a:r>
            <a:r>
              <a:rPr lang="en-US" sz="750" i="1" spc="-3" dirty="0">
                <a:latin typeface="+mj-lt"/>
                <a:cs typeface="Calibri"/>
              </a:rPr>
              <a:t>17</a:t>
            </a:r>
            <a:r>
              <a:rPr sz="750" i="1" spc="-3" dirty="0">
                <a:latin typeface="+mj-lt"/>
                <a:cs typeface="Calibri"/>
              </a:rPr>
              <a:t>/202</a:t>
            </a:r>
            <a:r>
              <a:rPr lang="en-US" sz="750" i="1" spc="-3" dirty="0">
                <a:latin typeface="+mj-lt"/>
                <a:cs typeface="Calibri"/>
              </a:rPr>
              <a:t>2</a:t>
            </a:r>
            <a:endParaRPr sz="750" dirty="0">
              <a:latin typeface="+mj-lt"/>
              <a:cs typeface="Calibri"/>
            </a:endParaRPr>
          </a:p>
        </p:txBody>
      </p:sp>
      <p:sp>
        <p:nvSpPr>
          <p:cNvPr id="400" name="object 400"/>
          <p:cNvSpPr/>
          <p:nvPr/>
        </p:nvSpPr>
        <p:spPr>
          <a:xfrm>
            <a:off x="4839995" y="766278"/>
            <a:ext cx="1146444" cy="422789"/>
          </a:xfrm>
          <a:custGeom>
            <a:avLst/>
            <a:gdLst/>
            <a:ahLst/>
            <a:cxnLst/>
            <a:rect l="l" t="t" r="r" b="b"/>
            <a:pathLst>
              <a:path w="208279" h="1089660">
                <a:moveTo>
                  <a:pt x="208148" y="1089336"/>
                </a:moveTo>
                <a:lnTo>
                  <a:pt x="208148" y="0"/>
                </a:lnTo>
                <a:lnTo>
                  <a:pt x="0" y="0"/>
                </a:lnTo>
              </a:path>
            </a:pathLst>
          </a:custGeom>
          <a:ln w="12688">
            <a:solidFill>
              <a:srgbClr val="404040"/>
            </a:solidFill>
            <a:prstDash val="sysDash"/>
          </a:ln>
        </p:spPr>
        <p:txBody>
          <a:bodyPr wrap="square" lIns="0" tIns="0" rIns="0" bIns="0" rtlCol="0"/>
          <a:lstStyle/>
          <a:p>
            <a:endParaRPr lang="en-US" sz="600" dirty="0">
              <a:latin typeface="+mj-lt"/>
            </a:endParaRPr>
          </a:p>
        </p:txBody>
      </p:sp>
      <p:sp>
        <p:nvSpPr>
          <p:cNvPr id="416" name="object 416"/>
          <p:cNvSpPr/>
          <p:nvPr/>
        </p:nvSpPr>
        <p:spPr>
          <a:xfrm flipH="1">
            <a:off x="4540456" y="859786"/>
            <a:ext cx="45719" cy="447843"/>
          </a:xfrm>
          <a:custGeom>
            <a:avLst/>
            <a:gdLst/>
            <a:ahLst/>
            <a:cxnLst/>
            <a:rect l="l" t="t" r="r" b="b"/>
            <a:pathLst>
              <a:path h="288925">
                <a:moveTo>
                  <a:pt x="0" y="0"/>
                </a:moveTo>
                <a:lnTo>
                  <a:pt x="0" y="288329"/>
                </a:lnTo>
              </a:path>
            </a:pathLst>
          </a:custGeom>
          <a:ln w="12688">
            <a:solidFill>
              <a:srgbClr val="404040"/>
            </a:solidFill>
          </a:ln>
        </p:spPr>
        <p:txBody>
          <a:bodyPr wrap="square" lIns="0" tIns="0" rIns="0" bIns="0" rtlCol="0"/>
          <a:lstStyle/>
          <a:p>
            <a:endParaRPr lang="en-US" sz="600" dirty="0">
              <a:latin typeface="+mj-lt"/>
            </a:endParaRPr>
          </a:p>
        </p:txBody>
      </p:sp>
      <p:sp>
        <p:nvSpPr>
          <p:cNvPr id="260" name="object 366">
            <a:extLst>
              <a:ext uri="{FF2B5EF4-FFF2-40B4-BE49-F238E27FC236}">
                <a16:creationId xmlns:a16="http://schemas.microsoft.com/office/drawing/2014/main" id="{50C3AD78-CE32-DE48-4504-B9293B0BE92E}"/>
              </a:ext>
            </a:extLst>
          </p:cNvPr>
          <p:cNvSpPr txBox="1"/>
          <p:nvPr/>
        </p:nvSpPr>
        <p:spPr>
          <a:xfrm>
            <a:off x="3742715" y="654210"/>
            <a:ext cx="1683860" cy="205576"/>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algn="ctr">
              <a:spcBef>
                <a:spcPts val="63"/>
              </a:spcBef>
            </a:pPr>
            <a:r>
              <a:rPr lang="en-US" sz="600" spc="-3" dirty="0">
                <a:solidFill>
                  <a:schemeClr val="bg1"/>
                </a:solidFill>
                <a:latin typeface="+mj-lt"/>
                <a:cs typeface="Calibri"/>
              </a:rPr>
              <a:t>TRANSPORTATION COMMISSION</a:t>
            </a:r>
          </a:p>
        </p:txBody>
      </p:sp>
      <p:sp>
        <p:nvSpPr>
          <p:cNvPr id="305" name="object 366">
            <a:extLst>
              <a:ext uri="{FF2B5EF4-FFF2-40B4-BE49-F238E27FC236}">
                <a16:creationId xmlns:a16="http://schemas.microsoft.com/office/drawing/2014/main" id="{6EF409E7-9492-B584-74EA-F2C954CFEFC3}"/>
              </a:ext>
            </a:extLst>
          </p:cNvPr>
          <p:cNvSpPr txBox="1"/>
          <p:nvPr/>
        </p:nvSpPr>
        <p:spPr>
          <a:xfrm>
            <a:off x="6801817" y="1363296"/>
            <a:ext cx="1041216" cy="32004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algn="ctr">
              <a:spcBef>
                <a:spcPts val="63"/>
              </a:spcBef>
            </a:pPr>
            <a:r>
              <a:rPr lang="en-US" sz="600" spc="-3" dirty="0">
                <a:solidFill>
                  <a:schemeClr val="bg1"/>
                </a:solidFill>
                <a:latin typeface="+mj-lt"/>
                <a:cs typeface="Calibri"/>
              </a:rPr>
              <a:t>Deputy Executive Director Program Delivery</a:t>
            </a:r>
          </a:p>
        </p:txBody>
      </p:sp>
      <p:sp>
        <p:nvSpPr>
          <p:cNvPr id="349" name="object 366">
            <a:extLst>
              <a:ext uri="{FF2B5EF4-FFF2-40B4-BE49-F238E27FC236}">
                <a16:creationId xmlns:a16="http://schemas.microsoft.com/office/drawing/2014/main" id="{312FB856-EA7D-F6D9-B140-C9A1F482C02B}"/>
              </a:ext>
            </a:extLst>
          </p:cNvPr>
          <p:cNvSpPr txBox="1"/>
          <p:nvPr/>
        </p:nvSpPr>
        <p:spPr>
          <a:xfrm>
            <a:off x="4036005" y="1665921"/>
            <a:ext cx="1097280" cy="27432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algn="ctr">
              <a:spcBef>
                <a:spcPts val="63"/>
              </a:spcBef>
            </a:pPr>
            <a:r>
              <a:rPr lang="en-US" sz="600" spc="-3" dirty="0">
                <a:solidFill>
                  <a:schemeClr val="bg1"/>
                </a:solidFill>
                <a:latin typeface="+mj-lt"/>
                <a:cs typeface="Calibri"/>
              </a:rPr>
              <a:t>Chief Engineer</a:t>
            </a:r>
          </a:p>
        </p:txBody>
      </p:sp>
      <p:sp>
        <p:nvSpPr>
          <p:cNvPr id="265" name="object 366">
            <a:extLst>
              <a:ext uri="{FF2B5EF4-FFF2-40B4-BE49-F238E27FC236}">
                <a16:creationId xmlns:a16="http://schemas.microsoft.com/office/drawing/2014/main" id="{50EC2800-9CAC-135A-1B0D-62B34042F140}"/>
              </a:ext>
            </a:extLst>
          </p:cNvPr>
          <p:cNvSpPr txBox="1"/>
          <p:nvPr/>
        </p:nvSpPr>
        <p:spPr>
          <a:xfrm>
            <a:off x="4036005" y="1102185"/>
            <a:ext cx="1097280" cy="27432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algn="ctr">
              <a:spcBef>
                <a:spcPts val="63"/>
              </a:spcBef>
            </a:pPr>
            <a:r>
              <a:rPr lang="en-US" sz="600" spc="-3" dirty="0">
                <a:solidFill>
                  <a:schemeClr val="bg1"/>
                </a:solidFill>
                <a:latin typeface="+mj-lt"/>
                <a:cs typeface="Calibri"/>
              </a:rPr>
              <a:t>Executive Director</a:t>
            </a:r>
          </a:p>
        </p:txBody>
      </p:sp>
      <p:sp>
        <p:nvSpPr>
          <p:cNvPr id="275" name="object 366">
            <a:extLst>
              <a:ext uri="{FF2B5EF4-FFF2-40B4-BE49-F238E27FC236}">
                <a16:creationId xmlns:a16="http://schemas.microsoft.com/office/drawing/2014/main" id="{208D7D4D-C08F-6377-B3CD-FF4B90B481F1}"/>
              </a:ext>
            </a:extLst>
          </p:cNvPr>
          <p:cNvSpPr txBox="1"/>
          <p:nvPr/>
        </p:nvSpPr>
        <p:spPr>
          <a:xfrm>
            <a:off x="2590378" y="1160601"/>
            <a:ext cx="1280160" cy="18288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algn="ctr">
              <a:spcBef>
                <a:spcPts val="63"/>
              </a:spcBef>
            </a:pPr>
            <a:r>
              <a:rPr lang="en-US" sz="600" spc="-3" dirty="0">
                <a:solidFill>
                  <a:schemeClr val="bg1"/>
                </a:solidFill>
                <a:latin typeface="+mj-lt"/>
                <a:cs typeface="Calibri"/>
              </a:rPr>
              <a:t>Chief of Staff</a:t>
            </a:r>
          </a:p>
        </p:txBody>
      </p:sp>
      <p:sp>
        <p:nvSpPr>
          <p:cNvPr id="1039" name="object 366">
            <a:extLst>
              <a:ext uri="{FF2B5EF4-FFF2-40B4-BE49-F238E27FC236}">
                <a16:creationId xmlns:a16="http://schemas.microsoft.com/office/drawing/2014/main" id="{1377E657-52E2-177E-F09E-F60BBE20C36B}"/>
              </a:ext>
            </a:extLst>
          </p:cNvPr>
          <p:cNvSpPr txBox="1"/>
          <p:nvPr/>
        </p:nvSpPr>
        <p:spPr>
          <a:xfrm>
            <a:off x="5326736" y="1153215"/>
            <a:ext cx="1280160" cy="18288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algn="ctr">
              <a:spcBef>
                <a:spcPts val="63"/>
              </a:spcBef>
            </a:pPr>
            <a:r>
              <a:rPr lang="en-US" sz="600" spc="-3" dirty="0">
                <a:solidFill>
                  <a:schemeClr val="bg1"/>
                </a:solidFill>
                <a:latin typeface="+mj-lt"/>
                <a:cs typeface="Calibri"/>
              </a:rPr>
              <a:t>Director General Counsel</a:t>
            </a:r>
          </a:p>
        </p:txBody>
      </p:sp>
      <p:sp>
        <p:nvSpPr>
          <p:cNvPr id="270" name="object 366">
            <a:extLst>
              <a:ext uri="{FF2B5EF4-FFF2-40B4-BE49-F238E27FC236}">
                <a16:creationId xmlns:a16="http://schemas.microsoft.com/office/drawing/2014/main" id="{226B67B6-1BAF-FE65-1F21-45F1334CB5E2}"/>
              </a:ext>
            </a:extLst>
          </p:cNvPr>
          <p:cNvSpPr txBox="1"/>
          <p:nvPr/>
        </p:nvSpPr>
        <p:spPr>
          <a:xfrm>
            <a:off x="1352551" y="1363295"/>
            <a:ext cx="1042954" cy="32004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algn="ctr">
              <a:spcBef>
                <a:spcPts val="63"/>
              </a:spcBef>
            </a:pPr>
            <a:r>
              <a:rPr lang="en-US" sz="600" spc="-3" dirty="0">
                <a:solidFill>
                  <a:schemeClr val="bg1"/>
                </a:solidFill>
                <a:latin typeface="+mj-lt"/>
                <a:cs typeface="Calibri"/>
              </a:rPr>
              <a:t>Deputy Executive Director Planning &amp; Administration</a:t>
            </a:r>
          </a:p>
        </p:txBody>
      </p:sp>
      <p:sp>
        <p:nvSpPr>
          <p:cNvPr id="382" name="object 366">
            <a:extLst>
              <a:ext uri="{FF2B5EF4-FFF2-40B4-BE49-F238E27FC236}">
                <a16:creationId xmlns:a16="http://schemas.microsoft.com/office/drawing/2014/main" id="{1B26299A-2D71-EF12-7C73-ACEFD7ED38C2}"/>
              </a:ext>
            </a:extLst>
          </p:cNvPr>
          <p:cNvSpPr txBox="1"/>
          <p:nvPr/>
        </p:nvSpPr>
        <p:spPr>
          <a:xfrm>
            <a:off x="4591804" y="2242341"/>
            <a:ext cx="642302" cy="406518"/>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algn="ctr">
              <a:spcBef>
                <a:spcPts val="63"/>
              </a:spcBef>
            </a:pPr>
            <a:r>
              <a:rPr lang="en-US" sz="600" spc="-3" dirty="0">
                <a:solidFill>
                  <a:schemeClr val="bg1"/>
                </a:solidFill>
                <a:latin typeface="+mj-lt"/>
                <a:cs typeface="Calibri"/>
              </a:rPr>
              <a:t>Director District  Operations</a:t>
            </a:r>
          </a:p>
        </p:txBody>
      </p:sp>
      <p:sp>
        <p:nvSpPr>
          <p:cNvPr id="394" name="object 366">
            <a:extLst>
              <a:ext uri="{FF2B5EF4-FFF2-40B4-BE49-F238E27FC236}">
                <a16:creationId xmlns:a16="http://schemas.microsoft.com/office/drawing/2014/main" id="{78F7323C-B227-957F-7586-F86444A20F34}"/>
              </a:ext>
            </a:extLst>
          </p:cNvPr>
          <p:cNvSpPr txBox="1"/>
          <p:nvPr/>
        </p:nvSpPr>
        <p:spPr>
          <a:xfrm>
            <a:off x="6123686" y="2242341"/>
            <a:ext cx="642302" cy="406518"/>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algn="ctr">
              <a:spcBef>
                <a:spcPts val="63"/>
              </a:spcBef>
            </a:pPr>
            <a:r>
              <a:rPr lang="en-US" sz="600" spc="-3" dirty="0">
                <a:solidFill>
                  <a:schemeClr val="bg1"/>
                </a:solidFill>
                <a:latin typeface="+mj-lt"/>
                <a:cs typeface="Calibri"/>
              </a:rPr>
              <a:t>Director  Engineering </a:t>
            </a:r>
            <a:br>
              <a:rPr lang="en-US" sz="600" spc="-3" dirty="0">
                <a:solidFill>
                  <a:schemeClr val="bg1"/>
                </a:solidFill>
                <a:latin typeface="+mj-lt"/>
                <a:cs typeface="Calibri"/>
              </a:rPr>
            </a:br>
            <a:r>
              <a:rPr lang="en-US" sz="600" spc="-3" dirty="0">
                <a:solidFill>
                  <a:schemeClr val="bg1"/>
                </a:solidFill>
                <a:latin typeface="+mj-lt"/>
                <a:cs typeface="Calibri"/>
              </a:rPr>
              <a:t>&amp; Safety Operations</a:t>
            </a:r>
          </a:p>
        </p:txBody>
      </p:sp>
      <p:sp>
        <p:nvSpPr>
          <p:cNvPr id="420" name="object 366">
            <a:extLst>
              <a:ext uri="{FF2B5EF4-FFF2-40B4-BE49-F238E27FC236}">
                <a16:creationId xmlns:a16="http://schemas.microsoft.com/office/drawing/2014/main" id="{60418249-C7D7-F021-C1F7-FD12BEFA4B7C}"/>
              </a:ext>
            </a:extLst>
          </p:cNvPr>
          <p:cNvSpPr txBox="1"/>
          <p:nvPr/>
        </p:nvSpPr>
        <p:spPr>
          <a:xfrm>
            <a:off x="6888494" y="2242341"/>
            <a:ext cx="642302" cy="406518"/>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algn="ctr">
              <a:spcBef>
                <a:spcPts val="63"/>
              </a:spcBef>
            </a:pPr>
            <a:r>
              <a:rPr lang="en-US" sz="600" spc="-3" dirty="0">
                <a:solidFill>
                  <a:schemeClr val="bg1"/>
                </a:solidFill>
                <a:latin typeface="+mj-lt"/>
                <a:cs typeface="Calibri"/>
              </a:rPr>
              <a:t>Director Project  Development</a:t>
            </a:r>
          </a:p>
        </p:txBody>
      </p:sp>
      <p:sp>
        <p:nvSpPr>
          <p:cNvPr id="421" name="object 366">
            <a:extLst>
              <a:ext uri="{FF2B5EF4-FFF2-40B4-BE49-F238E27FC236}">
                <a16:creationId xmlns:a16="http://schemas.microsoft.com/office/drawing/2014/main" id="{8C9035D4-CF94-75D3-E1FF-92528456E157}"/>
              </a:ext>
            </a:extLst>
          </p:cNvPr>
          <p:cNvSpPr txBox="1"/>
          <p:nvPr/>
        </p:nvSpPr>
        <p:spPr>
          <a:xfrm>
            <a:off x="7651147" y="2248181"/>
            <a:ext cx="642302" cy="406518"/>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algn="ctr">
              <a:spcBef>
                <a:spcPts val="63"/>
              </a:spcBef>
            </a:pPr>
            <a:r>
              <a:rPr lang="en-US" sz="600" spc="-3" dirty="0">
                <a:solidFill>
                  <a:schemeClr val="bg1"/>
                </a:solidFill>
                <a:latin typeface="+mj-lt"/>
                <a:cs typeface="Calibri"/>
              </a:rPr>
              <a:t>Chief Financial </a:t>
            </a:r>
            <a:br>
              <a:rPr lang="en-US" sz="600" spc="-3" dirty="0">
                <a:solidFill>
                  <a:schemeClr val="bg1"/>
                </a:solidFill>
                <a:latin typeface="+mj-lt"/>
                <a:cs typeface="Calibri"/>
              </a:rPr>
            </a:br>
            <a:r>
              <a:rPr lang="en-US" sz="600" spc="-3" dirty="0">
                <a:solidFill>
                  <a:schemeClr val="bg1"/>
                </a:solidFill>
                <a:latin typeface="+mj-lt"/>
                <a:cs typeface="Calibri"/>
              </a:rPr>
              <a:t>Officer</a:t>
            </a:r>
          </a:p>
        </p:txBody>
      </p:sp>
      <p:sp>
        <p:nvSpPr>
          <p:cNvPr id="432" name="object 366">
            <a:extLst>
              <a:ext uri="{FF2B5EF4-FFF2-40B4-BE49-F238E27FC236}">
                <a16:creationId xmlns:a16="http://schemas.microsoft.com/office/drawing/2014/main" id="{4DEF42AA-8164-92C3-65C0-044CF8A4B887}"/>
              </a:ext>
            </a:extLst>
          </p:cNvPr>
          <p:cNvSpPr txBox="1"/>
          <p:nvPr/>
        </p:nvSpPr>
        <p:spPr>
          <a:xfrm>
            <a:off x="8395604" y="2242341"/>
            <a:ext cx="642302" cy="406518"/>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algn="ctr">
              <a:spcBef>
                <a:spcPts val="63"/>
              </a:spcBef>
            </a:pPr>
            <a:r>
              <a:rPr lang="en-US" sz="600" spc="-3" dirty="0">
                <a:solidFill>
                  <a:schemeClr val="bg1"/>
                </a:solidFill>
                <a:latin typeface="+mj-lt"/>
                <a:cs typeface="Calibri"/>
              </a:rPr>
              <a:t>Chief Information  Officer</a:t>
            </a:r>
          </a:p>
        </p:txBody>
      </p:sp>
      <p:sp>
        <p:nvSpPr>
          <p:cNvPr id="1063" name="object 366">
            <a:extLst>
              <a:ext uri="{FF2B5EF4-FFF2-40B4-BE49-F238E27FC236}">
                <a16:creationId xmlns:a16="http://schemas.microsoft.com/office/drawing/2014/main" id="{D1A42F19-2F43-5127-6CC3-ACDDE7BE2433}"/>
              </a:ext>
            </a:extLst>
          </p:cNvPr>
          <p:cNvSpPr txBox="1"/>
          <p:nvPr/>
        </p:nvSpPr>
        <p:spPr>
          <a:xfrm>
            <a:off x="1532284" y="2242341"/>
            <a:ext cx="642302" cy="406518"/>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algn="ctr">
              <a:spcBef>
                <a:spcPts val="63"/>
              </a:spcBef>
            </a:pPr>
            <a:r>
              <a:rPr lang="en-US" sz="600" spc="-3" dirty="0">
                <a:solidFill>
                  <a:schemeClr val="bg1"/>
                </a:solidFill>
                <a:latin typeface="+mj-lt"/>
                <a:cs typeface="Calibri"/>
              </a:rPr>
              <a:t>Government </a:t>
            </a:r>
            <a:br>
              <a:rPr lang="en-US" sz="600" spc="-3" dirty="0">
                <a:solidFill>
                  <a:schemeClr val="bg1"/>
                </a:solidFill>
                <a:latin typeface="+mj-lt"/>
                <a:cs typeface="Calibri"/>
              </a:rPr>
            </a:br>
            <a:r>
              <a:rPr lang="en-US" sz="600" spc="-3" dirty="0">
                <a:solidFill>
                  <a:schemeClr val="bg1"/>
                </a:solidFill>
                <a:latin typeface="+mj-lt"/>
                <a:cs typeface="Calibri"/>
              </a:rPr>
              <a:t>Affairs</a:t>
            </a:r>
          </a:p>
        </p:txBody>
      </p:sp>
      <p:cxnSp>
        <p:nvCxnSpPr>
          <p:cNvPr id="1092" name="Straight Connector 1091">
            <a:extLst>
              <a:ext uri="{FF2B5EF4-FFF2-40B4-BE49-F238E27FC236}">
                <a16:creationId xmlns:a16="http://schemas.microsoft.com/office/drawing/2014/main" id="{3964AD5E-14FA-9C01-4F95-37A0A1CF49D5}"/>
              </a:ext>
            </a:extLst>
          </p:cNvPr>
          <p:cNvCxnSpPr>
            <a:cxnSpLocks/>
            <a:stCxn id="270" idx="3"/>
            <a:endCxn id="265" idx="2"/>
          </p:cNvCxnSpPr>
          <p:nvPr/>
        </p:nvCxnSpPr>
        <p:spPr>
          <a:xfrm flipV="1">
            <a:off x="2395505" y="1376505"/>
            <a:ext cx="2189140" cy="146810"/>
          </a:xfrm>
          <a:prstGeom prst="line">
            <a:avLst/>
          </a:prstGeom>
          <a:ln w="10795"/>
        </p:spPr>
        <p:style>
          <a:lnRef idx="1">
            <a:schemeClr val="dk1"/>
          </a:lnRef>
          <a:fillRef idx="0">
            <a:schemeClr val="dk1"/>
          </a:fillRef>
          <a:effectRef idx="0">
            <a:schemeClr val="dk1"/>
          </a:effectRef>
          <a:fontRef idx="minor">
            <a:schemeClr val="tx1"/>
          </a:fontRef>
        </p:style>
      </p:cxnSp>
      <p:cxnSp>
        <p:nvCxnSpPr>
          <p:cNvPr id="1093" name="Straight Connector 1092">
            <a:extLst>
              <a:ext uri="{FF2B5EF4-FFF2-40B4-BE49-F238E27FC236}">
                <a16:creationId xmlns:a16="http://schemas.microsoft.com/office/drawing/2014/main" id="{6F9A9FFA-A303-D5BC-94CC-18F6F4CDB4D8}"/>
              </a:ext>
            </a:extLst>
          </p:cNvPr>
          <p:cNvCxnSpPr>
            <a:cxnSpLocks/>
            <a:stCxn id="305" idx="1"/>
            <a:endCxn id="265" idx="2"/>
          </p:cNvCxnSpPr>
          <p:nvPr/>
        </p:nvCxnSpPr>
        <p:spPr>
          <a:xfrm flipH="1" flipV="1">
            <a:off x="4584645" y="1376505"/>
            <a:ext cx="2217172" cy="146811"/>
          </a:xfrm>
          <a:prstGeom prst="line">
            <a:avLst/>
          </a:prstGeom>
          <a:ln w="10795"/>
        </p:spPr>
        <p:style>
          <a:lnRef idx="1">
            <a:schemeClr val="dk1"/>
          </a:lnRef>
          <a:fillRef idx="0">
            <a:schemeClr val="dk1"/>
          </a:fillRef>
          <a:effectRef idx="0">
            <a:schemeClr val="dk1"/>
          </a:effectRef>
          <a:fontRef idx="minor">
            <a:schemeClr val="tx1"/>
          </a:fontRef>
        </p:style>
      </p:cxnSp>
      <p:cxnSp>
        <p:nvCxnSpPr>
          <p:cNvPr id="1096" name="Straight Connector 1095">
            <a:extLst>
              <a:ext uri="{FF2B5EF4-FFF2-40B4-BE49-F238E27FC236}">
                <a16:creationId xmlns:a16="http://schemas.microsoft.com/office/drawing/2014/main" id="{F5AD7ED2-A85B-38E0-3914-671E70314931}"/>
              </a:ext>
            </a:extLst>
          </p:cNvPr>
          <p:cNvCxnSpPr>
            <a:cxnSpLocks/>
            <a:stCxn id="349" idx="0"/>
            <a:endCxn id="265" idx="2"/>
          </p:cNvCxnSpPr>
          <p:nvPr/>
        </p:nvCxnSpPr>
        <p:spPr>
          <a:xfrm flipV="1">
            <a:off x="4584645" y="1376505"/>
            <a:ext cx="0" cy="289416"/>
          </a:xfrm>
          <a:prstGeom prst="line">
            <a:avLst/>
          </a:prstGeom>
          <a:ln w="10795"/>
        </p:spPr>
        <p:style>
          <a:lnRef idx="1">
            <a:schemeClr val="dk1"/>
          </a:lnRef>
          <a:fillRef idx="0">
            <a:schemeClr val="dk1"/>
          </a:fillRef>
          <a:effectRef idx="0">
            <a:schemeClr val="dk1"/>
          </a:effectRef>
          <a:fontRef idx="minor">
            <a:schemeClr val="tx1"/>
          </a:fontRef>
        </p:style>
      </p:cxnSp>
      <p:cxnSp>
        <p:nvCxnSpPr>
          <p:cNvPr id="1101" name="Straight Connector 1100">
            <a:extLst>
              <a:ext uri="{FF2B5EF4-FFF2-40B4-BE49-F238E27FC236}">
                <a16:creationId xmlns:a16="http://schemas.microsoft.com/office/drawing/2014/main" id="{333DB13D-07B9-2642-7EE1-F5C6A8F87F47}"/>
              </a:ext>
            </a:extLst>
          </p:cNvPr>
          <p:cNvCxnSpPr>
            <a:cxnSpLocks/>
            <a:stCxn id="270" idx="3"/>
            <a:endCxn id="349" idx="1"/>
          </p:cNvCxnSpPr>
          <p:nvPr/>
        </p:nvCxnSpPr>
        <p:spPr>
          <a:xfrm>
            <a:off x="2395505" y="1523315"/>
            <a:ext cx="1640500" cy="279766"/>
          </a:xfrm>
          <a:prstGeom prst="line">
            <a:avLst/>
          </a:prstGeom>
          <a:ln w="10795">
            <a:prstDash val="dash"/>
          </a:ln>
        </p:spPr>
        <p:style>
          <a:lnRef idx="1">
            <a:schemeClr val="dk1"/>
          </a:lnRef>
          <a:fillRef idx="0">
            <a:schemeClr val="dk1"/>
          </a:fillRef>
          <a:effectRef idx="0">
            <a:schemeClr val="dk1"/>
          </a:effectRef>
          <a:fontRef idx="minor">
            <a:schemeClr val="tx1"/>
          </a:fontRef>
        </p:style>
      </p:cxnSp>
      <p:cxnSp>
        <p:nvCxnSpPr>
          <p:cNvPr id="1104" name="Straight Connector 1103">
            <a:extLst>
              <a:ext uri="{FF2B5EF4-FFF2-40B4-BE49-F238E27FC236}">
                <a16:creationId xmlns:a16="http://schemas.microsoft.com/office/drawing/2014/main" id="{99915274-081C-F40D-BD12-0A4A03362ABF}"/>
              </a:ext>
            </a:extLst>
          </p:cNvPr>
          <p:cNvCxnSpPr>
            <a:cxnSpLocks/>
            <a:stCxn id="305" idx="1"/>
            <a:endCxn id="349" idx="3"/>
          </p:cNvCxnSpPr>
          <p:nvPr/>
        </p:nvCxnSpPr>
        <p:spPr>
          <a:xfrm flipH="1">
            <a:off x="5133285" y="1523316"/>
            <a:ext cx="1668532" cy="279765"/>
          </a:xfrm>
          <a:prstGeom prst="line">
            <a:avLst/>
          </a:prstGeom>
          <a:ln w="10795">
            <a:prstDash val="dash"/>
          </a:ln>
        </p:spPr>
        <p:style>
          <a:lnRef idx="1">
            <a:schemeClr val="dk1"/>
          </a:lnRef>
          <a:fillRef idx="0">
            <a:schemeClr val="dk1"/>
          </a:fillRef>
          <a:effectRef idx="0">
            <a:schemeClr val="dk1"/>
          </a:effectRef>
          <a:fontRef idx="minor">
            <a:schemeClr val="tx1"/>
          </a:fontRef>
        </p:style>
      </p:cxnSp>
      <p:cxnSp>
        <p:nvCxnSpPr>
          <p:cNvPr id="1107" name="Straight Connector 1106">
            <a:extLst>
              <a:ext uri="{FF2B5EF4-FFF2-40B4-BE49-F238E27FC236}">
                <a16:creationId xmlns:a16="http://schemas.microsoft.com/office/drawing/2014/main" id="{C5B23EA2-F7A5-877D-9691-76868952BF5E}"/>
              </a:ext>
            </a:extLst>
          </p:cNvPr>
          <p:cNvCxnSpPr>
            <a:cxnSpLocks/>
          </p:cNvCxnSpPr>
          <p:nvPr/>
        </p:nvCxnSpPr>
        <p:spPr>
          <a:xfrm flipV="1">
            <a:off x="1845662" y="1710134"/>
            <a:ext cx="0" cy="452146"/>
          </a:xfrm>
          <a:prstGeom prst="line">
            <a:avLst/>
          </a:prstGeom>
          <a:ln w="10795"/>
        </p:spPr>
        <p:style>
          <a:lnRef idx="1">
            <a:schemeClr val="dk1"/>
          </a:lnRef>
          <a:fillRef idx="0">
            <a:schemeClr val="dk1"/>
          </a:fillRef>
          <a:effectRef idx="0">
            <a:schemeClr val="dk1"/>
          </a:effectRef>
          <a:fontRef idx="minor">
            <a:schemeClr val="tx1"/>
          </a:fontRef>
        </p:style>
      </p:cxnSp>
      <p:cxnSp>
        <p:nvCxnSpPr>
          <p:cNvPr id="1112" name="Straight Connector 1111">
            <a:extLst>
              <a:ext uri="{FF2B5EF4-FFF2-40B4-BE49-F238E27FC236}">
                <a16:creationId xmlns:a16="http://schemas.microsoft.com/office/drawing/2014/main" id="{6DD75512-3BD2-4BC5-2DB2-858CF5F5A6DD}"/>
              </a:ext>
            </a:extLst>
          </p:cNvPr>
          <p:cNvCxnSpPr>
            <a:cxnSpLocks/>
          </p:cNvCxnSpPr>
          <p:nvPr/>
        </p:nvCxnSpPr>
        <p:spPr>
          <a:xfrm>
            <a:off x="322993" y="2154785"/>
            <a:ext cx="3060884" cy="14991"/>
          </a:xfrm>
          <a:prstGeom prst="line">
            <a:avLst/>
          </a:prstGeom>
          <a:ln w="10795"/>
        </p:spPr>
        <p:style>
          <a:lnRef idx="1">
            <a:schemeClr val="dk1"/>
          </a:lnRef>
          <a:fillRef idx="0">
            <a:schemeClr val="dk1"/>
          </a:fillRef>
          <a:effectRef idx="0">
            <a:schemeClr val="dk1"/>
          </a:effectRef>
          <a:fontRef idx="minor">
            <a:schemeClr val="tx1"/>
          </a:fontRef>
        </p:style>
      </p:cxnSp>
      <p:cxnSp>
        <p:nvCxnSpPr>
          <p:cNvPr id="1116" name="Straight Connector 1115">
            <a:extLst>
              <a:ext uri="{FF2B5EF4-FFF2-40B4-BE49-F238E27FC236}">
                <a16:creationId xmlns:a16="http://schemas.microsoft.com/office/drawing/2014/main" id="{6D1B9315-FB50-9232-2F38-38B98B9A4921}"/>
              </a:ext>
            </a:extLst>
          </p:cNvPr>
          <p:cNvCxnSpPr>
            <a:cxnSpLocks/>
          </p:cNvCxnSpPr>
          <p:nvPr/>
        </p:nvCxnSpPr>
        <p:spPr>
          <a:xfrm flipV="1">
            <a:off x="324105" y="2162280"/>
            <a:ext cx="0" cy="76988"/>
          </a:xfrm>
          <a:prstGeom prst="line">
            <a:avLst/>
          </a:prstGeom>
          <a:ln w="10795"/>
        </p:spPr>
        <p:style>
          <a:lnRef idx="1">
            <a:schemeClr val="dk1"/>
          </a:lnRef>
          <a:fillRef idx="0">
            <a:schemeClr val="dk1"/>
          </a:fillRef>
          <a:effectRef idx="0">
            <a:schemeClr val="dk1"/>
          </a:effectRef>
          <a:fontRef idx="minor">
            <a:schemeClr val="tx1"/>
          </a:fontRef>
        </p:style>
      </p:cxnSp>
      <p:cxnSp>
        <p:nvCxnSpPr>
          <p:cNvPr id="1118" name="Straight Connector 1117">
            <a:extLst>
              <a:ext uri="{FF2B5EF4-FFF2-40B4-BE49-F238E27FC236}">
                <a16:creationId xmlns:a16="http://schemas.microsoft.com/office/drawing/2014/main" id="{E4F4C49F-FB54-FDE8-BD91-54124FDC2CA9}"/>
              </a:ext>
            </a:extLst>
          </p:cNvPr>
          <p:cNvCxnSpPr>
            <a:cxnSpLocks/>
          </p:cNvCxnSpPr>
          <p:nvPr/>
        </p:nvCxnSpPr>
        <p:spPr>
          <a:xfrm flipV="1">
            <a:off x="1128905" y="2154785"/>
            <a:ext cx="0" cy="92433"/>
          </a:xfrm>
          <a:prstGeom prst="line">
            <a:avLst/>
          </a:prstGeom>
          <a:ln w="10795"/>
        </p:spPr>
        <p:style>
          <a:lnRef idx="1">
            <a:schemeClr val="dk1"/>
          </a:lnRef>
          <a:fillRef idx="0">
            <a:schemeClr val="dk1"/>
          </a:fillRef>
          <a:effectRef idx="0">
            <a:schemeClr val="dk1"/>
          </a:effectRef>
          <a:fontRef idx="minor">
            <a:schemeClr val="tx1"/>
          </a:fontRef>
        </p:style>
      </p:cxnSp>
      <p:cxnSp>
        <p:nvCxnSpPr>
          <p:cNvPr id="1119" name="Straight Connector 1118">
            <a:extLst>
              <a:ext uri="{FF2B5EF4-FFF2-40B4-BE49-F238E27FC236}">
                <a16:creationId xmlns:a16="http://schemas.microsoft.com/office/drawing/2014/main" id="{88E7E0BA-5D2B-2262-DD6C-7E01C0018161}"/>
              </a:ext>
            </a:extLst>
          </p:cNvPr>
          <p:cNvCxnSpPr>
            <a:cxnSpLocks/>
          </p:cNvCxnSpPr>
          <p:nvPr/>
        </p:nvCxnSpPr>
        <p:spPr>
          <a:xfrm flipV="1">
            <a:off x="1845662" y="2162280"/>
            <a:ext cx="0" cy="84938"/>
          </a:xfrm>
          <a:prstGeom prst="line">
            <a:avLst/>
          </a:prstGeom>
          <a:ln w="10795"/>
        </p:spPr>
        <p:style>
          <a:lnRef idx="1">
            <a:schemeClr val="dk1"/>
          </a:lnRef>
          <a:fillRef idx="0">
            <a:schemeClr val="dk1"/>
          </a:fillRef>
          <a:effectRef idx="0">
            <a:schemeClr val="dk1"/>
          </a:effectRef>
          <a:fontRef idx="minor">
            <a:schemeClr val="tx1"/>
          </a:fontRef>
        </p:style>
      </p:cxnSp>
      <p:cxnSp>
        <p:nvCxnSpPr>
          <p:cNvPr id="1120" name="Straight Connector 1119">
            <a:extLst>
              <a:ext uri="{FF2B5EF4-FFF2-40B4-BE49-F238E27FC236}">
                <a16:creationId xmlns:a16="http://schemas.microsoft.com/office/drawing/2014/main" id="{E6C778A7-D0E4-2965-C14D-48F17CF056AA}"/>
              </a:ext>
            </a:extLst>
          </p:cNvPr>
          <p:cNvCxnSpPr>
            <a:cxnSpLocks/>
          </p:cNvCxnSpPr>
          <p:nvPr/>
        </p:nvCxnSpPr>
        <p:spPr>
          <a:xfrm flipV="1">
            <a:off x="2622636" y="2162280"/>
            <a:ext cx="0" cy="91979"/>
          </a:xfrm>
          <a:prstGeom prst="line">
            <a:avLst/>
          </a:prstGeom>
          <a:ln w="10795"/>
        </p:spPr>
        <p:style>
          <a:lnRef idx="1">
            <a:schemeClr val="dk1"/>
          </a:lnRef>
          <a:fillRef idx="0">
            <a:schemeClr val="dk1"/>
          </a:fillRef>
          <a:effectRef idx="0">
            <a:schemeClr val="dk1"/>
          </a:effectRef>
          <a:fontRef idx="minor">
            <a:schemeClr val="tx1"/>
          </a:fontRef>
        </p:style>
      </p:cxnSp>
      <p:cxnSp>
        <p:nvCxnSpPr>
          <p:cNvPr id="1121" name="Straight Connector 1120">
            <a:extLst>
              <a:ext uri="{FF2B5EF4-FFF2-40B4-BE49-F238E27FC236}">
                <a16:creationId xmlns:a16="http://schemas.microsoft.com/office/drawing/2014/main" id="{1FC0C704-8E0A-BEFE-EF94-C695F88EF290}"/>
              </a:ext>
            </a:extLst>
          </p:cNvPr>
          <p:cNvCxnSpPr>
            <a:cxnSpLocks/>
          </p:cNvCxnSpPr>
          <p:nvPr/>
        </p:nvCxnSpPr>
        <p:spPr>
          <a:xfrm flipV="1">
            <a:off x="3377878" y="2162280"/>
            <a:ext cx="0" cy="99929"/>
          </a:xfrm>
          <a:prstGeom prst="line">
            <a:avLst/>
          </a:prstGeom>
          <a:ln w="10795"/>
        </p:spPr>
        <p:style>
          <a:lnRef idx="1">
            <a:schemeClr val="dk1"/>
          </a:lnRef>
          <a:fillRef idx="0">
            <a:schemeClr val="dk1"/>
          </a:fillRef>
          <a:effectRef idx="0">
            <a:schemeClr val="dk1"/>
          </a:effectRef>
          <a:fontRef idx="minor">
            <a:schemeClr val="tx1"/>
          </a:fontRef>
        </p:style>
      </p:cxnSp>
      <p:cxnSp>
        <p:nvCxnSpPr>
          <p:cNvPr id="1151" name="Straight Connector 1150">
            <a:extLst>
              <a:ext uri="{FF2B5EF4-FFF2-40B4-BE49-F238E27FC236}">
                <a16:creationId xmlns:a16="http://schemas.microsoft.com/office/drawing/2014/main" id="{4C506695-FDD8-CD72-8023-823FBF0A4748}"/>
              </a:ext>
            </a:extLst>
          </p:cNvPr>
          <p:cNvCxnSpPr>
            <a:cxnSpLocks/>
          </p:cNvCxnSpPr>
          <p:nvPr/>
        </p:nvCxnSpPr>
        <p:spPr>
          <a:xfrm>
            <a:off x="7209645" y="2153545"/>
            <a:ext cx="1561499" cy="8735"/>
          </a:xfrm>
          <a:prstGeom prst="line">
            <a:avLst/>
          </a:prstGeom>
          <a:ln w="10795"/>
        </p:spPr>
        <p:style>
          <a:lnRef idx="1">
            <a:schemeClr val="dk1"/>
          </a:lnRef>
          <a:fillRef idx="0">
            <a:schemeClr val="dk1"/>
          </a:fillRef>
          <a:effectRef idx="0">
            <a:schemeClr val="dk1"/>
          </a:effectRef>
          <a:fontRef idx="minor">
            <a:schemeClr val="tx1"/>
          </a:fontRef>
        </p:style>
      </p:cxnSp>
      <p:cxnSp>
        <p:nvCxnSpPr>
          <p:cNvPr id="1152" name="Straight Connector 1151">
            <a:extLst>
              <a:ext uri="{FF2B5EF4-FFF2-40B4-BE49-F238E27FC236}">
                <a16:creationId xmlns:a16="http://schemas.microsoft.com/office/drawing/2014/main" id="{81EC8FDE-972C-678F-5F0C-5733965E6672}"/>
              </a:ext>
            </a:extLst>
          </p:cNvPr>
          <p:cNvCxnSpPr>
            <a:cxnSpLocks/>
          </p:cNvCxnSpPr>
          <p:nvPr/>
        </p:nvCxnSpPr>
        <p:spPr>
          <a:xfrm flipV="1">
            <a:off x="7209645" y="2153545"/>
            <a:ext cx="0" cy="71772"/>
          </a:xfrm>
          <a:prstGeom prst="line">
            <a:avLst/>
          </a:prstGeom>
          <a:ln w="10795"/>
        </p:spPr>
        <p:style>
          <a:lnRef idx="1">
            <a:schemeClr val="dk1"/>
          </a:lnRef>
          <a:fillRef idx="0">
            <a:schemeClr val="dk1"/>
          </a:fillRef>
          <a:effectRef idx="0">
            <a:schemeClr val="dk1"/>
          </a:effectRef>
          <a:fontRef idx="minor">
            <a:schemeClr val="tx1"/>
          </a:fontRef>
        </p:style>
      </p:cxnSp>
      <p:cxnSp>
        <p:nvCxnSpPr>
          <p:cNvPr id="1153" name="Straight Connector 1152">
            <a:extLst>
              <a:ext uri="{FF2B5EF4-FFF2-40B4-BE49-F238E27FC236}">
                <a16:creationId xmlns:a16="http://schemas.microsoft.com/office/drawing/2014/main" id="{86B794E2-F19A-7078-ED7E-62FE8DCB9D64}"/>
              </a:ext>
            </a:extLst>
          </p:cNvPr>
          <p:cNvCxnSpPr>
            <a:cxnSpLocks/>
          </p:cNvCxnSpPr>
          <p:nvPr/>
        </p:nvCxnSpPr>
        <p:spPr>
          <a:xfrm flipV="1">
            <a:off x="7623682" y="1683336"/>
            <a:ext cx="1838" cy="478944"/>
          </a:xfrm>
          <a:prstGeom prst="line">
            <a:avLst/>
          </a:prstGeom>
          <a:ln w="10795"/>
        </p:spPr>
        <p:style>
          <a:lnRef idx="1">
            <a:schemeClr val="dk1"/>
          </a:lnRef>
          <a:fillRef idx="0">
            <a:schemeClr val="dk1"/>
          </a:fillRef>
          <a:effectRef idx="0">
            <a:schemeClr val="dk1"/>
          </a:effectRef>
          <a:fontRef idx="minor">
            <a:schemeClr val="tx1"/>
          </a:fontRef>
        </p:style>
      </p:cxnSp>
      <p:cxnSp>
        <p:nvCxnSpPr>
          <p:cNvPr id="1154" name="Straight Connector 1153">
            <a:extLst>
              <a:ext uri="{FF2B5EF4-FFF2-40B4-BE49-F238E27FC236}">
                <a16:creationId xmlns:a16="http://schemas.microsoft.com/office/drawing/2014/main" id="{B1F896EC-0C43-7D83-0531-19042AAA4053}"/>
              </a:ext>
            </a:extLst>
          </p:cNvPr>
          <p:cNvCxnSpPr>
            <a:cxnSpLocks/>
          </p:cNvCxnSpPr>
          <p:nvPr/>
        </p:nvCxnSpPr>
        <p:spPr>
          <a:xfrm flipV="1">
            <a:off x="8758724" y="2169776"/>
            <a:ext cx="0" cy="72630"/>
          </a:xfrm>
          <a:prstGeom prst="line">
            <a:avLst/>
          </a:prstGeom>
          <a:ln w="10795"/>
        </p:spPr>
        <p:style>
          <a:lnRef idx="1">
            <a:schemeClr val="dk1"/>
          </a:lnRef>
          <a:fillRef idx="0">
            <a:schemeClr val="dk1"/>
          </a:fillRef>
          <a:effectRef idx="0">
            <a:schemeClr val="dk1"/>
          </a:effectRef>
          <a:fontRef idx="minor">
            <a:schemeClr val="tx1"/>
          </a:fontRef>
        </p:style>
      </p:cxnSp>
      <p:sp>
        <p:nvSpPr>
          <p:cNvPr id="380" name="object 366">
            <a:extLst>
              <a:ext uri="{FF2B5EF4-FFF2-40B4-BE49-F238E27FC236}">
                <a16:creationId xmlns:a16="http://schemas.microsoft.com/office/drawing/2014/main" id="{E089E07A-BAD2-6514-6CBF-E4827CA6F9F2}"/>
              </a:ext>
            </a:extLst>
          </p:cNvPr>
          <p:cNvSpPr txBox="1"/>
          <p:nvPr/>
        </p:nvSpPr>
        <p:spPr>
          <a:xfrm>
            <a:off x="3030142" y="2242341"/>
            <a:ext cx="642302" cy="413227"/>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50" spc="-3">
                <a:solidFill>
                  <a:schemeClr val="bg1"/>
                </a:solidFill>
                <a:latin typeface="+mj-lt"/>
                <a:cs typeface="Calibri"/>
              </a:defRPr>
            </a:lvl1pPr>
          </a:lstStyle>
          <a:p>
            <a:r>
              <a:rPr lang="en-US" sz="600" dirty="0"/>
              <a:t>Director Planning &amp; </a:t>
            </a:r>
            <a:br>
              <a:rPr lang="en-US" sz="600" dirty="0"/>
            </a:br>
            <a:r>
              <a:rPr lang="en-US" sz="600" dirty="0"/>
              <a:t>Modal Programs</a:t>
            </a:r>
          </a:p>
        </p:txBody>
      </p:sp>
      <p:sp>
        <p:nvSpPr>
          <p:cNvPr id="445" name="object 366">
            <a:extLst>
              <a:ext uri="{FF2B5EF4-FFF2-40B4-BE49-F238E27FC236}">
                <a16:creationId xmlns:a16="http://schemas.microsoft.com/office/drawing/2014/main" id="{49412F46-9702-E661-3A30-7383B9CF0B66}"/>
              </a:ext>
            </a:extLst>
          </p:cNvPr>
          <p:cNvSpPr txBox="1"/>
          <p:nvPr/>
        </p:nvSpPr>
        <p:spPr>
          <a:xfrm>
            <a:off x="3089111" y="2786371"/>
            <a:ext cx="583333"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r>
              <a:rPr lang="en-US" sz="600" dirty="0">
                <a:latin typeface="+mn-lt"/>
              </a:rPr>
              <a:t>Aviation</a:t>
            </a:r>
          </a:p>
        </p:txBody>
      </p:sp>
      <p:sp>
        <p:nvSpPr>
          <p:cNvPr id="446" name="object 366">
            <a:extLst>
              <a:ext uri="{FF2B5EF4-FFF2-40B4-BE49-F238E27FC236}">
                <a16:creationId xmlns:a16="http://schemas.microsoft.com/office/drawing/2014/main" id="{07496F12-9A82-75C3-6036-5FA2524A3460}"/>
              </a:ext>
            </a:extLst>
          </p:cNvPr>
          <p:cNvSpPr txBox="1"/>
          <p:nvPr/>
        </p:nvSpPr>
        <p:spPr>
          <a:xfrm>
            <a:off x="3089111" y="3105513"/>
            <a:ext cx="583333"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r>
              <a:rPr lang="en-US" sz="600" dirty="0">
                <a:latin typeface="+mn-lt"/>
              </a:rPr>
              <a:t>Maritime</a:t>
            </a:r>
          </a:p>
        </p:txBody>
      </p:sp>
      <p:sp>
        <p:nvSpPr>
          <p:cNvPr id="447" name="object 366">
            <a:extLst>
              <a:ext uri="{FF2B5EF4-FFF2-40B4-BE49-F238E27FC236}">
                <a16:creationId xmlns:a16="http://schemas.microsoft.com/office/drawing/2014/main" id="{3EDDF69D-9767-96C8-499B-17BF7623098A}"/>
              </a:ext>
            </a:extLst>
          </p:cNvPr>
          <p:cNvSpPr txBox="1"/>
          <p:nvPr/>
        </p:nvSpPr>
        <p:spPr>
          <a:xfrm>
            <a:off x="3089111" y="3435230"/>
            <a:ext cx="583333" cy="301095"/>
          </a:xfrm>
          <a:prstGeom prst="roundRect">
            <a:avLst>
              <a:gd name="adj" fmla="val 13541"/>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r>
              <a:rPr lang="en-US" sz="600" dirty="0">
                <a:latin typeface="+mn-lt"/>
              </a:rPr>
              <a:t>Public  Transportation</a:t>
            </a:r>
          </a:p>
        </p:txBody>
      </p:sp>
      <p:sp>
        <p:nvSpPr>
          <p:cNvPr id="448" name="object 366">
            <a:extLst>
              <a:ext uri="{FF2B5EF4-FFF2-40B4-BE49-F238E27FC236}">
                <a16:creationId xmlns:a16="http://schemas.microsoft.com/office/drawing/2014/main" id="{F0F42040-D904-D34A-FE13-22F0ED6D69AE}"/>
              </a:ext>
            </a:extLst>
          </p:cNvPr>
          <p:cNvSpPr txBox="1"/>
          <p:nvPr/>
        </p:nvSpPr>
        <p:spPr>
          <a:xfrm>
            <a:off x="3089111" y="3808454"/>
            <a:ext cx="583333" cy="357085"/>
          </a:xfrm>
          <a:prstGeom prst="roundRect">
            <a:avLst>
              <a:gd name="adj" fmla="val 7778"/>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r>
              <a:rPr lang="en-US" sz="600" dirty="0">
                <a:latin typeface="+mn-lt"/>
              </a:rPr>
              <a:t>Transportation Planning &amp; Programming</a:t>
            </a:r>
          </a:p>
        </p:txBody>
      </p:sp>
      <p:sp>
        <p:nvSpPr>
          <p:cNvPr id="1169" name="object 366">
            <a:extLst>
              <a:ext uri="{FF2B5EF4-FFF2-40B4-BE49-F238E27FC236}">
                <a16:creationId xmlns:a16="http://schemas.microsoft.com/office/drawing/2014/main" id="{CD63795F-4089-B486-07DC-9EE73BD5534A}"/>
              </a:ext>
            </a:extLst>
          </p:cNvPr>
          <p:cNvSpPr txBox="1"/>
          <p:nvPr/>
        </p:nvSpPr>
        <p:spPr>
          <a:xfrm>
            <a:off x="3083093" y="4221738"/>
            <a:ext cx="594471" cy="244594"/>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r>
              <a:rPr lang="en-US" sz="600" dirty="0">
                <a:latin typeface="+mn-lt"/>
              </a:rPr>
              <a:t>Rail</a:t>
            </a:r>
          </a:p>
        </p:txBody>
      </p:sp>
      <p:sp>
        <p:nvSpPr>
          <p:cNvPr id="3" name="object 366">
            <a:extLst>
              <a:ext uri="{FF2B5EF4-FFF2-40B4-BE49-F238E27FC236}">
                <a16:creationId xmlns:a16="http://schemas.microsoft.com/office/drawing/2014/main" id="{8131BDF8-5004-8819-AABF-C468A5299C6F}"/>
              </a:ext>
            </a:extLst>
          </p:cNvPr>
          <p:cNvSpPr txBox="1"/>
          <p:nvPr/>
        </p:nvSpPr>
        <p:spPr>
          <a:xfrm>
            <a:off x="2585942" y="799907"/>
            <a:ext cx="903454" cy="286801"/>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algn="ctr">
              <a:spcBef>
                <a:spcPts val="63"/>
              </a:spcBef>
            </a:pPr>
            <a:r>
              <a:rPr lang="en-US" sz="600" spc="-3" dirty="0">
                <a:solidFill>
                  <a:schemeClr val="bg1"/>
                </a:solidFill>
                <a:latin typeface="+mj-lt"/>
                <a:cs typeface="Calibri"/>
              </a:rPr>
              <a:t>Chief Audit &amp; </a:t>
            </a:r>
            <a:br>
              <a:rPr lang="en-US" sz="600" spc="-3" dirty="0">
                <a:solidFill>
                  <a:schemeClr val="bg1"/>
                </a:solidFill>
                <a:latin typeface="+mj-lt"/>
                <a:cs typeface="Calibri"/>
              </a:rPr>
            </a:br>
            <a:r>
              <a:rPr lang="en-US" sz="600" spc="-3" dirty="0">
                <a:solidFill>
                  <a:schemeClr val="bg1"/>
                </a:solidFill>
                <a:latin typeface="+mj-lt"/>
                <a:cs typeface="Calibri"/>
              </a:rPr>
              <a:t>Compliance Officer</a:t>
            </a:r>
          </a:p>
        </p:txBody>
      </p:sp>
      <p:cxnSp>
        <p:nvCxnSpPr>
          <p:cNvPr id="4" name="Straight Connector 3">
            <a:extLst>
              <a:ext uri="{FF2B5EF4-FFF2-40B4-BE49-F238E27FC236}">
                <a16:creationId xmlns:a16="http://schemas.microsoft.com/office/drawing/2014/main" id="{48887253-877A-2A4F-C503-5B1FA6D25966}"/>
              </a:ext>
            </a:extLst>
          </p:cNvPr>
          <p:cNvCxnSpPr>
            <a:cxnSpLocks/>
            <a:endCxn id="260" idx="1"/>
          </p:cNvCxnSpPr>
          <p:nvPr/>
        </p:nvCxnSpPr>
        <p:spPr>
          <a:xfrm>
            <a:off x="3037669" y="753769"/>
            <a:ext cx="705046" cy="3229"/>
          </a:xfrm>
          <a:prstGeom prst="line">
            <a:avLst/>
          </a:prstGeom>
          <a:ln w="10795"/>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CED8E0DD-CCBE-4DE0-D169-F7F5D62FC701}"/>
              </a:ext>
            </a:extLst>
          </p:cNvPr>
          <p:cNvCxnSpPr>
            <a:cxnSpLocks/>
          </p:cNvCxnSpPr>
          <p:nvPr/>
        </p:nvCxnSpPr>
        <p:spPr>
          <a:xfrm flipV="1">
            <a:off x="3038388" y="753769"/>
            <a:ext cx="0" cy="49382"/>
          </a:xfrm>
          <a:prstGeom prst="line">
            <a:avLst/>
          </a:prstGeom>
          <a:ln w="10795"/>
        </p:spPr>
        <p:style>
          <a:lnRef idx="1">
            <a:schemeClr val="dk1"/>
          </a:lnRef>
          <a:fillRef idx="0">
            <a:schemeClr val="dk1"/>
          </a:fillRef>
          <a:effectRef idx="0">
            <a:schemeClr val="dk1"/>
          </a:effectRef>
          <a:fontRef idx="minor">
            <a:schemeClr val="tx1"/>
          </a:fontRef>
        </p:style>
      </p:cxnSp>
      <p:sp>
        <p:nvSpPr>
          <p:cNvPr id="9" name="object 400">
            <a:extLst>
              <a:ext uri="{FF2B5EF4-FFF2-40B4-BE49-F238E27FC236}">
                <a16:creationId xmlns:a16="http://schemas.microsoft.com/office/drawing/2014/main" id="{E602ACAA-44F0-3DD0-9A5F-6C60BBB7891A}"/>
              </a:ext>
            </a:extLst>
          </p:cNvPr>
          <p:cNvSpPr/>
          <p:nvPr/>
        </p:nvSpPr>
        <p:spPr>
          <a:xfrm>
            <a:off x="3476142" y="1032709"/>
            <a:ext cx="810497" cy="61123"/>
          </a:xfrm>
          <a:custGeom>
            <a:avLst/>
            <a:gdLst/>
            <a:ahLst/>
            <a:cxnLst/>
            <a:rect l="l" t="t" r="r" b="b"/>
            <a:pathLst>
              <a:path w="208279" h="1089660">
                <a:moveTo>
                  <a:pt x="208148" y="1089336"/>
                </a:moveTo>
                <a:lnTo>
                  <a:pt x="208148" y="0"/>
                </a:lnTo>
                <a:lnTo>
                  <a:pt x="0" y="0"/>
                </a:lnTo>
              </a:path>
            </a:pathLst>
          </a:custGeom>
          <a:ln w="12688">
            <a:solidFill>
              <a:srgbClr val="404040"/>
            </a:solidFill>
            <a:prstDash val="sysDash"/>
          </a:ln>
        </p:spPr>
        <p:txBody>
          <a:bodyPr wrap="square" lIns="0" tIns="0" rIns="0" bIns="0" rtlCol="0"/>
          <a:lstStyle/>
          <a:p>
            <a:endParaRPr lang="en-US" sz="600" dirty="0">
              <a:latin typeface="+mj-lt"/>
            </a:endParaRPr>
          </a:p>
        </p:txBody>
      </p:sp>
      <p:sp>
        <p:nvSpPr>
          <p:cNvPr id="12" name="object 366">
            <a:extLst>
              <a:ext uri="{FF2B5EF4-FFF2-40B4-BE49-F238E27FC236}">
                <a16:creationId xmlns:a16="http://schemas.microsoft.com/office/drawing/2014/main" id="{D1A3BEEF-203A-CAD3-12C0-FA649368B516}"/>
              </a:ext>
            </a:extLst>
          </p:cNvPr>
          <p:cNvSpPr txBox="1"/>
          <p:nvPr/>
        </p:nvSpPr>
        <p:spPr>
          <a:xfrm>
            <a:off x="1530876" y="711500"/>
            <a:ext cx="590042" cy="18288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algn="ctr">
              <a:spcBef>
                <a:spcPts val="63"/>
              </a:spcBef>
            </a:pPr>
            <a:r>
              <a:rPr lang="en-US" sz="600" spc="-3" dirty="0">
                <a:solidFill>
                  <a:schemeClr val="bg1"/>
                </a:solidFill>
                <a:latin typeface="+mj-lt"/>
                <a:cs typeface="Calibri"/>
              </a:rPr>
              <a:t>Compliance</a:t>
            </a:r>
          </a:p>
        </p:txBody>
      </p:sp>
      <p:sp>
        <p:nvSpPr>
          <p:cNvPr id="13" name="object 366">
            <a:extLst>
              <a:ext uri="{FF2B5EF4-FFF2-40B4-BE49-F238E27FC236}">
                <a16:creationId xmlns:a16="http://schemas.microsoft.com/office/drawing/2014/main" id="{2A4CD641-14DD-7237-5006-67BF46041A22}"/>
              </a:ext>
            </a:extLst>
          </p:cNvPr>
          <p:cNvSpPr txBox="1"/>
          <p:nvPr/>
        </p:nvSpPr>
        <p:spPr>
          <a:xfrm>
            <a:off x="1530876" y="998593"/>
            <a:ext cx="590042" cy="18288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algn="ctr">
              <a:spcBef>
                <a:spcPts val="63"/>
              </a:spcBef>
            </a:pPr>
            <a:r>
              <a:rPr lang="en-US" sz="600" spc="-3" dirty="0">
                <a:solidFill>
                  <a:schemeClr val="bg1"/>
                </a:solidFill>
                <a:latin typeface="+mj-lt"/>
                <a:cs typeface="Calibri"/>
              </a:rPr>
              <a:t>Internal Audit</a:t>
            </a:r>
          </a:p>
        </p:txBody>
      </p:sp>
      <p:grpSp>
        <p:nvGrpSpPr>
          <p:cNvPr id="430" name="Group 429">
            <a:extLst>
              <a:ext uri="{FF2B5EF4-FFF2-40B4-BE49-F238E27FC236}">
                <a16:creationId xmlns:a16="http://schemas.microsoft.com/office/drawing/2014/main" id="{5F4F1DD6-DE75-4579-5AD4-F395D4C31F54}"/>
              </a:ext>
            </a:extLst>
          </p:cNvPr>
          <p:cNvGrpSpPr/>
          <p:nvPr/>
        </p:nvGrpSpPr>
        <p:grpSpPr>
          <a:xfrm>
            <a:off x="2120709" y="799910"/>
            <a:ext cx="453439" cy="286802"/>
            <a:chOff x="2120709" y="799910"/>
            <a:chExt cx="453439" cy="286802"/>
          </a:xfrm>
        </p:grpSpPr>
        <p:cxnSp>
          <p:nvCxnSpPr>
            <p:cNvPr id="14" name="Straight Connector 13">
              <a:extLst>
                <a:ext uri="{FF2B5EF4-FFF2-40B4-BE49-F238E27FC236}">
                  <a16:creationId xmlns:a16="http://schemas.microsoft.com/office/drawing/2014/main" id="{304077AC-539E-6607-EB7B-4728F2B0C115}"/>
                </a:ext>
              </a:extLst>
            </p:cNvPr>
            <p:cNvCxnSpPr>
              <a:cxnSpLocks/>
            </p:cNvCxnSpPr>
            <p:nvPr/>
          </p:nvCxnSpPr>
          <p:spPr>
            <a:xfrm>
              <a:off x="2216862" y="938110"/>
              <a:ext cx="357286" cy="0"/>
            </a:xfrm>
            <a:prstGeom prst="line">
              <a:avLst/>
            </a:prstGeom>
            <a:ln w="10795"/>
          </p:spPr>
          <p:style>
            <a:lnRef idx="1">
              <a:schemeClr val="dk1"/>
            </a:lnRef>
            <a:fillRef idx="0">
              <a:schemeClr val="dk1"/>
            </a:fillRef>
            <a:effectRef idx="0">
              <a:schemeClr val="dk1"/>
            </a:effectRef>
            <a:fontRef idx="minor">
              <a:schemeClr val="tx1"/>
            </a:fontRef>
          </p:style>
        </p:cxnSp>
        <p:grpSp>
          <p:nvGrpSpPr>
            <p:cNvPr id="17" name="Group 16">
              <a:extLst>
                <a:ext uri="{FF2B5EF4-FFF2-40B4-BE49-F238E27FC236}">
                  <a16:creationId xmlns:a16="http://schemas.microsoft.com/office/drawing/2014/main" id="{B461E1E4-89D1-FAFE-9A47-3AF2DA4E48ED}"/>
                </a:ext>
              </a:extLst>
            </p:cNvPr>
            <p:cNvGrpSpPr/>
            <p:nvPr/>
          </p:nvGrpSpPr>
          <p:grpSpPr>
            <a:xfrm rot="5400000">
              <a:off x="2026487" y="894132"/>
              <a:ext cx="286802" cy="98357"/>
              <a:chOff x="548778" y="2718334"/>
              <a:chExt cx="999999" cy="304360"/>
            </a:xfrm>
          </p:grpSpPr>
          <p:cxnSp>
            <p:nvCxnSpPr>
              <p:cNvPr id="20" name="Straight Connector 19">
                <a:extLst>
                  <a:ext uri="{FF2B5EF4-FFF2-40B4-BE49-F238E27FC236}">
                    <a16:creationId xmlns:a16="http://schemas.microsoft.com/office/drawing/2014/main" id="{BCDA9819-ED52-CA62-BB0A-BCB69159418C}"/>
                  </a:ext>
                </a:extLst>
              </p:cNvPr>
              <p:cNvCxnSpPr>
                <a:cxnSpLocks/>
              </p:cNvCxnSpPr>
              <p:nvPr/>
            </p:nvCxnSpPr>
            <p:spPr>
              <a:xfrm flipV="1">
                <a:off x="548778" y="2718334"/>
                <a:ext cx="999999" cy="2392"/>
              </a:xfrm>
              <a:prstGeom prst="line">
                <a:avLst/>
              </a:prstGeom>
              <a:ln w="10795"/>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03A66E59-CEC9-3274-BCF7-6C4F372BFDA2}"/>
                  </a:ext>
                </a:extLst>
              </p:cNvPr>
              <p:cNvCxnSpPr>
                <a:cxnSpLocks/>
              </p:cNvCxnSpPr>
              <p:nvPr/>
            </p:nvCxnSpPr>
            <p:spPr>
              <a:xfrm flipV="1">
                <a:off x="551160" y="2720726"/>
                <a:ext cx="0" cy="293614"/>
              </a:xfrm>
              <a:prstGeom prst="line">
                <a:avLst/>
              </a:prstGeom>
              <a:ln w="10795"/>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923403A-7235-B090-03C6-C1FB0BAFF9AB}"/>
                  </a:ext>
                </a:extLst>
              </p:cNvPr>
              <p:cNvCxnSpPr>
                <a:cxnSpLocks/>
              </p:cNvCxnSpPr>
              <p:nvPr/>
            </p:nvCxnSpPr>
            <p:spPr>
              <a:xfrm flipV="1">
                <a:off x="1548777" y="2718334"/>
                <a:ext cx="0" cy="304360"/>
              </a:xfrm>
              <a:prstGeom prst="line">
                <a:avLst/>
              </a:prstGeom>
              <a:ln w="10795"/>
            </p:spPr>
            <p:style>
              <a:lnRef idx="1">
                <a:schemeClr val="dk1"/>
              </a:lnRef>
              <a:fillRef idx="0">
                <a:schemeClr val="dk1"/>
              </a:fillRef>
              <a:effectRef idx="0">
                <a:schemeClr val="dk1"/>
              </a:effectRef>
              <a:fontRef idx="minor">
                <a:schemeClr val="tx1"/>
              </a:fontRef>
            </p:style>
          </p:cxnSp>
        </p:grpSp>
      </p:grpSp>
      <p:sp>
        <p:nvSpPr>
          <p:cNvPr id="24" name="object 366">
            <a:extLst>
              <a:ext uri="{FF2B5EF4-FFF2-40B4-BE49-F238E27FC236}">
                <a16:creationId xmlns:a16="http://schemas.microsoft.com/office/drawing/2014/main" id="{E7E61C27-B0CC-E56F-2ABC-72C178D46F20}"/>
              </a:ext>
            </a:extLst>
          </p:cNvPr>
          <p:cNvSpPr txBox="1"/>
          <p:nvPr/>
        </p:nvSpPr>
        <p:spPr>
          <a:xfrm>
            <a:off x="8330053" y="1293268"/>
            <a:ext cx="758293" cy="18288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algn="ctr">
              <a:spcBef>
                <a:spcPts val="63"/>
              </a:spcBef>
            </a:pPr>
            <a:r>
              <a:rPr lang="en-US" sz="600" spc="-3" dirty="0">
                <a:solidFill>
                  <a:schemeClr val="bg1"/>
                </a:solidFill>
                <a:latin typeface="+mj-lt"/>
                <a:cs typeface="Calibri"/>
              </a:rPr>
              <a:t>Civil Rights</a:t>
            </a:r>
          </a:p>
        </p:txBody>
      </p:sp>
      <p:sp>
        <p:nvSpPr>
          <p:cNvPr id="25" name="object 366">
            <a:extLst>
              <a:ext uri="{FF2B5EF4-FFF2-40B4-BE49-F238E27FC236}">
                <a16:creationId xmlns:a16="http://schemas.microsoft.com/office/drawing/2014/main" id="{EE4E61D1-D41E-CC19-8BA4-C1AA0C8360F5}"/>
              </a:ext>
            </a:extLst>
          </p:cNvPr>
          <p:cNvSpPr txBox="1"/>
          <p:nvPr/>
        </p:nvSpPr>
        <p:spPr>
          <a:xfrm>
            <a:off x="8328096" y="1564212"/>
            <a:ext cx="758293" cy="18288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algn="ctr">
              <a:spcBef>
                <a:spcPts val="63"/>
              </a:spcBef>
            </a:pPr>
            <a:r>
              <a:rPr lang="en-US" sz="600" spc="-3" dirty="0">
                <a:solidFill>
                  <a:schemeClr val="bg1"/>
                </a:solidFill>
                <a:latin typeface="+mj-lt"/>
                <a:cs typeface="Calibri"/>
              </a:rPr>
              <a:t>Occupational Safety</a:t>
            </a:r>
          </a:p>
        </p:txBody>
      </p:sp>
      <p:grpSp>
        <p:nvGrpSpPr>
          <p:cNvPr id="1133" name="Group 1132">
            <a:extLst>
              <a:ext uri="{FF2B5EF4-FFF2-40B4-BE49-F238E27FC236}">
                <a16:creationId xmlns:a16="http://schemas.microsoft.com/office/drawing/2014/main" id="{6E86EF37-6E5C-35CD-7413-48927AA8049D}"/>
              </a:ext>
            </a:extLst>
          </p:cNvPr>
          <p:cNvGrpSpPr/>
          <p:nvPr/>
        </p:nvGrpSpPr>
        <p:grpSpPr>
          <a:xfrm>
            <a:off x="3814133" y="2782308"/>
            <a:ext cx="2192560" cy="1870966"/>
            <a:chOff x="3342602" y="2725411"/>
            <a:chExt cx="1816051" cy="2113638"/>
          </a:xfrm>
        </p:grpSpPr>
        <p:sp>
          <p:nvSpPr>
            <p:cNvPr id="1066" name="object 366">
              <a:extLst>
                <a:ext uri="{FF2B5EF4-FFF2-40B4-BE49-F238E27FC236}">
                  <a16:creationId xmlns:a16="http://schemas.microsoft.com/office/drawing/2014/main" id="{22E0DE61-2318-18AE-C7C3-0A27B1373152}"/>
                </a:ext>
              </a:extLst>
            </p:cNvPr>
            <p:cNvSpPr txBox="1"/>
            <p:nvPr/>
          </p:nvSpPr>
          <p:spPr>
            <a:xfrm>
              <a:off x="3342602" y="2725411"/>
              <a:ext cx="400114"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pPr marL="8405" algn="ctr">
                <a:spcBef>
                  <a:spcPts val="238"/>
                </a:spcBef>
              </a:pPr>
              <a:r>
                <a:rPr lang="en-US" sz="600" spc="-3" dirty="0">
                  <a:latin typeface="+mn-lt"/>
                  <a:cs typeface="Calibri"/>
                </a:rPr>
                <a:t>Abilene</a:t>
              </a:r>
              <a:endParaRPr lang="en-US" sz="600" dirty="0">
                <a:latin typeface="+mn-lt"/>
                <a:cs typeface="Calibri"/>
              </a:endParaRPr>
            </a:p>
          </p:txBody>
        </p:sp>
        <p:sp>
          <p:nvSpPr>
            <p:cNvPr id="1067" name="object 366">
              <a:extLst>
                <a:ext uri="{FF2B5EF4-FFF2-40B4-BE49-F238E27FC236}">
                  <a16:creationId xmlns:a16="http://schemas.microsoft.com/office/drawing/2014/main" id="{4F25F2E8-0281-301E-B822-91A12A185BB6}"/>
                </a:ext>
              </a:extLst>
            </p:cNvPr>
            <p:cNvSpPr txBox="1"/>
            <p:nvPr/>
          </p:nvSpPr>
          <p:spPr>
            <a:xfrm>
              <a:off x="3342602" y="3035342"/>
              <a:ext cx="400114"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r>
                <a:rPr lang="en-US" sz="600" spc="-3" dirty="0">
                  <a:latin typeface="+mn-lt"/>
                  <a:cs typeface="Calibri"/>
                </a:rPr>
                <a:t>Amarillo</a:t>
              </a:r>
              <a:endParaRPr lang="en-US" sz="600" dirty="0"/>
            </a:p>
          </p:txBody>
        </p:sp>
        <p:sp>
          <p:nvSpPr>
            <p:cNvPr id="1068" name="object 366">
              <a:extLst>
                <a:ext uri="{FF2B5EF4-FFF2-40B4-BE49-F238E27FC236}">
                  <a16:creationId xmlns:a16="http://schemas.microsoft.com/office/drawing/2014/main" id="{7B7DC834-3A82-BEBB-4D33-8108D0843AF3}"/>
                </a:ext>
              </a:extLst>
            </p:cNvPr>
            <p:cNvSpPr txBox="1"/>
            <p:nvPr/>
          </p:nvSpPr>
          <p:spPr>
            <a:xfrm>
              <a:off x="3342602" y="3345273"/>
              <a:ext cx="400114"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pPr marL="18911" algn="ctr">
                <a:spcBef>
                  <a:spcPts val="238"/>
                </a:spcBef>
              </a:pPr>
              <a:r>
                <a:rPr lang="en-US" sz="600" spc="-3" dirty="0">
                  <a:latin typeface="+mn-lt"/>
                  <a:cs typeface="Calibri"/>
                </a:rPr>
                <a:t>Atlanta</a:t>
              </a:r>
              <a:endParaRPr lang="en-US" sz="600" dirty="0">
                <a:latin typeface="+mn-lt"/>
                <a:cs typeface="Calibri"/>
              </a:endParaRPr>
            </a:p>
          </p:txBody>
        </p:sp>
        <p:sp>
          <p:nvSpPr>
            <p:cNvPr id="1071" name="object 366">
              <a:extLst>
                <a:ext uri="{FF2B5EF4-FFF2-40B4-BE49-F238E27FC236}">
                  <a16:creationId xmlns:a16="http://schemas.microsoft.com/office/drawing/2014/main" id="{3FD8AA64-B83D-0E28-0525-8449613437B7}"/>
                </a:ext>
              </a:extLst>
            </p:cNvPr>
            <p:cNvSpPr txBox="1"/>
            <p:nvPr/>
          </p:nvSpPr>
          <p:spPr>
            <a:xfrm>
              <a:off x="3342602" y="3655204"/>
              <a:ext cx="400114"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pPr marL="8405" algn="ctr">
                <a:spcBef>
                  <a:spcPts val="238"/>
                </a:spcBef>
              </a:pPr>
              <a:r>
                <a:rPr lang="en-US" sz="600" spc="-3" dirty="0">
                  <a:latin typeface="+mn-lt"/>
                  <a:cs typeface="Calibri"/>
                </a:rPr>
                <a:t>Austin</a:t>
              </a:r>
              <a:endParaRPr lang="en-US" sz="600" dirty="0">
                <a:latin typeface="+mn-lt"/>
                <a:cs typeface="Calibri"/>
              </a:endParaRPr>
            </a:p>
          </p:txBody>
        </p:sp>
        <p:sp>
          <p:nvSpPr>
            <p:cNvPr id="1072" name="object 366">
              <a:extLst>
                <a:ext uri="{FF2B5EF4-FFF2-40B4-BE49-F238E27FC236}">
                  <a16:creationId xmlns:a16="http://schemas.microsoft.com/office/drawing/2014/main" id="{AFCD17FD-4C74-D45F-5342-A04625CE3B7D}"/>
                </a:ext>
              </a:extLst>
            </p:cNvPr>
            <p:cNvSpPr txBox="1"/>
            <p:nvPr/>
          </p:nvSpPr>
          <p:spPr>
            <a:xfrm>
              <a:off x="3342602" y="3965135"/>
              <a:ext cx="400114"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r>
                <a:rPr lang="en-US" sz="600" spc="-3" dirty="0">
                  <a:latin typeface="+mn-lt"/>
                  <a:cs typeface="Calibri"/>
                </a:rPr>
                <a:t>Beaumont</a:t>
              </a:r>
              <a:endParaRPr lang="en-US" sz="600" dirty="0"/>
            </a:p>
          </p:txBody>
        </p:sp>
        <p:sp>
          <p:nvSpPr>
            <p:cNvPr id="1087" name="object 366">
              <a:extLst>
                <a:ext uri="{FF2B5EF4-FFF2-40B4-BE49-F238E27FC236}">
                  <a16:creationId xmlns:a16="http://schemas.microsoft.com/office/drawing/2014/main" id="{A469F84B-272F-A37D-C52C-79F9507F147E}"/>
                </a:ext>
              </a:extLst>
            </p:cNvPr>
            <p:cNvSpPr txBox="1"/>
            <p:nvPr/>
          </p:nvSpPr>
          <p:spPr>
            <a:xfrm>
              <a:off x="3342602" y="4275066"/>
              <a:ext cx="400114"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pPr marL="18911">
                <a:spcBef>
                  <a:spcPts val="238"/>
                </a:spcBef>
              </a:pPr>
              <a:r>
                <a:rPr lang="en-US" sz="600" spc="-3" dirty="0">
                  <a:latin typeface="+mn-lt"/>
                  <a:cs typeface="Calibri"/>
                </a:rPr>
                <a:t>Brownwood</a:t>
              </a:r>
              <a:endParaRPr lang="en-US" sz="600" dirty="0">
                <a:latin typeface="+mn-lt"/>
                <a:cs typeface="Calibri"/>
              </a:endParaRPr>
            </a:p>
          </p:txBody>
        </p:sp>
        <p:sp>
          <p:nvSpPr>
            <p:cNvPr id="1091" name="object 366">
              <a:extLst>
                <a:ext uri="{FF2B5EF4-FFF2-40B4-BE49-F238E27FC236}">
                  <a16:creationId xmlns:a16="http://schemas.microsoft.com/office/drawing/2014/main" id="{58FD7ACE-D3CE-B2A0-A5C3-16653C5802F9}"/>
                </a:ext>
              </a:extLst>
            </p:cNvPr>
            <p:cNvSpPr txBox="1"/>
            <p:nvPr/>
          </p:nvSpPr>
          <p:spPr>
            <a:xfrm>
              <a:off x="3814581" y="2725411"/>
              <a:ext cx="400114"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pPr marL="8405" algn="ctr">
                <a:spcBef>
                  <a:spcPts val="238"/>
                </a:spcBef>
              </a:pPr>
              <a:r>
                <a:rPr lang="en-US" sz="600" spc="-3" dirty="0">
                  <a:latin typeface="+mn-lt"/>
                  <a:cs typeface="Calibri"/>
                </a:rPr>
                <a:t>Bryan</a:t>
              </a:r>
              <a:endParaRPr lang="en-US" sz="600" dirty="0">
                <a:latin typeface="+mn-lt"/>
                <a:cs typeface="Calibri"/>
              </a:endParaRPr>
            </a:p>
          </p:txBody>
        </p:sp>
        <p:sp>
          <p:nvSpPr>
            <p:cNvPr id="1094" name="object 366">
              <a:extLst>
                <a:ext uri="{FF2B5EF4-FFF2-40B4-BE49-F238E27FC236}">
                  <a16:creationId xmlns:a16="http://schemas.microsoft.com/office/drawing/2014/main" id="{1553D97D-A791-A641-2387-C64BFD81DA69}"/>
                </a:ext>
              </a:extLst>
            </p:cNvPr>
            <p:cNvSpPr txBox="1"/>
            <p:nvPr/>
          </p:nvSpPr>
          <p:spPr>
            <a:xfrm>
              <a:off x="3814581" y="3035342"/>
              <a:ext cx="400114"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r>
                <a:rPr lang="en-US" sz="600" spc="-7" dirty="0">
                  <a:latin typeface="+mn-lt"/>
                  <a:cs typeface="Calibri"/>
                </a:rPr>
                <a:t>C</a:t>
              </a:r>
              <a:r>
                <a:rPr lang="en-US" sz="600" dirty="0">
                  <a:latin typeface="+mn-lt"/>
                  <a:cs typeface="Calibri"/>
                </a:rPr>
                <a:t>h</a:t>
              </a:r>
              <a:r>
                <a:rPr lang="en-US" sz="600" spc="-7" dirty="0">
                  <a:latin typeface="+mn-lt"/>
                  <a:cs typeface="Calibri"/>
                </a:rPr>
                <a:t>ild</a:t>
              </a:r>
              <a:r>
                <a:rPr lang="en-US" sz="600" spc="-3" dirty="0">
                  <a:latin typeface="+mn-lt"/>
                  <a:cs typeface="Calibri"/>
                </a:rPr>
                <a:t>r</a:t>
              </a:r>
              <a:r>
                <a:rPr lang="en-US" sz="600" spc="-7" dirty="0">
                  <a:latin typeface="+mn-lt"/>
                  <a:cs typeface="Calibri"/>
                </a:rPr>
                <a:t>ess</a:t>
              </a:r>
              <a:endParaRPr lang="en-US" sz="600" dirty="0"/>
            </a:p>
          </p:txBody>
        </p:sp>
        <p:sp>
          <p:nvSpPr>
            <p:cNvPr id="1095" name="object 366">
              <a:extLst>
                <a:ext uri="{FF2B5EF4-FFF2-40B4-BE49-F238E27FC236}">
                  <a16:creationId xmlns:a16="http://schemas.microsoft.com/office/drawing/2014/main" id="{36745D5B-DCA9-2345-5641-457AEB352C86}"/>
                </a:ext>
              </a:extLst>
            </p:cNvPr>
            <p:cNvSpPr txBox="1"/>
            <p:nvPr/>
          </p:nvSpPr>
          <p:spPr>
            <a:xfrm>
              <a:off x="3814581" y="3345273"/>
              <a:ext cx="400114"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pPr marL="8405" algn="ctr">
                <a:spcBef>
                  <a:spcPts val="63"/>
                </a:spcBef>
              </a:pPr>
              <a:r>
                <a:rPr lang="en-US" sz="600" spc="-3" dirty="0">
                  <a:latin typeface="+mn-lt"/>
                  <a:cs typeface="Calibri"/>
                </a:rPr>
                <a:t>Corpus</a:t>
              </a:r>
              <a:r>
                <a:rPr lang="en-US" sz="600" spc="-30" dirty="0">
                  <a:latin typeface="+mn-lt"/>
                  <a:cs typeface="Calibri"/>
                </a:rPr>
                <a:t> </a:t>
              </a:r>
              <a:br>
                <a:rPr lang="en-US" sz="600" spc="-30" dirty="0">
                  <a:latin typeface="+mn-lt"/>
                  <a:cs typeface="Calibri"/>
                </a:rPr>
              </a:br>
              <a:r>
                <a:rPr lang="en-US" sz="600" spc="-3" dirty="0">
                  <a:latin typeface="+mn-lt"/>
                  <a:cs typeface="Calibri"/>
                </a:rPr>
                <a:t>Christi</a:t>
              </a:r>
              <a:endParaRPr lang="en-US" sz="600" dirty="0">
                <a:latin typeface="+mn-lt"/>
                <a:cs typeface="Calibri"/>
              </a:endParaRPr>
            </a:p>
          </p:txBody>
        </p:sp>
        <p:sp>
          <p:nvSpPr>
            <p:cNvPr id="1097" name="object 366">
              <a:extLst>
                <a:ext uri="{FF2B5EF4-FFF2-40B4-BE49-F238E27FC236}">
                  <a16:creationId xmlns:a16="http://schemas.microsoft.com/office/drawing/2014/main" id="{8B2D0121-384E-6716-4664-129CBDF77D5C}"/>
                </a:ext>
              </a:extLst>
            </p:cNvPr>
            <p:cNvSpPr txBox="1"/>
            <p:nvPr/>
          </p:nvSpPr>
          <p:spPr>
            <a:xfrm>
              <a:off x="3814581" y="3655204"/>
              <a:ext cx="400114"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pPr marL="8405" algn="ctr">
                <a:spcBef>
                  <a:spcPts val="238"/>
                </a:spcBef>
              </a:pPr>
              <a:r>
                <a:rPr lang="en-US" sz="600" spc="-3" dirty="0">
                  <a:latin typeface="+mn-lt"/>
                  <a:cs typeface="Calibri"/>
                </a:rPr>
                <a:t>Dal</a:t>
              </a:r>
              <a:r>
                <a:rPr lang="en-US" sz="600" spc="-7" dirty="0">
                  <a:latin typeface="+mn-lt"/>
                  <a:cs typeface="Calibri"/>
                </a:rPr>
                <a:t>l</a:t>
              </a:r>
              <a:r>
                <a:rPr lang="en-US" sz="600" spc="-3" dirty="0">
                  <a:latin typeface="+mn-lt"/>
                  <a:cs typeface="Calibri"/>
                </a:rPr>
                <a:t>as</a:t>
              </a:r>
              <a:endParaRPr lang="en-US" sz="600" dirty="0">
                <a:latin typeface="+mn-lt"/>
                <a:cs typeface="Calibri"/>
              </a:endParaRPr>
            </a:p>
          </p:txBody>
        </p:sp>
        <p:sp>
          <p:nvSpPr>
            <p:cNvPr id="1098" name="object 366">
              <a:extLst>
                <a:ext uri="{FF2B5EF4-FFF2-40B4-BE49-F238E27FC236}">
                  <a16:creationId xmlns:a16="http://schemas.microsoft.com/office/drawing/2014/main" id="{E53ED749-131D-7807-A089-498F1064CE2E}"/>
                </a:ext>
              </a:extLst>
            </p:cNvPr>
            <p:cNvSpPr txBox="1"/>
            <p:nvPr/>
          </p:nvSpPr>
          <p:spPr>
            <a:xfrm>
              <a:off x="3814581" y="3965135"/>
              <a:ext cx="400114"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pPr marL="8405" algn="ctr">
                <a:spcBef>
                  <a:spcPts val="242"/>
                </a:spcBef>
              </a:pPr>
              <a:r>
                <a:rPr lang="en-US" sz="600" spc="-3" dirty="0">
                  <a:latin typeface="+mn-lt"/>
                  <a:cs typeface="Calibri"/>
                </a:rPr>
                <a:t>El</a:t>
              </a:r>
              <a:r>
                <a:rPr lang="en-US" sz="600" spc="-36" dirty="0">
                  <a:latin typeface="+mn-lt"/>
                  <a:cs typeface="Calibri"/>
                </a:rPr>
                <a:t> </a:t>
              </a:r>
              <a:r>
                <a:rPr lang="en-US" sz="600" spc="-3" dirty="0">
                  <a:latin typeface="+mn-lt"/>
                  <a:cs typeface="Calibri"/>
                </a:rPr>
                <a:t>Paso</a:t>
              </a:r>
              <a:endParaRPr lang="en-US" sz="600" dirty="0">
                <a:latin typeface="+mn-lt"/>
                <a:cs typeface="Calibri"/>
              </a:endParaRPr>
            </a:p>
          </p:txBody>
        </p:sp>
        <p:sp>
          <p:nvSpPr>
            <p:cNvPr id="1099" name="object 366">
              <a:extLst>
                <a:ext uri="{FF2B5EF4-FFF2-40B4-BE49-F238E27FC236}">
                  <a16:creationId xmlns:a16="http://schemas.microsoft.com/office/drawing/2014/main" id="{A727110F-1EEE-156F-9977-6BC1D3B125E5}"/>
                </a:ext>
              </a:extLst>
            </p:cNvPr>
            <p:cNvSpPr txBox="1"/>
            <p:nvPr/>
          </p:nvSpPr>
          <p:spPr>
            <a:xfrm>
              <a:off x="3814581" y="4275066"/>
              <a:ext cx="400114"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pPr marL="8405" algn="ctr">
                <a:spcBef>
                  <a:spcPts val="242"/>
                </a:spcBef>
              </a:pPr>
              <a:r>
                <a:rPr lang="en-US" sz="600" spc="-3" dirty="0">
                  <a:latin typeface="+mn-lt"/>
                  <a:cs typeface="Calibri"/>
                </a:rPr>
                <a:t>Fort</a:t>
              </a:r>
              <a:r>
                <a:rPr lang="en-US" sz="600" spc="-36" dirty="0">
                  <a:latin typeface="+mn-lt"/>
                  <a:cs typeface="Calibri"/>
                </a:rPr>
                <a:t> </a:t>
              </a:r>
              <a:r>
                <a:rPr lang="en-US" sz="600" spc="-3" dirty="0">
                  <a:latin typeface="+mn-lt"/>
                  <a:cs typeface="Calibri"/>
                </a:rPr>
                <a:t>Worth</a:t>
              </a:r>
              <a:endParaRPr lang="en-US" sz="600" dirty="0">
                <a:latin typeface="+mn-lt"/>
                <a:cs typeface="Calibri"/>
              </a:endParaRPr>
            </a:p>
          </p:txBody>
        </p:sp>
        <p:sp>
          <p:nvSpPr>
            <p:cNvPr id="1100" name="object 366">
              <a:extLst>
                <a:ext uri="{FF2B5EF4-FFF2-40B4-BE49-F238E27FC236}">
                  <a16:creationId xmlns:a16="http://schemas.microsoft.com/office/drawing/2014/main" id="{26088D52-E5D2-605C-E078-74C8FFC40A03}"/>
                </a:ext>
              </a:extLst>
            </p:cNvPr>
            <p:cNvSpPr txBox="1"/>
            <p:nvPr/>
          </p:nvSpPr>
          <p:spPr>
            <a:xfrm>
              <a:off x="4286560" y="2725411"/>
              <a:ext cx="400114"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pPr algn="ctr">
                <a:spcBef>
                  <a:spcPts val="238"/>
                </a:spcBef>
              </a:pPr>
              <a:r>
                <a:rPr lang="en-US" sz="600" spc="-7" dirty="0">
                  <a:latin typeface="+mn-lt"/>
                  <a:cs typeface="Calibri"/>
                </a:rPr>
                <a:t>Ho</a:t>
              </a:r>
              <a:r>
                <a:rPr lang="en-US" sz="600" dirty="0">
                  <a:latin typeface="+mn-lt"/>
                  <a:cs typeface="Calibri"/>
                </a:rPr>
                <a:t>u</a:t>
              </a:r>
              <a:r>
                <a:rPr lang="en-US" sz="600" spc="-3" dirty="0">
                  <a:latin typeface="+mn-lt"/>
                  <a:cs typeface="Calibri"/>
                </a:rPr>
                <a:t>s</a:t>
              </a:r>
              <a:r>
                <a:rPr lang="en-US" sz="600" spc="-7" dirty="0">
                  <a:latin typeface="+mn-lt"/>
                  <a:cs typeface="Calibri"/>
                </a:rPr>
                <a:t>t</a:t>
              </a:r>
              <a:r>
                <a:rPr lang="en-US" sz="600" dirty="0">
                  <a:latin typeface="+mn-lt"/>
                  <a:cs typeface="Calibri"/>
                </a:rPr>
                <a:t>o</a:t>
              </a:r>
              <a:r>
                <a:rPr lang="en-US" sz="600" spc="-3" dirty="0">
                  <a:latin typeface="+mn-lt"/>
                  <a:cs typeface="Calibri"/>
                </a:rPr>
                <a:t>n</a:t>
              </a:r>
              <a:endParaRPr lang="en-US" sz="600" dirty="0">
                <a:latin typeface="+mn-lt"/>
                <a:cs typeface="Calibri"/>
              </a:endParaRPr>
            </a:p>
          </p:txBody>
        </p:sp>
        <p:sp>
          <p:nvSpPr>
            <p:cNvPr id="1102" name="object 366">
              <a:extLst>
                <a:ext uri="{FF2B5EF4-FFF2-40B4-BE49-F238E27FC236}">
                  <a16:creationId xmlns:a16="http://schemas.microsoft.com/office/drawing/2014/main" id="{FCC6A0E9-C899-D843-C7C2-F0C431A83AF3}"/>
                </a:ext>
              </a:extLst>
            </p:cNvPr>
            <p:cNvSpPr txBox="1"/>
            <p:nvPr/>
          </p:nvSpPr>
          <p:spPr>
            <a:xfrm>
              <a:off x="4286560" y="3035342"/>
              <a:ext cx="400114"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r>
                <a:rPr lang="en-US" sz="600" spc="-3" dirty="0">
                  <a:latin typeface="+mn-lt"/>
                  <a:cs typeface="Calibri"/>
                </a:rPr>
                <a:t>Laredo</a:t>
              </a:r>
              <a:endParaRPr lang="en-US" sz="600" dirty="0"/>
            </a:p>
          </p:txBody>
        </p:sp>
        <p:sp>
          <p:nvSpPr>
            <p:cNvPr id="1103" name="object 366">
              <a:extLst>
                <a:ext uri="{FF2B5EF4-FFF2-40B4-BE49-F238E27FC236}">
                  <a16:creationId xmlns:a16="http://schemas.microsoft.com/office/drawing/2014/main" id="{D83768DF-07C8-9E1D-A884-98A3575C9E44}"/>
                </a:ext>
              </a:extLst>
            </p:cNvPr>
            <p:cNvSpPr txBox="1"/>
            <p:nvPr/>
          </p:nvSpPr>
          <p:spPr>
            <a:xfrm>
              <a:off x="4286560" y="3345273"/>
              <a:ext cx="400114"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pPr marL="8405" algn="ctr">
                <a:spcBef>
                  <a:spcPts val="63"/>
                </a:spcBef>
              </a:pPr>
              <a:r>
                <a:rPr lang="en-US" sz="600" spc="-3" dirty="0">
                  <a:latin typeface="+mn-lt"/>
                  <a:cs typeface="Calibri"/>
                </a:rPr>
                <a:t>Lubbock</a:t>
              </a:r>
              <a:endParaRPr lang="en-US" sz="600" dirty="0">
                <a:latin typeface="+mn-lt"/>
                <a:cs typeface="Calibri"/>
              </a:endParaRPr>
            </a:p>
          </p:txBody>
        </p:sp>
        <p:sp>
          <p:nvSpPr>
            <p:cNvPr id="1105" name="object 366">
              <a:extLst>
                <a:ext uri="{FF2B5EF4-FFF2-40B4-BE49-F238E27FC236}">
                  <a16:creationId xmlns:a16="http://schemas.microsoft.com/office/drawing/2014/main" id="{B6BC9EE0-481D-F64F-9FDB-7E62F8D64DBD}"/>
                </a:ext>
              </a:extLst>
            </p:cNvPr>
            <p:cNvSpPr txBox="1"/>
            <p:nvPr/>
          </p:nvSpPr>
          <p:spPr>
            <a:xfrm>
              <a:off x="4286560" y="3655204"/>
              <a:ext cx="400114"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pPr marL="8405" algn="ctr">
                <a:spcBef>
                  <a:spcPts val="238"/>
                </a:spcBef>
              </a:pPr>
              <a:r>
                <a:rPr lang="en-US" sz="600" spc="-3" dirty="0">
                  <a:latin typeface="+mn-lt"/>
                  <a:cs typeface="Calibri"/>
                </a:rPr>
                <a:t>Lufkin</a:t>
              </a:r>
              <a:endParaRPr lang="en-US" sz="600" dirty="0">
                <a:latin typeface="+mn-lt"/>
                <a:cs typeface="Calibri"/>
              </a:endParaRPr>
            </a:p>
          </p:txBody>
        </p:sp>
        <p:sp>
          <p:nvSpPr>
            <p:cNvPr id="1106" name="object 366">
              <a:extLst>
                <a:ext uri="{FF2B5EF4-FFF2-40B4-BE49-F238E27FC236}">
                  <a16:creationId xmlns:a16="http://schemas.microsoft.com/office/drawing/2014/main" id="{B856ABC6-298C-B599-9E52-F4882BBBC527}"/>
                </a:ext>
              </a:extLst>
            </p:cNvPr>
            <p:cNvSpPr txBox="1"/>
            <p:nvPr/>
          </p:nvSpPr>
          <p:spPr>
            <a:xfrm>
              <a:off x="4286560" y="3965135"/>
              <a:ext cx="400114"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pPr marL="8405" algn="ctr">
                <a:spcBef>
                  <a:spcPts val="242"/>
                </a:spcBef>
              </a:pPr>
              <a:r>
                <a:rPr lang="en-US" sz="600" spc="-3" dirty="0">
                  <a:latin typeface="+mn-lt"/>
                  <a:cs typeface="Calibri"/>
                </a:rPr>
                <a:t>Odessa</a:t>
              </a:r>
              <a:endParaRPr lang="en-US" sz="600" dirty="0">
                <a:latin typeface="+mn-lt"/>
                <a:cs typeface="Calibri"/>
              </a:endParaRPr>
            </a:p>
          </p:txBody>
        </p:sp>
        <p:sp>
          <p:nvSpPr>
            <p:cNvPr id="1108" name="object 366">
              <a:extLst>
                <a:ext uri="{FF2B5EF4-FFF2-40B4-BE49-F238E27FC236}">
                  <a16:creationId xmlns:a16="http://schemas.microsoft.com/office/drawing/2014/main" id="{8FEB2247-2587-13DE-336E-953AC8F6EB50}"/>
                </a:ext>
              </a:extLst>
            </p:cNvPr>
            <p:cNvSpPr txBox="1"/>
            <p:nvPr/>
          </p:nvSpPr>
          <p:spPr>
            <a:xfrm>
              <a:off x="4286560" y="4275066"/>
              <a:ext cx="400114"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pPr marR="5883" algn="ctr">
                <a:spcBef>
                  <a:spcPts val="242"/>
                </a:spcBef>
              </a:pPr>
              <a:r>
                <a:rPr lang="en-US" sz="600" spc="-3" dirty="0">
                  <a:latin typeface="+mn-lt"/>
                  <a:cs typeface="Calibri"/>
                </a:rPr>
                <a:t>Paris</a:t>
              </a:r>
              <a:endParaRPr lang="en-US" sz="600" dirty="0">
                <a:latin typeface="+mn-lt"/>
                <a:cs typeface="Calibri"/>
              </a:endParaRPr>
            </a:p>
          </p:txBody>
        </p:sp>
        <p:sp>
          <p:nvSpPr>
            <p:cNvPr id="1115" name="object 366">
              <a:extLst>
                <a:ext uri="{FF2B5EF4-FFF2-40B4-BE49-F238E27FC236}">
                  <a16:creationId xmlns:a16="http://schemas.microsoft.com/office/drawing/2014/main" id="{D2E4B7FA-6B0A-BE16-3715-AE921B563681}"/>
                </a:ext>
              </a:extLst>
            </p:cNvPr>
            <p:cNvSpPr txBox="1"/>
            <p:nvPr/>
          </p:nvSpPr>
          <p:spPr>
            <a:xfrm>
              <a:off x="4758539" y="2725411"/>
              <a:ext cx="400114"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pPr algn="ctr">
                <a:spcBef>
                  <a:spcPts val="238"/>
                </a:spcBef>
              </a:pPr>
              <a:r>
                <a:rPr lang="en-US" sz="600" spc="-7" dirty="0">
                  <a:latin typeface="+mn-lt"/>
                  <a:cs typeface="Calibri"/>
                </a:rPr>
                <a:t>Pharr</a:t>
              </a:r>
              <a:endParaRPr lang="en-US" sz="600" dirty="0">
                <a:latin typeface="+mn-lt"/>
                <a:cs typeface="Calibri"/>
              </a:endParaRPr>
            </a:p>
          </p:txBody>
        </p:sp>
        <p:sp>
          <p:nvSpPr>
            <p:cNvPr id="1117" name="object 366">
              <a:extLst>
                <a:ext uri="{FF2B5EF4-FFF2-40B4-BE49-F238E27FC236}">
                  <a16:creationId xmlns:a16="http://schemas.microsoft.com/office/drawing/2014/main" id="{20EF21D7-3B6A-B81F-E447-708A1487CFC6}"/>
                </a:ext>
              </a:extLst>
            </p:cNvPr>
            <p:cNvSpPr txBox="1"/>
            <p:nvPr/>
          </p:nvSpPr>
          <p:spPr>
            <a:xfrm>
              <a:off x="4758539" y="3035342"/>
              <a:ext cx="400114"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r>
                <a:rPr lang="en-US" sz="600" spc="-3" dirty="0">
                  <a:latin typeface="+mn-lt"/>
                  <a:cs typeface="Calibri"/>
                </a:rPr>
                <a:t>San Angelo</a:t>
              </a:r>
              <a:endParaRPr lang="en-US" sz="600" dirty="0"/>
            </a:p>
          </p:txBody>
        </p:sp>
        <p:sp>
          <p:nvSpPr>
            <p:cNvPr id="1122" name="object 366">
              <a:extLst>
                <a:ext uri="{FF2B5EF4-FFF2-40B4-BE49-F238E27FC236}">
                  <a16:creationId xmlns:a16="http://schemas.microsoft.com/office/drawing/2014/main" id="{18634561-6532-FD53-3210-410DE8CC1F0D}"/>
                </a:ext>
              </a:extLst>
            </p:cNvPr>
            <p:cNvSpPr txBox="1"/>
            <p:nvPr/>
          </p:nvSpPr>
          <p:spPr>
            <a:xfrm>
              <a:off x="4758539" y="3345273"/>
              <a:ext cx="400114"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pPr marL="8405" algn="ctr">
                <a:spcBef>
                  <a:spcPts val="63"/>
                </a:spcBef>
              </a:pPr>
              <a:r>
                <a:rPr lang="en-US" sz="600" spc="-3" dirty="0">
                  <a:latin typeface="+mn-lt"/>
                  <a:cs typeface="Calibri"/>
                </a:rPr>
                <a:t>San Antonio</a:t>
              </a:r>
              <a:endParaRPr lang="en-US" sz="600" dirty="0">
                <a:latin typeface="+mn-lt"/>
                <a:cs typeface="Calibri"/>
              </a:endParaRPr>
            </a:p>
          </p:txBody>
        </p:sp>
        <p:sp>
          <p:nvSpPr>
            <p:cNvPr id="1123" name="object 366">
              <a:extLst>
                <a:ext uri="{FF2B5EF4-FFF2-40B4-BE49-F238E27FC236}">
                  <a16:creationId xmlns:a16="http://schemas.microsoft.com/office/drawing/2014/main" id="{DB644EDE-B224-B28A-5FD6-50BD46760283}"/>
                </a:ext>
              </a:extLst>
            </p:cNvPr>
            <p:cNvSpPr txBox="1"/>
            <p:nvPr/>
          </p:nvSpPr>
          <p:spPr>
            <a:xfrm>
              <a:off x="4758539" y="3655204"/>
              <a:ext cx="400114"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pPr marL="8405" algn="ctr">
                <a:spcBef>
                  <a:spcPts val="238"/>
                </a:spcBef>
              </a:pPr>
              <a:r>
                <a:rPr lang="en-US" sz="600" spc="-3" dirty="0">
                  <a:latin typeface="+mn-lt"/>
                  <a:cs typeface="Calibri"/>
                </a:rPr>
                <a:t>Tyler</a:t>
              </a:r>
              <a:endParaRPr lang="en-US" sz="600" dirty="0">
                <a:latin typeface="+mn-lt"/>
                <a:cs typeface="Calibri"/>
              </a:endParaRPr>
            </a:p>
          </p:txBody>
        </p:sp>
        <p:sp>
          <p:nvSpPr>
            <p:cNvPr id="1124" name="object 366">
              <a:extLst>
                <a:ext uri="{FF2B5EF4-FFF2-40B4-BE49-F238E27FC236}">
                  <a16:creationId xmlns:a16="http://schemas.microsoft.com/office/drawing/2014/main" id="{C5703999-E60C-B95C-02EA-5167B0006AD4}"/>
                </a:ext>
              </a:extLst>
            </p:cNvPr>
            <p:cNvSpPr txBox="1"/>
            <p:nvPr/>
          </p:nvSpPr>
          <p:spPr>
            <a:xfrm>
              <a:off x="4758539" y="3965135"/>
              <a:ext cx="400114"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pPr marL="8405" algn="ctr">
                <a:spcBef>
                  <a:spcPts val="242"/>
                </a:spcBef>
              </a:pPr>
              <a:r>
                <a:rPr lang="en-US" sz="600" spc="-3" dirty="0">
                  <a:latin typeface="+mn-lt"/>
                  <a:cs typeface="Calibri"/>
                </a:rPr>
                <a:t>Waco</a:t>
              </a:r>
              <a:endParaRPr lang="en-US" sz="600" dirty="0">
                <a:latin typeface="+mn-lt"/>
                <a:cs typeface="Calibri"/>
              </a:endParaRPr>
            </a:p>
          </p:txBody>
        </p:sp>
        <p:sp>
          <p:nvSpPr>
            <p:cNvPr id="1126" name="object 366">
              <a:extLst>
                <a:ext uri="{FF2B5EF4-FFF2-40B4-BE49-F238E27FC236}">
                  <a16:creationId xmlns:a16="http://schemas.microsoft.com/office/drawing/2014/main" id="{46ABD1CE-1602-EC84-98F7-9AC98487CA35}"/>
                </a:ext>
              </a:extLst>
            </p:cNvPr>
            <p:cNvSpPr txBox="1"/>
            <p:nvPr/>
          </p:nvSpPr>
          <p:spPr>
            <a:xfrm>
              <a:off x="4758539" y="4275066"/>
              <a:ext cx="400114"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pPr marR="5883" algn="ctr">
                <a:spcBef>
                  <a:spcPts val="242"/>
                </a:spcBef>
              </a:pPr>
              <a:r>
                <a:rPr lang="en-US" sz="600" spc="-3" dirty="0">
                  <a:latin typeface="+mn-lt"/>
                  <a:cs typeface="Calibri"/>
                </a:rPr>
                <a:t>Wichita </a:t>
              </a:r>
              <a:br>
                <a:rPr lang="en-US" sz="600" spc="-3" dirty="0">
                  <a:latin typeface="+mn-lt"/>
                  <a:cs typeface="Calibri"/>
                </a:rPr>
              </a:br>
              <a:r>
                <a:rPr lang="en-US" sz="600" spc="-3" dirty="0">
                  <a:latin typeface="+mn-lt"/>
                  <a:cs typeface="Calibri"/>
                </a:rPr>
                <a:t>Falls</a:t>
              </a:r>
              <a:endParaRPr lang="en-US" sz="600" dirty="0">
                <a:latin typeface="+mn-lt"/>
                <a:cs typeface="Calibri"/>
              </a:endParaRPr>
            </a:p>
          </p:txBody>
        </p:sp>
        <p:sp>
          <p:nvSpPr>
            <p:cNvPr id="1132" name="object 366">
              <a:extLst>
                <a:ext uri="{FF2B5EF4-FFF2-40B4-BE49-F238E27FC236}">
                  <a16:creationId xmlns:a16="http://schemas.microsoft.com/office/drawing/2014/main" id="{2C5411A3-0A9F-46B1-D36B-A510571927AF}"/>
                </a:ext>
              </a:extLst>
            </p:cNvPr>
            <p:cNvSpPr txBox="1"/>
            <p:nvPr/>
          </p:nvSpPr>
          <p:spPr>
            <a:xfrm>
              <a:off x="4758539" y="4584997"/>
              <a:ext cx="400114"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pPr marR="5883" algn="ctr">
                <a:spcBef>
                  <a:spcPts val="242"/>
                </a:spcBef>
              </a:pPr>
              <a:r>
                <a:rPr lang="en-US" sz="600" spc="-3" dirty="0">
                  <a:latin typeface="+mn-lt"/>
                  <a:cs typeface="Calibri"/>
                </a:rPr>
                <a:t>Yoakum</a:t>
              </a:r>
              <a:endParaRPr lang="en-US" sz="600" dirty="0">
                <a:latin typeface="+mn-lt"/>
                <a:cs typeface="Calibri"/>
              </a:endParaRPr>
            </a:p>
          </p:txBody>
        </p:sp>
      </p:grpSp>
      <p:sp>
        <p:nvSpPr>
          <p:cNvPr id="378" name="object 366">
            <a:extLst>
              <a:ext uri="{FF2B5EF4-FFF2-40B4-BE49-F238E27FC236}">
                <a16:creationId xmlns:a16="http://schemas.microsoft.com/office/drawing/2014/main" id="{8D8CAC32-0836-A254-ABDF-5309FB9A11DC}"/>
              </a:ext>
            </a:extLst>
          </p:cNvPr>
          <p:cNvSpPr txBox="1"/>
          <p:nvPr/>
        </p:nvSpPr>
        <p:spPr>
          <a:xfrm>
            <a:off x="2278653" y="2242341"/>
            <a:ext cx="642302" cy="406518"/>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algn="ctr">
              <a:spcBef>
                <a:spcPts val="63"/>
              </a:spcBef>
            </a:pPr>
            <a:r>
              <a:rPr lang="en-US" sz="600" spc="-3" dirty="0">
                <a:solidFill>
                  <a:schemeClr val="bg1"/>
                </a:solidFill>
                <a:latin typeface="+mj-lt"/>
                <a:cs typeface="Calibri"/>
              </a:rPr>
              <a:t>Chief Administrative  Officer</a:t>
            </a:r>
          </a:p>
        </p:txBody>
      </p:sp>
      <p:sp>
        <p:nvSpPr>
          <p:cNvPr id="1134" name="object 366">
            <a:extLst>
              <a:ext uri="{FF2B5EF4-FFF2-40B4-BE49-F238E27FC236}">
                <a16:creationId xmlns:a16="http://schemas.microsoft.com/office/drawing/2014/main" id="{CF071B6E-06D9-DA29-FC85-97F2158C4A5B}"/>
              </a:ext>
            </a:extLst>
          </p:cNvPr>
          <p:cNvSpPr txBox="1"/>
          <p:nvPr/>
        </p:nvSpPr>
        <p:spPr>
          <a:xfrm>
            <a:off x="2337622" y="2786371"/>
            <a:ext cx="583333"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r>
              <a:rPr lang="en-US" sz="600" dirty="0">
                <a:latin typeface="+mn-lt"/>
              </a:rPr>
              <a:t>Contract </a:t>
            </a:r>
            <a:br>
              <a:rPr lang="en-US" sz="600" dirty="0">
                <a:latin typeface="+mn-lt"/>
              </a:rPr>
            </a:br>
            <a:r>
              <a:rPr lang="en-US" sz="600" dirty="0">
                <a:latin typeface="+mn-lt"/>
              </a:rPr>
              <a:t>Services</a:t>
            </a:r>
          </a:p>
        </p:txBody>
      </p:sp>
      <p:sp>
        <p:nvSpPr>
          <p:cNvPr id="1135" name="object 366">
            <a:extLst>
              <a:ext uri="{FF2B5EF4-FFF2-40B4-BE49-F238E27FC236}">
                <a16:creationId xmlns:a16="http://schemas.microsoft.com/office/drawing/2014/main" id="{7EBEA721-D07E-3536-6BC9-30FA6E20B402}"/>
              </a:ext>
            </a:extLst>
          </p:cNvPr>
          <p:cNvSpPr txBox="1"/>
          <p:nvPr/>
        </p:nvSpPr>
        <p:spPr>
          <a:xfrm>
            <a:off x="2337622" y="3105513"/>
            <a:ext cx="583333"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r>
              <a:rPr lang="en-US" sz="600" dirty="0">
                <a:latin typeface="+mn-lt"/>
              </a:rPr>
              <a:t>Fleet </a:t>
            </a:r>
            <a:br>
              <a:rPr lang="en-US" sz="600" dirty="0">
                <a:latin typeface="+mn-lt"/>
              </a:rPr>
            </a:br>
            <a:r>
              <a:rPr lang="en-US" sz="600" dirty="0">
                <a:latin typeface="+mn-lt"/>
              </a:rPr>
              <a:t>Operations</a:t>
            </a:r>
          </a:p>
        </p:txBody>
      </p:sp>
      <p:sp>
        <p:nvSpPr>
          <p:cNvPr id="1136" name="object 366">
            <a:extLst>
              <a:ext uri="{FF2B5EF4-FFF2-40B4-BE49-F238E27FC236}">
                <a16:creationId xmlns:a16="http://schemas.microsoft.com/office/drawing/2014/main" id="{787FE0B2-D151-69FE-FA91-CF990DF5A4D1}"/>
              </a:ext>
            </a:extLst>
          </p:cNvPr>
          <p:cNvSpPr txBox="1"/>
          <p:nvPr/>
        </p:nvSpPr>
        <p:spPr>
          <a:xfrm>
            <a:off x="2337622" y="3435230"/>
            <a:ext cx="583333" cy="301095"/>
          </a:xfrm>
          <a:prstGeom prst="roundRect">
            <a:avLst>
              <a:gd name="adj" fmla="val 13541"/>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r>
              <a:rPr lang="en-US" sz="600" dirty="0">
                <a:latin typeface="+mn-lt"/>
              </a:rPr>
              <a:t>Human Resources</a:t>
            </a:r>
          </a:p>
        </p:txBody>
      </p:sp>
      <p:sp>
        <p:nvSpPr>
          <p:cNvPr id="1137" name="object 366">
            <a:extLst>
              <a:ext uri="{FF2B5EF4-FFF2-40B4-BE49-F238E27FC236}">
                <a16:creationId xmlns:a16="http://schemas.microsoft.com/office/drawing/2014/main" id="{93CB757E-093C-639F-E5D1-F6378428A3C0}"/>
              </a:ext>
            </a:extLst>
          </p:cNvPr>
          <p:cNvSpPr txBox="1"/>
          <p:nvPr/>
        </p:nvSpPr>
        <p:spPr>
          <a:xfrm>
            <a:off x="2337622" y="3804390"/>
            <a:ext cx="583333" cy="272487"/>
          </a:xfrm>
          <a:prstGeom prst="roundRect">
            <a:avLst>
              <a:gd name="adj" fmla="val 13744"/>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r>
              <a:rPr lang="en-US" sz="600" dirty="0">
                <a:latin typeface="+mn-lt"/>
              </a:rPr>
              <a:t>Procurement</a:t>
            </a:r>
          </a:p>
        </p:txBody>
      </p:sp>
      <p:sp>
        <p:nvSpPr>
          <p:cNvPr id="1138" name="object 366">
            <a:extLst>
              <a:ext uri="{FF2B5EF4-FFF2-40B4-BE49-F238E27FC236}">
                <a16:creationId xmlns:a16="http://schemas.microsoft.com/office/drawing/2014/main" id="{BAEFF1D5-992D-CE16-7DDC-0D1E0CEFCBB8}"/>
              </a:ext>
            </a:extLst>
          </p:cNvPr>
          <p:cNvSpPr txBox="1"/>
          <p:nvPr/>
        </p:nvSpPr>
        <p:spPr>
          <a:xfrm>
            <a:off x="2331604" y="4140458"/>
            <a:ext cx="594471" cy="244594"/>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600" spc="-3">
                <a:solidFill>
                  <a:schemeClr val="bg1"/>
                </a:solidFill>
                <a:cs typeface="Calibri"/>
              </a:defRPr>
            </a:lvl1pPr>
          </a:lstStyle>
          <a:p>
            <a:r>
              <a:rPr lang="en-US" dirty="0"/>
              <a:t>Support </a:t>
            </a:r>
            <a:br>
              <a:rPr lang="en-US" dirty="0"/>
            </a:br>
            <a:r>
              <a:rPr lang="en-US" dirty="0"/>
              <a:t>Services</a:t>
            </a:r>
          </a:p>
        </p:txBody>
      </p:sp>
      <p:sp>
        <p:nvSpPr>
          <p:cNvPr id="377" name="object 366">
            <a:extLst>
              <a:ext uri="{FF2B5EF4-FFF2-40B4-BE49-F238E27FC236}">
                <a16:creationId xmlns:a16="http://schemas.microsoft.com/office/drawing/2014/main" id="{654E5EC5-B1F4-DD8B-4365-9AEE3967ECBD}"/>
              </a:ext>
            </a:extLst>
          </p:cNvPr>
          <p:cNvSpPr txBox="1"/>
          <p:nvPr/>
        </p:nvSpPr>
        <p:spPr>
          <a:xfrm>
            <a:off x="794043" y="2242341"/>
            <a:ext cx="642302" cy="406518"/>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algn="ctr">
              <a:spcBef>
                <a:spcPts val="63"/>
              </a:spcBef>
            </a:pPr>
            <a:r>
              <a:rPr lang="en-US" sz="600" spc="-3" dirty="0">
                <a:solidFill>
                  <a:schemeClr val="bg1"/>
                </a:solidFill>
                <a:latin typeface="+mj-lt"/>
                <a:cs typeface="Calibri"/>
              </a:rPr>
              <a:t>Director Strategy </a:t>
            </a:r>
          </a:p>
          <a:p>
            <a:pPr algn="ctr">
              <a:spcBef>
                <a:spcPts val="63"/>
              </a:spcBef>
            </a:pPr>
            <a:r>
              <a:rPr lang="en-US" sz="600" spc="-3" dirty="0">
                <a:solidFill>
                  <a:schemeClr val="bg1"/>
                </a:solidFill>
                <a:latin typeface="+mj-lt"/>
                <a:cs typeface="Calibri"/>
              </a:rPr>
              <a:t>&amp; Innovation</a:t>
            </a:r>
          </a:p>
        </p:txBody>
      </p:sp>
      <p:sp>
        <p:nvSpPr>
          <p:cNvPr id="1141" name="object 366">
            <a:extLst>
              <a:ext uri="{FF2B5EF4-FFF2-40B4-BE49-F238E27FC236}">
                <a16:creationId xmlns:a16="http://schemas.microsoft.com/office/drawing/2014/main" id="{C232FD5A-EF12-639E-CE1E-9EC283A7FEE2}"/>
              </a:ext>
            </a:extLst>
          </p:cNvPr>
          <p:cNvSpPr txBox="1"/>
          <p:nvPr/>
        </p:nvSpPr>
        <p:spPr>
          <a:xfrm>
            <a:off x="842381" y="2786371"/>
            <a:ext cx="583333" cy="38823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r>
              <a:rPr lang="en-US" sz="600" dirty="0">
                <a:latin typeface="+mn-lt"/>
              </a:rPr>
              <a:t>Research &amp;  Technology  Implementation</a:t>
            </a:r>
          </a:p>
        </p:txBody>
      </p:sp>
      <p:sp>
        <p:nvSpPr>
          <p:cNvPr id="1143" name="object 366">
            <a:extLst>
              <a:ext uri="{FF2B5EF4-FFF2-40B4-BE49-F238E27FC236}">
                <a16:creationId xmlns:a16="http://schemas.microsoft.com/office/drawing/2014/main" id="{EFD98981-8D32-B777-F9BC-1BA93A3CACD5}"/>
              </a:ext>
            </a:extLst>
          </p:cNvPr>
          <p:cNvSpPr txBox="1"/>
          <p:nvPr/>
        </p:nvSpPr>
        <p:spPr>
          <a:xfrm>
            <a:off x="842381" y="3239625"/>
            <a:ext cx="583333"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r>
              <a:rPr lang="en-US" sz="600" dirty="0">
                <a:latin typeface="+mn-lt"/>
              </a:rPr>
              <a:t>Strategic Planning</a:t>
            </a:r>
          </a:p>
        </p:txBody>
      </p:sp>
      <p:sp>
        <p:nvSpPr>
          <p:cNvPr id="351" name="object 366">
            <a:extLst>
              <a:ext uri="{FF2B5EF4-FFF2-40B4-BE49-F238E27FC236}">
                <a16:creationId xmlns:a16="http://schemas.microsoft.com/office/drawing/2014/main" id="{6BF0803E-36B6-C2E2-2218-18DF53C88A7A}"/>
              </a:ext>
            </a:extLst>
          </p:cNvPr>
          <p:cNvSpPr txBox="1"/>
          <p:nvPr/>
        </p:nvSpPr>
        <p:spPr>
          <a:xfrm>
            <a:off x="27354" y="2242341"/>
            <a:ext cx="642302" cy="406518"/>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p>
            <a:pPr algn="ctr">
              <a:spcBef>
                <a:spcPts val="63"/>
              </a:spcBef>
            </a:pPr>
            <a:r>
              <a:rPr lang="en-US" sz="600" spc="-3" dirty="0">
                <a:solidFill>
                  <a:schemeClr val="bg1"/>
                </a:solidFill>
                <a:latin typeface="+mj-lt"/>
                <a:cs typeface="Calibri"/>
              </a:rPr>
              <a:t>Director  Communications &amp; Customer Service</a:t>
            </a:r>
          </a:p>
        </p:txBody>
      </p:sp>
      <p:sp>
        <p:nvSpPr>
          <p:cNvPr id="1148" name="object 366">
            <a:extLst>
              <a:ext uri="{FF2B5EF4-FFF2-40B4-BE49-F238E27FC236}">
                <a16:creationId xmlns:a16="http://schemas.microsoft.com/office/drawing/2014/main" id="{DB57C007-2CCA-A189-28B1-C4444CF5107A}"/>
              </a:ext>
            </a:extLst>
          </p:cNvPr>
          <p:cNvSpPr txBox="1"/>
          <p:nvPr/>
        </p:nvSpPr>
        <p:spPr>
          <a:xfrm>
            <a:off x="86323" y="2786371"/>
            <a:ext cx="583333"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r>
              <a:rPr lang="en-US" sz="600" dirty="0">
                <a:latin typeface="+mn-lt"/>
              </a:rPr>
              <a:t>Communications</a:t>
            </a:r>
          </a:p>
        </p:txBody>
      </p:sp>
      <p:sp>
        <p:nvSpPr>
          <p:cNvPr id="1149" name="object 366">
            <a:extLst>
              <a:ext uri="{FF2B5EF4-FFF2-40B4-BE49-F238E27FC236}">
                <a16:creationId xmlns:a16="http://schemas.microsoft.com/office/drawing/2014/main" id="{91ACBC1E-9E44-5629-25D0-F5E5A47A8A8C}"/>
              </a:ext>
            </a:extLst>
          </p:cNvPr>
          <p:cNvSpPr txBox="1"/>
          <p:nvPr/>
        </p:nvSpPr>
        <p:spPr>
          <a:xfrm>
            <a:off x="86323" y="3105513"/>
            <a:ext cx="583333"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r>
              <a:rPr lang="en-US" sz="600" dirty="0">
                <a:latin typeface="+mn-lt"/>
              </a:rPr>
              <a:t>Travel  Information</a:t>
            </a:r>
          </a:p>
        </p:txBody>
      </p:sp>
      <p:cxnSp>
        <p:nvCxnSpPr>
          <p:cNvPr id="1165" name="Straight Connector 1164">
            <a:extLst>
              <a:ext uri="{FF2B5EF4-FFF2-40B4-BE49-F238E27FC236}">
                <a16:creationId xmlns:a16="http://schemas.microsoft.com/office/drawing/2014/main" id="{40871A7A-0916-3B45-2873-32FD750C10CB}"/>
              </a:ext>
            </a:extLst>
          </p:cNvPr>
          <p:cNvCxnSpPr>
            <a:cxnSpLocks/>
          </p:cNvCxnSpPr>
          <p:nvPr/>
        </p:nvCxnSpPr>
        <p:spPr>
          <a:xfrm flipV="1">
            <a:off x="3034147" y="2588692"/>
            <a:ext cx="12192" cy="1754901"/>
          </a:xfrm>
          <a:prstGeom prst="line">
            <a:avLst/>
          </a:prstGeom>
          <a:ln w="10795"/>
        </p:spPr>
        <p:style>
          <a:lnRef idx="1">
            <a:schemeClr val="dk1"/>
          </a:lnRef>
          <a:fillRef idx="0">
            <a:schemeClr val="dk1"/>
          </a:fillRef>
          <a:effectRef idx="0">
            <a:schemeClr val="dk1"/>
          </a:effectRef>
          <a:fontRef idx="minor">
            <a:schemeClr val="tx1"/>
          </a:fontRef>
        </p:style>
      </p:cxnSp>
      <p:cxnSp>
        <p:nvCxnSpPr>
          <p:cNvPr id="1172" name="Straight Connector 1171">
            <a:extLst>
              <a:ext uri="{FF2B5EF4-FFF2-40B4-BE49-F238E27FC236}">
                <a16:creationId xmlns:a16="http://schemas.microsoft.com/office/drawing/2014/main" id="{637E4D1B-DF70-DB2C-7129-F3073D91C6CA}"/>
              </a:ext>
            </a:extLst>
          </p:cNvPr>
          <p:cNvCxnSpPr>
            <a:cxnSpLocks/>
          </p:cNvCxnSpPr>
          <p:nvPr/>
        </p:nvCxnSpPr>
        <p:spPr>
          <a:xfrm flipV="1">
            <a:off x="800239" y="2591986"/>
            <a:ext cx="5466" cy="774665"/>
          </a:xfrm>
          <a:prstGeom prst="line">
            <a:avLst/>
          </a:prstGeom>
          <a:ln w="10795"/>
        </p:spPr>
        <p:style>
          <a:lnRef idx="1">
            <a:schemeClr val="dk1"/>
          </a:lnRef>
          <a:fillRef idx="0">
            <a:schemeClr val="dk1"/>
          </a:fillRef>
          <a:effectRef idx="0">
            <a:schemeClr val="dk1"/>
          </a:effectRef>
          <a:fontRef idx="minor">
            <a:schemeClr val="tx1"/>
          </a:fontRef>
        </p:style>
      </p:cxnSp>
      <p:cxnSp>
        <p:nvCxnSpPr>
          <p:cNvPr id="1175" name="Straight Connector 1174">
            <a:extLst>
              <a:ext uri="{FF2B5EF4-FFF2-40B4-BE49-F238E27FC236}">
                <a16:creationId xmlns:a16="http://schemas.microsoft.com/office/drawing/2014/main" id="{8DFC70CF-859E-9FAD-CAA4-994A777FCF51}"/>
              </a:ext>
            </a:extLst>
          </p:cNvPr>
          <p:cNvCxnSpPr>
            <a:cxnSpLocks/>
          </p:cNvCxnSpPr>
          <p:nvPr/>
        </p:nvCxnSpPr>
        <p:spPr>
          <a:xfrm flipV="1">
            <a:off x="46312" y="2550606"/>
            <a:ext cx="0" cy="681933"/>
          </a:xfrm>
          <a:prstGeom prst="line">
            <a:avLst/>
          </a:prstGeom>
          <a:ln w="10795"/>
        </p:spPr>
        <p:style>
          <a:lnRef idx="1">
            <a:schemeClr val="dk1"/>
          </a:lnRef>
          <a:fillRef idx="0">
            <a:schemeClr val="dk1"/>
          </a:fillRef>
          <a:effectRef idx="0">
            <a:schemeClr val="dk1"/>
          </a:effectRef>
          <a:fontRef idx="minor">
            <a:schemeClr val="tx1"/>
          </a:fontRef>
        </p:style>
      </p:cxnSp>
      <p:cxnSp>
        <p:nvCxnSpPr>
          <p:cNvPr id="1177" name="Straight Connector 1176">
            <a:extLst>
              <a:ext uri="{FF2B5EF4-FFF2-40B4-BE49-F238E27FC236}">
                <a16:creationId xmlns:a16="http://schemas.microsoft.com/office/drawing/2014/main" id="{9E4F1E0A-EC24-E9A2-558F-677A0EA155DF}"/>
              </a:ext>
            </a:extLst>
          </p:cNvPr>
          <p:cNvCxnSpPr>
            <a:cxnSpLocks/>
            <a:endCxn id="1148" idx="1"/>
          </p:cNvCxnSpPr>
          <p:nvPr/>
        </p:nvCxnSpPr>
        <p:spPr>
          <a:xfrm>
            <a:off x="46312" y="2913397"/>
            <a:ext cx="40011"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1179" name="Straight Connector 1178">
            <a:extLst>
              <a:ext uri="{FF2B5EF4-FFF2-40B4-BE49-F238E27FC236}">
                <a16:creationId xmlns:a16="http://schemas.microsoft.com/office/drawing/2014/main" id="{7458733A-287D-CC8A-E3EB-67AC8F7D821A}"/>
              </a:ext>
            </a:extLst>
          </p:cNvPr>
          <p:cNvCxnSpPr>
            <a:cxnSpLocks/>
          </p:cNvCxnSpPr>
          <p:nvPr/>
        </p:nvCxnSpPr>
        <p:spPr>
          <a:xfrm>
            <a:off x="46311" y="3232539"/>
            <a:ext cx="40011"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1180" name="Straight Connector 1179">
            <a:extLst>
              <a:ext uri="{FF2B5EF4-FFF2-40B4-BE49-F238E27FC236}">
                <a16:creationId xmlns:a16="http://schemas.microsoft.com/office/drawing/2014/main" id="{DEF75BD5-6D01-E27C-F1FD-F1F57CF4F69F}"/>
              </a:ext>
            </a:extLst>
          </p:cNvPr>
          <p:cNvCxnSpPr>
            <a:cxnSpLocks/>
          </p:cNvCxnSpPr>
          <p:nvPr/>
        </p:nvCxnSpPr>
        <p:spPr>
          <a:xfrm>
            <a:off x="802972" y="2975684"/>
            <a:ext cx="40011"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1181" name="Straight Connector 1180">
            <a:extLst>
              <a:ext uri="{FF2B5EF4-FFF2-40B4-BE49-F238E27FC236}">
                <a16:creationId xmlns:a16="http://schemas.microsoft.com/office/drawing/2014/main" id="{B3EFBC4B-BB6C-FC6B-34AD-9A0D662EAF47}"/>
              </a:ext>
            </a:extLst>
          </p:cNvPr>
          <p:cNvCxnSpPr>
            <a:cxnSpLocks/>
          </p:cNvCxnSpPr>
          <p:nvPr/>
        </p:nvCxnSpPr>
        <p:spPr>
          <a:xfrm>
            <a:off x="802370" y="3359565"/>
            <a:ext cx="40011" cy="0"/>
          </a:xfrm>
          <a:prstGeom prst="line">
            <a:avLst/>
          </a:prstGeom>
          <a:ln w="10795"/>
        </p:spPr>
        <p:style>
          <a:lnRef idx="1">
            <a:schemeClr val="dk1"/>
          </a:lnRef>
          <a:fillRef idx="0">
            <a:schemeClr val="dk1"/>
          </a:fillRef>
          <a:effectRef idx="0">
            <a:schemeClr val="dk1"/>
          </a:effectRef>
          <a:fontRef idx="minor">
            <a:schemeClr val="tx1"/>
          </a:fontRef>
        </p:style>
      </p:cxnSp>
      <p:grpSp>
        <p:nvGrpSpPr>
          <p:cNvPr id="319" name="Group 318">
            <a:extLst>
              <a:ext uri="{FF2B5EF4-FFF2-40B4-BE49-F238E27FC236}">
                <a16:creationId xmlns:a16="http://schemas.microsoft.com/office/drawing/2014/main" id="{33ABFA08-B29C-E8CD-D763-00F06EB1BC9D}"/>
              </a:ext>
            </a:extLst>
          </p:cNvPr>
          <p:cNvGrpSpPr/>
          <p:nvPr/>
        </p:nvGrpSpPr>
        <p:grpSpPr>
          <a:xfrm>
            <a:off x="2277094" y="2571750"/>
            <a:ext cx="54510" cy="1695432"/>
            <a:chOff x="2277094" y="2571750"/>
            <a:chExt cx="54510" cy="1695432"/>
          </a:xfrm>
        </p:grpSpPr>
        <p:cxnSp>
          <p:nvCxnSpPr>
            <p:cNvPr id="1158" name="Straight Connector 1157">
              <a:extLst>
                <a:ext uri="{FF2B5EF4-FFF2-40B4-BE49-F238E27FC236}">
                  <a16:creationId xmlns:a16="http://schemas.microsoft.com/office/drawing/2014/main" id="{C1D9848F-7444-1DF0-8C47-F2D8E254875D}"/>
                </a:ext>
              </a:extLst>
            </p:cNvPr>
            <p:cNvCxnSpPr>
              <a:cxnSpLocks/>
            </p:cNvCxnSpPr>
            <p:nvPr/>
          </p:nvCxnSpPr>
          <p:spPr>
            <a:xfrm flipV="1">
              <a:off x="2277094" y="2571750"/>
              <a:ext cx="13751" cy="1695432"/>
            </a:xfrm>
            <a:prstGeom prst="line">
              <a:avLst/>
            </a:prstGeom>
            <a:ln w="10795"/>
          </p:spPr>
          <p:style>
            <a:lnRef idx="1">
              <a:schemeClr val="dk1"/>
            </a:lnRef>
            <a:fillRef idx="0">
              <a:schemeClr val="dk1"/>
            </a:fillRef>
            <a:effectRef idx="0">
              <a:schemeClr val="dk1"/>
            </a:effectRef>
            <a:fontRef idx="minor">
              <a:schemeClr val="tx1"/>
            </a:fontRef>
          </p:style>
        </p:cxnSp>
        <p:cxnSp>
          <p:nvCxnSpPr>
            <p:cNvPr id="1182" name="Straight Connector 1181">
              <a:extLst>
                <a:ext uri="{FF2B5EF4-FFF2-40B4-BE49-F238E27FC236}">
                  <a16:creationId xmlns:a16="http://schemas.microsoft.com/office/drawing/2014/main" id="{785DF44D-F7E4-AB93-79CE-D909632BDFA0}"/>
                </a:ext>
              </a:extLst>
            </p:cNvPr>
            <p:cNvCxnSpPr>
              <a:cxnSpLocks/>
            </p:cNvCxnSpPr>
            <p:nvPr/>
          </p:nvCxnSpPr>
          <p:spPr>
            <a:xfrm>
              <a:off x="2291593" y="2913397"/>
              <a:ext cx="40011"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1183" name="Straight Connector 1182">
              <a:extLst>
                <a:ext uri="{FF2B5EF4-FFF2-40B4-BE49-F238E27FC236}">
                  <a16:creationId xmlns:a16="http://schemas.microsoft.com/office/drawing/2014/main" id="{7A1C5522-EED7-F18D-DC5B-D8D886E8AA9A}"/>
                </a:ext>
              </a:extLst>
            </p:cNvPr>
            <p:cNvCxnSpPr>
              <a:cxnSpLocks/>
            </p:cNvCxnSpPr>
            <p:nvPr/>
          </p:nvCxnSpPr>
          <p:spPr>
            <a:xfrm>
              <a:off x="2291593" y="3235991"/>
              <a:ext cx="40011"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B95FC8DA-BF3C-8B73-B2CB-934317E10ECF}"/>
                </a:ext>
              </a:extLst>
            </p:cNvPr>
            <p:cNvCxnSpPr>
              <a:cxnSpLocks/>
            </p:cNvCxnSpPr>
            <p:nvPr/>
          </p:nvCxnSpPr>
          <p:spPr>
            <a:xfrm>
              <a:off x="2291593" y="3574807"/>
              <a:ext cx="40011"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739A448D-A9EB-C2DD-8D2D-664AFACAE0C1}"/>
                </a:ext>
              </a:extLst>
            </p:cNvPr>
            <p:cNvCxnSpPr>
              <a:cxnSpLocks/>
            </p:cNvCxnSpPr>
            <p:nvPr/>
          </p:nvCxnSpPr>
          <p:spPr>
            <a:xfrm>
              <a:off x="2286083" y="3940633"/>
              <a:ext cx="40011"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975D6FAA-6919-64ED-C262-6BC398FD7267}"/>
                </a:ext>
              </a:extLst>
            </p:cNvPr>
            <p:cNvCxnSpPr>
              <a:cxnSpLocks/>
            </p:cNvCxnSpPr>
            <p:nvPr/>
          </p:nvCxnSpPr>
          <p:spPr>
            <a:xfrm>
              <a:off x="2278653" y="4267182"/>
              <a:ext cx="40011" cy="0"/>
            </a:xfrm>
            <a:prstGeom prst="line">
              <a:avLst/>
            </a:prstGeom>
            <a:ln w="10795"/>
          </p:spPr>
          <p:style>
            <a:lnRef idx="1">
              <a:schemeClr val="dk1"/>
            </a:lnRef>
            <a:fillRef idx="0">
              <a:schemeClr val="dk1"/>
            </a:fillRef>
            <a:effectRef idx="0">
              <a:schemeClr val="dk1"/>
            </a:effectRef>
            <a:fontRef idx="minor">
              <a:schemeClr val="tx1"/>
            </a:fontRef>
          </p:style>
        </p:cxnSp>
      </p:grpSp>
      <p:cxnSp>
        <p:nvCxnSpPr>
          <p:cNvPr id="266" name="Straight Connector 265">
            <a:extLst>
              <a:ext uri="{FF2B5EF4-FFF2-40B4-BE49-F238E27FC236}">
                <a16:creationId xmlns:a16="http://schemas.microsoft.com/office/drawing/2014/main" id="{A21877FD-73A2-3E16-F18C-16F9015105FD}"/>
              </a:ext>
            </a:extLst>
          </p:cNvPr>
          <p:cNvCxnSpPr>
            <a:cxnSpLocks/>
          </p:cNvCxnSpPr>
          <p:nvPr/>
        </p:nvCxnSpPr>
        <p:spPr>
          <a:xfrm>
            <a:off x="3053051" y="2913397"/>
            <a:ext cx="40011"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3C1182F9-825A-7C60-F780-DDFF2784674E}"/>
              </a:ext>
            </a:extLst>
          </p:cNvPr>
          <p:cNvCxnSpPr>
            <a:cxnSpLocks/>
          </p:cNvCxnSpPr>
          <p:nvPr/>
        </p:nvCxnSpPr>
        <p:spPr>
          <a:xfrm>
            <a:off x="3053051" y="3235991"/>
            <a:ext cx="40011"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2CA82B19-A50D-7B3C-5E88-40C56BD4477F}"/>
              </a:ext>
            </a:extLst>
          </p:cNvPr>
          <p:cNvCxnSpPr>
            <a:cxnSpLocks/>
          </p:cNvCxnSpPr>
          <p:nvPr/>
        </p:nvCxnSpPr>
        <p:spPr>
          <a:xfrm>
            <a:off x="3053051" y="3574807"/>
            <a:ext cx="40011"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BB358B0C-912C-6F3B-BF31-EA276E02F009}"/>
              </a:ext>
            </a:extLst>
          </p:cNvPr>
          <p:cNvCxnSpPr>
            <a:cxnSpLocks/>
          </p:cNvCxnSpPr>
          <p:nvPr/>
        </p:nvCxnSpPr>
        <p:spPr>
          <a:xfrm>
            <a:off x="3047541" y="3940633"/>
            <a:ext cx="40011"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80A9B3A9-CBF2-CFC8-04B2-A9AF77C9A6F4}"/>
              </a:ext>
            </a:extLst>
          </p:cNvPr>
          <p:cNvCxnSpPr>
            <a:cxnSpLocks/>
          </p:cNvCxnSpPr>
          <p:nvPr/>
        </p:nvCxnSpPr>
        <p:spPr>
          <a:xfrm>
            <a:off x="3040111" y="4336237"/>
            <a:ext cx="40011"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313" name="Straight Connector 312">
            <a:extLst>
              <a:ext uri="{FF2B5EF4-FFF2-40B4-BE49-F238E27FC236}">
                <a16:creationId xmlns:a16="http://schemas.microsoft.com/office/drawing/2014/main" id="{E0F2DD66-1DB7-4887-4834-3D750EA5880E}"/>
              </a:ext>
            </a:extLst>
          </p:cNvPr>
          <p:cNvCxnSpPr>
            <a:cxnSpLocks/>
          </p:cNvCxnSpPr>
          <p:nvPr/>
        </p:nvCxnSpPr>
        <p:spPr>
          <a:xfrm>
            <a:off x="4882070" y="2158765"/>
            <a:ext cx="1561499" cy="8735"/>
          </a:xfrm>
          <a:prstGeom prst="line">
            <a:avLst/>
          </a:prstGeom>
          <a:ln w="10795"/>
        </p:spPr>
        <p:style>
          <a:lnRef idx="1">
            <a:schemeClr val="dk1"/>
          </a:lnRef>
          <a:fillRef idx="0">
            <a:schemeClr val="dk1"/>
          </a:fillRef>
          <a:effectRef idx="0">
            <a:schemeClr val="dk1"/>
          </a:effectRef>
          <a:fontRef idx="minor">
            <a:schemeClr val="tx1"/>
          </a:fontRef>
        </p:style>
      </p:cxnSp>
      <p:cxnSp>
        <p:nvCxnSpPr>
          <p:cNvPr id="314" name="Straight Connector 313">
            <a:extLst>
              <a:ext uri="{FF2B5EF4-FFF2-40B4-BE49-F238E27FC236}">
                <a16:creationId xmlns:a16="http://schemas.microsoft.com/office/drawing/2014/main" id="{6C58FEBB-16A8-17A4-6E34-429803A37A28}"/>
              </a:ext>
            </a:extLst>
          </p:cNvPr>
          <p:cNvCxnSpPr>
            <a:cxnSpLocks/>
          </p:cNvCxnSpPr>
          <p:nvPr/>
        </p:nvCxnSpPr>
        <p:spPr>
          <a:xfrm flipV="1">
            <a:off x="4883234" y="1940241"/>
            <a:ext cx="0" cy="307385"/>
          </a:xfrm>
          <a:prstGeom prst="line">
            <a:avLst/>
          </a:prstGeom>
          <a:ln w="10795"/>
        </p:spPr>
        <p:style>
          <a:lnRef idx="1">
            <a:schemeClr val="dk1"/>
          </a:lnRef>
          <a:fillRef idx="0">
            <a:schemeClr val="dk1"/>
          </a:fillRef>
          <a:effectRef idx="0">
            <a:schemeClr val="dk1"/>
          </a:effectRef>
          <a:fontRef idx="minor">
            <a:schemeClr val="tx1"/>
          </a:fontRef>
        </p:style>
      </p:cxnSp>
      <p:cxnSp>
        <p:nvCxnSpPr>
          <p:cNvPr id="315" name="Straight Connector 314">
            <a:extLst>
              <a:ext uri="{FF2B5EF4-FFF2-40B4-BE49-F238E27FC236}">
                <a16:creationId xmlns:a16="http://schemas.microsoft.com/office/drawing/2014/main" id="{C7EDBFA3-7166-6971-7CFE-60BB27EDCA3A}"/>
              </a:ext>
            </a:extLst>
          </p:cNvPr>
          <p:cNvCxnSpPr>
            <a:cxnSpLocks/>
          </p:cNvCxnSpPr>
          <p:nvPr/>
        </p:nvCxnSpPr>
        <p:spPr>
          <a:xfrm flipV="1">
            <a:off x="6435213" y="2174996"/>
            <a:ext cx="0" cy="72630"/>
          </a:xfrm>
          <a:prstGeom prst="line">
            <a:avLst/>
          </a:prstGeom>
          <a:ln w="10795"/>
        </p:spPr>
        <p:style>
          <a:lnRef idx="1">
            <a:schemeClr val="dk1"/>
          </a:lnRef>
          <a:fillRef idx="0">
            <a:schemeClr val="dk1"/>
          </a:fillRef>
          <a:effectRef idx="0">
            <a:schemeClr val="dk1"/>
          </a:effectRef>
          <a:fontRef idx="minor">
            <a:schemeClr val="tx1"/>
          </a:fontRef>
        </p:style>
      </p:cxnSp>
      <p:sp>
        <p:nvSpPr>
          <p:cNvPr id="320" name="object 366">
            <a:extLst>
              <a:ext uri="{FF2B5EF4-FFF2-40B4-BE49-F238E27FC236}">
                <a16:creationId xmlns:a16="http://schemas.microsoft.com/office/drawing/2014/main" id="{28A05484-AB4D-80C6-2DFA-FA7D92DF9A6A}"/>
              </a:ext>
            </a:extLst>
          </p:cNvPr>
          <p:cNvSpPr txBox="1"/>
          <p:nvPr/>
        </p:nvSpPr>
        <p:spPr>
          <a:xfrm>
            <a:off x="6182655" y="2786371"/>
            <a:ext cx="583333"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r>
              <a:rPr lang="en-US" sz="600" dirty="0">
                <a:latin typeface="+mn-lt"/>
              </a:rPr>
              <a:t>Bridge</a:t>
            </a:r>
          </a:p>
        </p:txBody>
      </p:sp>
      <p:sp>
        <p:nvSpPr>
          <p:cNvPr id="321" name="object 366">
            <a:extLst>
              <a:ext uri="{FF2B5EF4-FFF2-40B4-BE49-F238E27FC236}">
                <a16:creationId xmlns:a16="http://schemas.microsoft.com/office/drawing/2014/main" id="{BB13FE13-D962-9D7C-F88A-9D0A04982294}"/>
              </a:ext>
            </a:extLst>
          </p:cNvPr>
          <p:cNvSpPr txBox="1"/>
          <p:nvPr/>
        </p:nvSpPr>
        <p:spPr>
          <a:xfrm>
            <a:off x="6182655" y="3105513"/>
            <a:ext cx="583333"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r>
              <a:rPr lang="en-US" sz="600" dirty="0">
                <a:latin typeface="+mn-lt"/>
              </a:rPr>
              <a:t>Construction</a:t>
            </a:r>
          </a:p>
        </p:txBody>
      </p:sp>
      <p:sp>
        <p:nvSpPr>
          <p:cNvPr id="322" name="object 366">
            <a:extLst>
              <a:ext uri="{FF2B5EF4-FFF2-40B4-BE49-F238E27FC236}">
                <a16:creationId xmlns:a16="http://schemas.microsoft.com/office/drawing/2014/main" id="{E98A3BB6-B7B0-4826-5A2C-A29F9FD92BFB}"/>
              </a:ext>
            </a:extLst>
          </p:cNvPr>
          <p:cNvSpPr txBox="1"/>
          <p:nvPr/>
        </p:nvSpPr>
        <p:spPr>
          <a:xfrm>
            <a:off x="6182655" y="3435230"/>
            <a:ext cx="583333" cy="301095"/>
          </a:xfrm>
          <a:prstGeom prst="roundRect">
            <a:avLst>
              <a:gd name="adj" fmla="val 13541"/>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r>
              <a:rPr lang="en-US" sz="600" dirty="0">
                <a:latin typeface="+mn-lt"/>
              </a:rPr>
              <a:t>Materials &amp; </a:t>
            </a:r>
            <a:br>
              <a:rPr lang="en-US" sz="600" dirty="0">
                <a:latin typeface="+mn-lt"/>
              </a:rPr>
            </a:br>
            <a:r>
              <a:rPr lang="en-US" sz="600" dirty="0">
                <a:latin typeface="+mn-lt"/>
              </a:rPr>
              <a:t>Tests</a:t>
            </a:r>
          </a:p>
        </p:txBody>
      </p:sp>
      <p:sp>
        <p:nvSpPr>
          <p:cNvPr id="323" name="object 366">
            <a:extLst>
              <a:ext uri="{FF2B5EF4-FFF2-40B4-BE49-F238E27FC236}">
                <a16:creationId xmlns:a16="http://schemas.microsoft.com/office/drawing/2014/main" id="{FD78536A-199C-A59A-AF92-B181B2D28809}"/>
              </a:ext>
            </a:extLst>
          </p:cNvPr>
          <p:cNvSpPr txBox="1"/>
          <p:nvPr/>
        </p:nvSpPr>
        <p:spPr>
          <a:xfrm>
            <a:off x="6182655" y="3804390"/>
            <a:ext cx="583333" cy="272487"/>
          </a:xfrm>
          <a:prstGeom prst="roundRect">
            <a:avLst>
              <a:gd name="adj" fmla="val 13744"/>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r>
              <a:rPr lang="en-US" sz="600" dirty="0">
                <a:latin typeface="+mn-lt"/>
              </a:rPr>
              <a:t>Traffic Safety</a:t>
            </a:r>
          </a:p>
        </p:txBody>
      </p:sp>
      <p:grpSp>
        <p:nvGrpSpPr>
          <p:cNvPr id="324" name="Group 323">
            <a:extLst>
              <a:ext uri="{FF2B5EF4-FFF2-40B4-BE49-F238E27FC236}">
                <a16:creationId xmlns:a16="http://schemas.microsoft.com/office/drawing/2014/main" id="{2311436E-6C13-EBE3-C759-4E0358DA6E6F}"/>
              </a:ext>
            </a:extLst>
          </p:cNvPr>
          <p:cNvGrpSpPr/>
          <p:nvPr/>
        </p:nvGrpSpPr>
        <p:grpSpPr>
          <a:xfrm>
            <a:off x="6130091" y="2571750"/>
            <a:ext cx="50610" cy="1368883"/>
            <a:chOff x="2280994" y="2571750"/>
            <a:chExt cx="50610" cy="1368883"/>
          </a:xfrm>
        </p:grpSpPr>
        <p:cxnSp>
          <p:nvCxnSpPr>
            <p:cNvPr id="325" name="Straight Connector 324">
              <a:extLst>
                <a:ext uri="{FF2B5EF4-FFF2-40B4-BE49-F238E27FC236}">
                  <a16:creationId xmlns:a16="http://schemas.microsoft.com/office/drawing/2014/main" id="{5E42C47C-D5FA-2CEA-B6D4-81F3AE4C8835}"/>
                </a:ext>
              </a:extLst>
            </p:cNvPr>
            <p:cNvCxnSpPr>
              <a:cxnSpLocks/>
            </p:cNvCxnSpPr>
            <p:nvPr/>
          </p:nvCxnSpPr>
          <p:spPr>
            <a:xfrm flipV="1">
              <a:off x="2280994" y="2571750"/>
              <a:ext cx="9851" cy="1368883"/>
            </a:xfrm>
            <a:prstGeom prst="line">
              <a:avLst/>
            </a:prstGeom>
            <a:ln w="10795"/>
          </p:spPr>
          <p:style>
            <a:lnRef idx="1">
              <a:schemeClr val="dk1"/>
            </a:lnRef>
            <a:fillRef idx="0">
              <a:schemeClr val="dk1"/>
            </a:fillRef>
            <a:effectRef idx="0">
              <a:schemeClr val="dk1"/>
            </a:effectRef>
            <a:fontRef idx="minor">
              <a:schemeClr val="tx1"/>
            </a:fontRef>
          </p:style>
        </p:cxnSp>
        <p:cxnSp>
          <p:nvCxnSpPr>
            <p:cNvPr id="326" name="Straight Connector 325">
              <a:extLst>
                <a:ext uri="{FF2B5EF4-FFF2-40B4-BE49-F238E27FC236}">
                  <a16:creationId xmlns:a16="http://schemas.microsoft.com/office/drawing/2014/main" id="{7B9FA160-0CCC-66C2-28A7-B0B03C08141B}"/>
                </a:ext>
              </a:extLst>
            </p:cNvPr>
            <p:cNvCxnSpPr>
              <a:cxnSpLocks/>
            </p:cNvCxnSpPr>
            <p:nvPr/>
          </p:nvCxnSpPr>
          <p:spPr>
            <a:xfrm>
              <a:off x="2291593" y="2913397"/>
              <a:ext cx="40011"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327" name="Straight Connector 326">
              <a:extLst>
                <a:ext uri="{FF2B5EF4-FFF2-40B4-BE49-F238E27FC236}">
                  <a16:creationId xmlns:a16="http://schemas.microsoft.com/office/drawing/2014/main" id="{432949BC-2FF9-AAA5-A655-99AC6257ED2F}"/>
                </a:ext>
              </a:extLst>
            </p:cNvPr>
            <p:cNvCxnSpPr>
              <a:cxnSpLocks/>
            </p:cNvCxnSpPr>
            <p:nvPr/>
          </p:nvCxnSpPr>
          <p:spPr>
            <a:xfrm>
              <a:off x="2291593" y="3235991"/>
              <a:ext cx="40011"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328" name="Straight Connector 327">
              <a:extLst>
                <a:ext uri="{FF2B5EF4-FFF2-40B4-BE49-F238E27FC236}">
                  <a16:creationId xmlns:a16="http://schemas.microsoft.com/office/drawing/2014/main" id="{FE5937CB-6A5A-7A9C-04B0-19F2BDD3620D}"/>
                </a:ext>
              </a:extLst>
            </p:cNvPr>
            <p:cNvCxnSpPr>
              <a:cxnSpLocks/>
            </p:cNvCxnSpPr>
            <p:nvPr/>
          </p:nvCxnSpPr>
          <p:spPr>
            <a:xfrm>
              <a:off x="2291593" y="3574807"/>
              <a:ext cx="40011"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329" name="Straight Connector 328">
              <a:extLst>
                <a:ext uri="{FF2B5EF4-FFF2-40B4-BE49-F238E27FC236}">
                  <a16:creationId xmlns:a16="http://schemas.microsoft.com/office/drawing/2014/main" id="{926B9E15-8874-9721-00C8-5A8056806287}"/>
                </a:ext>
              </a:extLst>
            </p:cNvPr>
            <p:cNvCxnSpPr>
              <a:cxnSpLocks/>
            </p:cNvCxnSpPr>
            <p:nvPr/>
          </p:nvCxnSpPr>
          <p:spPr>
            <a:xfrm>
              <a:off x="2286083" y="3940633"/>
              <a:ext cx="40011" cy="0"/>
            </a:xfrm>
            <a:prstGeom prst="line">
              <a:avLst/>
            </a:prstGeom>
            <a:ln w="10795"/>
          </p:spPr>
          <p:style>
            <a:lnRef idx="1">
              <a:schemeClr val="dk1"/>
            </a:lnRef>
            <a:fillRef idx="0">
              <a:schemeClr val="dk1"/>
            </a:fillRef>
            <a:effectRef idx="0">
              <a:schemeClr val="dk1"/>
            </a:effectRef>
            <a:fontRef idx="minor">
              <a:schemeClr val="tx1"/>
            </a:fontRef>
          </p:style>
        </p:cxnSp>
      </p:grpSp>
      <p:sp>
        <p:nvSpPr>
          <p:cNvPr id="333" name="object 366">
            <a:extLst>
              <a:ext uri="{FF2B5EF4-FFF2-40B4-BE49-F238E27FC236}">
                <a16:creationId xmlns:a16="http://schemas.microsoft.com/office/drawing/2014/main" id="{E0B7558B-3F7E-1343-8364-279686C641F3}"/>
              </a:ext>
            </a:extLst>
          </p:cNvPr>
          <p:cNvSpPr txBox="1"/>
          <p:nvPr/>
        </p:nvSpPr>
        <p:spPr>
          <a:xfrm>
            <a:off x="6947268" y="2786371"/>
            <a:ext cx="583333"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r>
              <a:rPr lang="en-US" sz="600" dirty="0">
                <a:latin typeface="+mn-lt"/>
              </a:rPr>
              <a:t>Alternative Delivery</a:t>
            </a:r>
          </a:p>
        </p:txBody>
      </p:sp>
      <p:sp>
        <p:nvSpPr>
          <p:cNvPr id="334" name="object 366">
            <a:extLst>
              <a:ext uri="{FF2B5EF4-FFF2-40B4-BE49-F238E27FC236}">
                <a16:creationId xmlns:a16="http://schemas.microsoft.com/office/drawing/2014/main" id="{A284CA72-1710-2D81-A3FA-55AE77F4DBD5}"/>
              </a:ext>
            </a:extLst>
          </p:cNvPr>
          <p:cNvSpPr txBox="1"/>
          <p:nvPr/>
        </p:nvSpPr>
        <p:spPr>
          <a:xfrm>
            <a:off x="6947268" y="3105513"/>
            <a:ext cx="583333"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r>
              <a:rPr lang="en-US" sz="600" dirty="0">
                <a:latin typeface="+mn-lt"/>
              </a:rPr>
              <a:t>Design</a:t>
            </a:r>
          </a:p>
        </p:txBody>
      </p:sp>
      <p:sp>
        <p:nvSpPr>
          <p:cNvPr id="335" name="object 366">
            <a:extLst>
              <a:ext uri="{FF2B5EF4-FFF2-40B4-BE49-F238E27FC236}">
                <a16:creationId xmlns:a16="http://schemas.microsoft.com/office/drawing/2014/main" id="{2D732734-B4AF-6521-4610-8061E92D0AC7}"/>
              </a:ext>
            </a:extLst>
          </p:cNvPr>
          <p:cNvSpPr txBox="1"/>
          <p:nvPr/>
        </p:nvSpPr>
        <p:spPr>
          <a:xfrm>
            <a:off x="6947268" y="3435230"/>
            <a:ext cx="583333" cy="301095"/>
          </a:xfrm>
          <a:prstGeom prst="roundRect">
            <a:avLst>
              <a:gd name="adj" fmla="val 13541"/>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r>
              <a:rPr lang="en-US" sz="600" dirty="0">
                <a:latin typeface="+mn-lt"/>
              </a:rPr>
              <a:t>Environmental Affairs</a:t>
            </a:r>
          </a:p>
        </p:txBody>
      </p:sp>
      <p:sp>
        <p:nvSpPr>
          <p:cNvPr id="336" name="object 366">
            <a:extLst>
              <a:ext uri="{FF2B5EF4-FFF2-40B4-BE49-F238E27FC236}">
                <a16:creationId xmlns:a16="http://schemas.microsoft.com/office/drawing/2014/main" id="{5B2BAD02-3E8C-051C-6FC1-F052B1BA7637}"/>
              </a:ext>
            </a:extLst>
          </p:cNvPr>
          <p:cNvSpPr txBox="1"/>
          <p:nvPr/>
        </p:nvSpPr>
        <p:spPr>
          <a:xfrm>
            <a:off x="6947268" y="3804391"/>
            <a:ext cx="583333" cy="324746"/>
          </a:xfrm>
          <a:prstGeom prst="roundRect">
            <a:avLst>
              <a:gd name="adj" fmla="val 13744"/>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r>
              <a:rPr lang="en-US" sz="600" dirty="0">
                <a:latin typeface="+mn-lt"/>
              </a:rPr>
              <a:t>Professional  Engineering Proc. Services</a:t>
            </a:r>
          </a:p>
        </p:txBody>
      </p:sp>
      <p:sp>
        <p:nvSpPr>
          <p:cNvPr id="337" name="object 366">
            <a:extLst>
              <a:ext uri="{FF2B5EF4-FFF2-40B4-BE49-F238E27FC236}">
                <a16:creationId xmlns:a16="http://schemas.microsoft.com/office/drawing/2014/main" id="{9EE4514D-1C36-79FD-82FD-37182CECC6B2}"/>
              </a:ext>
            </a:extLst>
          </p:cNvPr>
          <p:cNvSpPr txBox="1"/>
          <p:nvPr/>
        </p:nvSpPr>
        <p:spPr>
          <a:xfrm>
            <a:off x="6935537" y="4170114"/>
            <a:ext cx="594471" cy="244594"/>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600" spc="-3">
                <a:solidFill>
                  <a:schemeClr val="bg1"/>
                </a:solidFill>
                <a:cs typeface="Calibri"/>
              </a:defRPr>
            </a:lvl1pPr>
          </a:lstStyle>
          <a:p>
            <a:pPr algn="ctr">
              <a:spcBef>
                <a:spcPts val="238"/>
              </a:spcBef>
            </a:pPr>
            <a:r>
              <a:rPr lang="en-US" spc="-3" dirty="0">
                <a:latin typeface="+mn-lt"/>
                <a:cs typeface="Calibri"/>
              </a:rPr>
              <a:t>Right of</a:t>
            </a:r>
            <a:r>
              <a:rPr lang="en-US" spc="-36" dirty="0">
                <a:latin typeface="+mn-lt"/>
                <a:cs typeface="Calibri"/>
              </a:rPr>
              <a:t> </a:t>
            </a:r>
            <a:r>
              <a:rPr lang="en-US" spc="-3" dirty="0">
                <a:latin typeface="+mn-lt"/>
                <a:cs typeface="Calibri"/>
              </a:rPr>
              <a:t>Way</a:t>
            </a:r>
            <a:endParaRPr lang="en-US" dirty="0">
              <a:latin typeface="+mn-lt"/>
              <a:cs typeface="Calibri"/>
            </a:endParaRPr>
          </a:p>
        </p:txBody>
      </p:sp>
      <p:grpSp>
        <p:nvGrpSpPr>
          <p:cNvPr id="338" name="Group 337">
            <a:extLst>
              <a:ext uri="{FF2B5EF4-FFF2-40B4-BE49-F238E27FC236}">
                <a16:creationId xmlns:a16="http://schemas.microsoft.com/office/drawing/2014/main" id="{640555D5-D38D-123C-0576-D647C0497F72}"/>
              </a:ext>
            </a:extLst>
          </p:cNvPr>
          <p:cNvGrpSpPr/>
          <p:nvPr/>
        </p:nvGrpSpPr>
        <p:grpSpPr>
          <a:xfrm>
            <a:off x="6887043" y="2571750"/>
            <a:ext cx="54207" cy="2011556"/>
            <a:chOff x="2277397" y="2571750"/>
            <a:chExt cx="54207" cy="2011556"/>
          </a:xfrm>
        </p:grpSpPr>
        <p:cxnSp>
          <p:nvCxnSpPr>
            <p:cNvPr id="339" name="Straight Connector 338">
              <a:extLst>
                <a:ext uri="{FF2B5EF4-FFF2-40B4-BE49-F238E27FC236}">
                  <a16:creationId xmlns:a16="http://schemas.microsoft.com/office/drawing/2014/main" id="{D33DD055-85B3-2AE3-0FA6-5AEE6F2417FA}"/>
                </a:ext>
              </a:extLst>
            </p:cNvPr>
            <p:cNvCxnSpPr>
              <a:cxnSpLocks/>
            </p:cNvCxnSpPr>
            <p:nvPr/>
          </p:nvCxnSpPr>
          <p:spPr>
            <a:xfrm flipV="1">
              <a:off x="2277397" y="2571750"/>
              <a:ext cx="13448" cy="2011556"/>
            </a:xfrm>
            <a:prstGeom prst="line">
              <a:avLst/>
            </a:prstGeom>
            <a:ln w="10795"/>
          </p:spPr>
          <p:style>
            <a:lnRef idx="1">
              <a:schemeClr val="dk1"/>
            </a:lnRef>
            <a:fillRef idx="0">
              <a:schemeClr val="dk1"/>
            </a:fillRef>
            <a:effectRef idx="0">
              <a:schemeClr val="dk1"/>
            </a:effectRef>
            <a:fontRef idx="minor">
              <a:schemeClr val="tx1"/>
            </a:fontRef>
          </p:style>
        </p:cxnSp>
        <p:cxnSp>
          <p:nvCxnSpPr>
            <p:cNvPr id="340" name="Straight Connector 339">
              <a:extLst>
                <a:ext uri="{FF2B5EF4-FFF2-40B4-BE49-F238E27FC236}">
                  <a16:creationId xmlns:a16="http://schemas.microsoft.com/office/drawing/2014/main" id="{186DD133-1D2F-F656-8131-E9F3FF47AA16}"/>
                </a:ext>
              </a:extLst>
            </p:cNvPr>
            <p:cNvCxnSpPr>
              <a:cxnSpLocks/>
            </p:cNvCxnSpPr>
            <p:nvPr/>
          </p:nvCxnSpPr>
          <p:spPr>
            <a:xfrm>
              <a:off x="2291593" y="2913397"/>
              <a:ext cx="40011"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341" name="Straight Connector 340">
              <a:extLst>
                <a:ext uri="{FF2B5EF4-FFF2-40B4-BE49-F238E27FC236}">
                  <a16:creationId xmlns:a16="http://schemas.microsoft.com/office/drawing/2014/main" id="{EC8FD905-18AE-A5AB-3881-496BD356FD40}"/>
                </a:ext>
              </a:extLst>
            </p:cNvPr>
            <p:cNvCxnSpPr>
              <a:cxnSpLocks/>
            </p:cNvCxnSpPr>
            <p:nvPr/>
          </p:nvCxnSpPr>
          <p:spPr>
            <a:xfrm>
              <a:off x="2291593" y="3235991"/>
              <a:ext cx="40011"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342" name="Straight Connector 341">
              <a:extLst>
                <a:ext uri="{FF2B5EF4-FFF2-40B4-BE49-F238E27FC236}">
                  <a16:creationId xmlns:a16="http://schemas.microsoft.com/office/drawing/2014/main" id="{66F517D0-C8F3-2CE0-94B3-B1A078220DCE}"/>
                </a:ext>
              </a:extLst>
            </p:cNvPr>
            <p:cNvCxnSpPr>
              <a:cxnSpLocks/>
            </p:cNvCxnSpPr>
            <p:nvPr/>
          </p:nvCxnSpPr>
          <p:spPr>
            <a:xfrm>
              <a:off x="2291593" y="3574807"/>
              <a:ext cx="40011"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343" name="Straight Connector 342">
              <a:extLst>
                <a:ext uri="{FF2B5EF4-FFF2-40B4-BE49-F238E27FC236}">
                  <a16:creationId xmlns:a16="http://schemas.microsoft.com/office/drawing/2014/main" id="{B2680CA1-C4C2-FC8E-57EE-B58564635E36}"/>
                </a:ext>
              </a:extLst>
            </p:cNvPr>
            <p:cNvCxnSpPr>
              <a:cxnSpLocks/>
            </p:cNvCxnSpPr>
            <p:nvPr/>
          </p:nvCxnSpPr>
          <p:spPr>
            <a:xfrm>
              <a:off x="2286083" y="3940633"/>
              <a:ext cx="40011"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344" name="Straight Connector 343">
              <a:extLst>
                <a:ext uri="{FF2B5EF4-FFF2-40B4-BE49-F238E27FC236}">
                  <a16:creationId xmlns:a16="http://schemas.microsoft.com/office/drawing/2014/main" id="{84A448AC-6C3F-F2B9-C893-01002ECD59D5}"/>
                </a:ext>
              </a:extLst>
            </p:cNvPr>
            <p:cNvCxnSpPr>
              <a:cxnSpLocks/>
            </p:cNvCxnSpPr>
            <p:nvPr/>
          </p:nvCxnSpPr>
          <p:spPr>
            <a:xfrm>
              <a:off x="2278653" y="4267182"/>
              <a:ext cx="40011" cy="0"/>
            </a:xfrm>
            <a:prstGeom prst="line">
              <a:avLst/>
            </a:prstGeom>
            <a:ln w="10795"/>
          </p:spPr>
          <p:style>
            <a:lnRef idx="1">
              <a:schemeClr val="dk1"/>
            </a:lnRef>
            <a:fillRef idx="0">
              <a:schemeClr val="dk1"/>
            </a:fillRef>
            <a:effectRef idx="0">
              <a:schemeClr val="dk1"/>
            </a:effectRef>
            <a:fontRef idx="minor">
              <a:schemeClr val="tx1"/>
            </a:fontRef>
          </p:style>
        </p:cxnSp>
      </p:grpSp>
      <p:sp>
        <p:nvSpPr>
          <p:cNvPr id="345" name="object 366">
            <a:extLst>
              <a:ext uri="{FF2B5EF4-FFF2-40B4-BE49-F238E27FC236}">
                <a16:creationId xmlns:a16="http://schemas.microsoft.com/office/drawing/2014/main" id="{5CF58319-FAAC-66D8-03E0-34290F07E53B}"/>
              </a:ext>
            </a:extLst>
          </p:cNvPr>
          <p:cNvSpPr txBox="1"/>
          <p:nvPr/>
        </p:nvSpPr>
        <p:spPr>
          <a:xfrm>
            <a:off x="6928310" y="4461009"/>
            <a:ext cx="594471" cy="244594"/>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600" spc="-3">
                <a:solidFill>
                  <a:schemeClr val="bg1"/>
                </a:solidFill>
                <a:cs typeface="Calibri"/>
              </a:defRPr>
            </a:lvl1pPr>
          </a:lstStyle>
          <a:p>
            <a:pPr marL="8405" marR="3362" algn="ctr">
              <a:spcBef>
                <a:spcPts val="63"/>
              </a:spcBef>
            </a:pPr>
            <a:r>
              <a:rPr lang="en-US" spc="-3" dirty="0">
                <a:latin typeface="+mn-lt"/>
                <a:cs typeface="Calibri"/>
              </a:rPr>
              <a:t>Tra</a:t>
            </a:r>
            <a:r>
              <a:rPr lang="en-US" spc="-7" dirty="0">
                <a:latin typeface="+mn-lt"/>
                <a:cs typeface="Calibri"/>
              </a:rPr>
              <a:t>n</a:t>
            </a:r>
            <a:r>
              <a:rPr lang="en-US" spc="-3" dirty="0">
                <a:latin typeface="+mn-lt"/>
                <a:cs typeface="Calibri"/>
              </a:rPr>
              <a:t>s</a:t>
            </a:r>
            <a:r>
              <a:rPr lang="en-US" spc="-7" dirty="0">
                <a:latin typeface="+mn-lt"/>
                <a:cs typeface="Calibri"/>
              </a:rPr>
              <a:t>po</a:t>
            </a:r>
            <a:r>
              <a:rPr lang="en-US" spc="-3" dirty="0">
                <a:latin typeface="+mn-lt"/>
                <a:cs typeface="Calibri"/>
              </a:rPr>
              <a:t>rt</a:t>
            </a:r>
            <a:r>
              <a:rPr lang="en-US" spc="-7" dirty="0">
                <a:latin typeface="+mn-lt"/>
                <a:cs typeface="Calibri"/>
              </a:rPr>
              <a:t>a</a:t>
            </a:r>
            <a:r>
              <a:rPr lang="en-US" spc="-3" dirty="0">
                <a:latin typeface="+mn-lt"/>
                <a:cs typeface="Calibri"/>
              </a:rPr>
              <a:t>ti</a:t>
            </a:r>
            <a:r>
              <a:rPr lang="en-US" spc="-7" dirty="0">
                <a:latin typeface="+mn-lt"/>
                <a:cs typeface="Calibri"/>
              </a:rPr>
              <a:t>o</a:t>
            </a:r>
            <a:r>
              <a:rPr lang="en-US" spc="-3" dirty="0">
                <a:latin typeface="+mn-lt"/>
                <a:cs typeface="Calibri"/>
              </a:rPr>
              <a:t>n  Programs</a:t>
            </a:r>
            <a:endParaRPr lang="en-US" dirty="0">
              <a:latin typeface="+mn-lt"/>
              <a:cs typeface="Calibri"/>
            </a:endParaRPr>
          </a:p>
        </p:txBody>
      </p:sp>
      <p:sp>
        <p:nvSpPr>
          <p:cNvPr id="346" name="object 366">
            <a:extLst>
              <a:ext uri="{FF2B5EF4-FFF2-40B4-BE49-F238E27FC236}">
                <a16:creationId xmlns:a16="http://schemas.microsoft.com/office/drawing/2014/main" id="{51541685-6E7D-7A46-47A1-3493D707CB78}"/>
              </a:ext>
            </a:extLst>
          </p:cNvPr>
          <p:cNvSpPr txBox="1"/>
          <p:nvPr/>
        </p:nvSpPr>
        <p:spPr>
          <a:xfrm>
            <a:off x="7708532" y="2786371"/>
            <a:ext cx="583333"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pPr marL="8405" marR="3362" indent="-420" algn="ctr">
              <a:spcBef>
                <a:spcPts val="63"/>
              </a:spcBef>
            </a:pPr>
            <a:r>
              <a:rPr lang="en-US" sz="600" spc="-3" dirty="0">
                <a:latin typeface="+mn-lt"/>
                <a:cs typeface="Calibri"/>
              </a:rPr>
              <a:t>Financial  M</a:t>
            </a:r>
            <a:r>
              <a:rPr lang="en-US" sz="600" spc="-7" dirty="0">
                <a:latin typeface="+mn-lt"/>
                <a:cs typeface="Calibri"/>
              </a:rPr>
              <a:t>a</a:t>
            </a:r>
            <a:r>
              <a:rPr lang="en-US" sz="600" spc="-3" dirty="0">
                <a:latin typeface="+mn-lt"/>
                <a:cs typeface="Calibri"/>
              </a:rPr>
              <a:t>na</a:t>
            </a:r>
            <a:r>
              <a:rPr lang="en-US" sz="600" spc="-7" dirty="0">
                <a:latin typeface="+mn-lt"/>
                <a:cs typeface="Calibri"/>
              </a:rPr>
              <a:t>g</a:t>
            </a:r>
            <a:r>
              <a:rPr lang="en-US" sz="600" spc="-3" dirty="0">
                <a:latin typeface="+mn-lt"/>
                <a:cs typeface="Calibri"/>
              </a:rPr>
              <a:t>ement</a:t>
            </a:r>
            <a:endParaRPr lang="en-US" sz="600" dirty="0">
              <a:latin typeface="+mn-lt"/>
              <a:cs typeface="Calibri"/>
            </a:endParaRPr>
          </a:p>
        </p:txBody>
      </p:sp>
      <p:sp>
        <p:nvSpPr>
          <p:cNvPr id="347" name="object 366">
            <a:extLst>
              <a:ext uri="{FF2B5EF4-FFF2-40B4-BE49-F238E27FC236}">
                <a16:creationId xmlns:a16="http://schemas.microsoft.com/office/drawing/2014/main" id="{AF5CF00C-B617-92CC-1B29-6BF0373317A4}"/>
              </a:ext>
            </a:extLst>
          </p:cNvPr>
          <p:cNvSpPr txBox="1"/>
          <p:nvPr/>
        </p:nvSpPr>
        <p:spPr>
          <a:xfrm>
            <a:off x="7708532" y="3105512"/>
            <a:ext cx="583333" cy="329717"/>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r>
              <a:rPr lang="en-US" sz="600" dirty="0">
                <a:latin typeface="+mn-lt"/>
              </a:rPr>
              <a:t>Project Finance,  Debt &amp; Strategic  Contracts</a:t>
            </a:r>
          </a:p>
        </p:txBody>
      </p:sp>
      <p:sp>
        <p:nvSpPr>
          <p:cNvPr id="348" name="object 366">
            <a:extLst>
              <a:ext uri="{FF2B5EF4-FFF2-40B4-BE49-F238E27FC236}">
                <a16:creationId xmlns:a16="http://schemas.microsoft.com/office/drawing/2014/main" id="{1FDFA51F-A11D-E8F4-66D6-6576812C7DFC}"/>
              </a:ext>
            </a:extLst>
          </p:cNvPr>
          <p:cNvSpPr txBox="1"/>
          <p:nvPr/>
        </p:nvSpPr>
        <p:spPr>
          <a:xfrm>
            <a:off x="7708532" y="3486030"/>
            <a:ext cx="583333" cy="301095"/>
          </a:xfrm>
          <a:prstGeom prst="roundRect">
            <a:avLst>
              <a:gd name="adj" fmla="val 13541"/>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r>
              <a:rPr lang="en-US" sz="600" dirty="0">
                <a:latin typeface="+mn-lt"/>
              </a:rPr>
              <a:t>Toll </a:t>
            </a:r>
            <a:br>
              <a:rPr lang="en-US" sz="600" dirty="0">
                <a:latin typeface="+mn-lt"/>
              </a:rPr>
            </a:br>
            <a:r>
              <a:rPr lang="en-US" sz="600" dirty="0">
                <a:latin typeface="+mn-lt"/>
              </a:rPr>
              <a:t>Operations</a:t>
            </a:r>
          </a:p>
        </p:txBody>
      </p:sp>
      <p:grpSp>
        <p:nvGrpSpPr>
          <p:cNvPr id="352" name="Group 351">
            <a:extLst>
              <a:ext uri="{FF2B5EF4-FFF2-40B4-BE49-F238E27FC236}">
                <a16:creationId xmlns:a16="http://schemas.microsoft.com/office/drawing/2014/main" id="{86D8CDFE-6F51-0DAB-9845-7841E810589F}"/>
              </a:ext>
            </a:extLst>
          </p:cNvPr>
          <p:cNvGrpSpPr/>
          <p:nvPr/>
        </p:nvGrpSpPr>
        <p:grpSpPr>
          <a:xfrm>
            <a:off x="7667180" y="2596979"/>
            <a:ext cx="40759" cy="1003057"/>
            <a:chOff x="2290845" y="2571750"/>
            <a:chExt cx="40759" cy="1003057"/>
          </a:xfrm>
        </p:grpSpPr>
        <p:cxnSp>
          <p:nvCxnSpPr>
            <p:cNvPr id="353" name="Straight Connector 352">
              <a:extLst>
                <a:ext uri="{FF2B5EF4-FFF2-40B4-BE49-F238E27FC236}">
                  <a16:creationId xmlns:a16="http://schemas.microsoft.com/office/drawing/2014/main" id="{297B137C-1A90-1A24-0551-8E7378FCE5EA}"/>
                </a:ext>
              </a:extLst>
            </p:cNvPr>
            <p:cNvCxnSpPr>
              <a:cxnSpLocks/>
            </p:cNvCxnSpPr>
            <p:nvPr/>
          </p:nvCxnSpPr>
          <p:spPr>
            <a:xfrm flipV="1">
              <a:off x="2290845" y="2571750"/>
              <a:ext cx="0" cy="1003057"/>
            </a:xfrm>
            <a:prstGeom prst="line">
              <a:avLst/>
            </a:prstGeom>
            <a:ln w="10795"/>
          </p:spPr>
          <p:style>
            <a:lnRef idx="1">
              <a:schemeClr val="dk1"/>
            </a:lnRef>
            <a:fillRef idx="0">
              <a:schemeClr val="dk1"/>
            </a:fillRef>
            <a:effectRef idx="0">
              <a:schemeClr val="dk1"/>
            </a:effectRef>
            <a:fontRef idx="minor">
              <a:schemeClr val="tx1"/>
            </a:fontRef>
          </p:style>
        </p:cxnSp>
        <p:cxnSp>
          <p:nvCxnSpPr>
            <p:cNvPr id="354" name="Straight Connector 353">
              <a:extLst>
                <a:ext uri="{FF2B5EF4-FFF2-40B4-BE49-F238E27FC236}">
                  <a16:creationId xmlns:a16="http://schemas.microsoft.com/office/drawing/2014/main" id="{558C2E1D-2B13-E64D-E02B-4622DC3E558D}"/>
                </a:ext>
              </a:extLst>
            </p:cNvPr>
            <p:cNvCxnSpPr>
              <a:cxnSpLocks/>
            </p:cNvCxnSpPr>
            <p:nvPr/>
          </p:nvCxnSpPr>
          <p:spPr>
            <a:xfrm>
              <a:off x="2291593" y="2913397"/>
              <a:ext cx="40011"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355" name="Straight Connector 354">
              <a:extLst>
                <a:ext uri="{FF2B5EF4-FFF2-40B4-BE49-F238E27FC236}">
                  <a16:creationId xmlns:a16="http://schemas.microsoft.com/office/drawing/2014/main" id="{9F70BE6E-54C9-AB0F-F7B3-265C6AE35E9D}"/>
                </a:ext>
              </a:extLst>
            </p:cNvPr>
            <p:cNvCxnSpPr>
              <a:cxnSpLocks/>
            </p:cNvCxnSpPr>
            <p:nvPr/>
          </p:nvCxnSpPr>
          <p:spPr>
            <a:xfrm>
              <a:off x="2291593" y="3235991"/>
              <a:ext cx="40011"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356" name="Straight Connector 355">
              <a:extLst>
                <a:ext uri="{FF2B5EF4-FFF2-40B4-BE49-F238E27FC236}">
                  <a16:creationId xmlns:a16="http://schemas.microsoft.com/office/drawing/2014/main" id="{31E24904-BA2B-664E-3F15-1FB7C38561CF}"/>
                </a:ext>
              </a:extLst>
            </p:cNvPr>
            <p:cNvCxnSpPr>
              <a:cxnSpLocks/>
            </p:cNvCxnSpPr>
            <p:nvPr/>
          </p:nvCxnSpPr>
          <p:spPr>
            <a:xfrm>
              <a:off x="2291593" y="3574807"/>
              <a:ext cx="40011" cy="0"/>
            </a:xfrm>
            <a:prstGeom prst="line">
              <a:avLst/>
            </a:prstGeom>
            <a:ln w="10795"/>
          </p:spPr>
          <p:style>
            <a:lnRef idx="1">
              <a:schemeClr val="dk1"/>
            </a:lnRef>
            <a:fillRef idx="0">
              <a:schemeClr val="dk1"/>
            </a:fillRef>
            <a:effectRef idx="0">
              <a:schemeClr val="dk1"/>
            </a:effectRef>
            <a:fontRef idx="minor">
              <a:schemeClr val="tx1"/>
            </a:fontRef>
          </p:style>
        </p:cxnSp>
      </p:grpSp>
      <p:cxnSp>
        <p:nvCxnSpPr>
          <p:cNvPr id="360" name="Straight Connector 359">
            <a:extLst>
              <a:ext uri="{FF2B5EF4-FFF2-40B4-BE49-F238E27FC236}">
                <a16:creationId xmlns:a16="http://schemas.microsoft.com/office/drawing/2014/main" id="{F3F357D2-6CE9-7EDC-3BE0-4DF532736AA0}"/>
              </a:ext>
            </a:extLst>
          </p:cNvPr>
          <p:cNvCxnSpPr>
            <a:cxnSpLocks/>
          </p:cNvCxnSpPr>
          <p:nvPr/>
        </p:nvCxnSpPr>
        <p:spPr>
          <a:xfrm>
            <a:off x="6888299" y="4583306"/>
            <a:ext cx="40011" cy="0"/>
          </a:xfrm>
          <a:prstGeom prst="line">
            <a:avLst/>
          </a:prstGeom>
          <a:ln w="10795"/>
        </p:spPr>
        <p:style>
          <a:lnRef idx="1">
            <a:schemeClr val="dk1"/>
          </a:lnRef>
          <a:fillRef idx="0">
            <a:schemeClr val="dk1"/>
          </a:fillRef>
          <a:effectRef idx="0">
            <a:schemeClr val="dk1"/>
          </a:effectRef>
          <a:fontRef idx="minor">
            <a:schemeClr val="tx1"/>
          </a:fontRef>
        </p:style>
      </p:cxnSp>
      <p:sp>
        <p:nvSpPr>
          <p:cNvPr id="363" name="object 366">
            <a:extLst>
              <a:ext uri="{FF2B5EF4-FFF2-40B4-BE49-F238E27FC236}">
                <a16:creationId xmlns:a16="http://schemas.microsoft.com/office/drawing/2014/main" id="{5BF1FC6B-30E8-449A-A407-6FDA854FDBC6}"/>
              </a:ext>
            </a:extLst>
          </p:cNvPr>
          <p:cNvSpPr txBox="1"/>
          <p:nvPr/>
        </p:nvSpPr>
        <p:spPr>
          <a:xfrm>
            <a:off x="8454573" y="2785119"/>
            <a:ext cx="583333" cy="254052"/>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solidFill>
              <a:schemeClr val="bg1"/>
            </a:solidFill>
          </a:ln>
        </p:spPr>
        <p:txBody>
          <a:bodyPr vert="horz" wrap="square" lIns="0" tIns="7984" rIns="0" bIns="0" rtlCol="0" anchor="ctr">
            <a:noAutofit/>
          </a:bodyPr>
          <a:lstStyle>
            <a:defPPr>
              <a:defRPr lang="en-US"/>
            </a:defPPr>
            <a:lvl1pPr algn="ctr">
              <a:spcBef>
                <a:spcPts val="63"/>
              </a:spcBef>
              <a:defRPr sz="700" spc="-3">
                <a:solidFill>
                  <a:schemeClr val="bg1"/>
                </a:solidFill>
                <a:latin typeface="+mj-lt"/>
                <a:cs typeface="Calibri"/>
              </a:defRPr>
            </a:lvl1pPr>
          </a:lstStyle>
          <a:p>
            <a:pPr marL="8405" marR="3362" indent="-420" algn="ctr">
              <a:spcBef>
                <a:spcPts val="63"/>
              </a:spcBef>
            </a:pPr>
            <a:r>
              <a:rPr lang="en-US" sz="600" spc="-3" dirty="0">
                <a:latin typeface="+mn-lt"/>
                <a:cs typeface="Calibri"/>
              </a:rPr>
              <a:t>Information  Technology</a:t>
            </a:r>
          </a:p>
        </p:txBody>
      </p:sp>
      <p:grpSp>
        <p:nvGrpSpPr>
          <p:cNvPr id="364" name="Group 363">
            <a:extLst>
              <a:ext uri="{FF2B5EF4-FFF2-40B4-BE49-F238E27FC236}">
                <a16:creationId xmlns:a16="http://schemas.microsoft.com/office/drawing/2014/main" id="{E5638B41-934D-5539-F295-E6885675F26F}"/>
              </a:ext>
            </a:extLst>
          </p:cNvPr>
          <p:cNvGrpSpPr/>
          <p:nvPr/>
        </p:nvGrpSpPr>
        <p:grpSpPr>
          <a:xfrm>
            <a:off x="8409453" y="2595922"/>
            <a:ext cx="40759" cy="341647"/>
            <a:chOff x="2290845" y="2571750"/>
            <a:chExt cx="40759" cy="341647"/>
          </a:xfrm>
        </p:grpSpPr>
        <p:cxnSp>
          <p:nvCxnSpPr>
            <p:cNvPr id="365" name="Straight Connector 364">
              <a:extLst>
                <a:ext uri="{FF2B5EF4-FFF2-40B4-BE49-F238E27FC236}">
                  <a16:creationId xmlns:a16="http://schemas.microsoft.com/office/drawing/2014/main" id="{581753FA-444E-71A9-27F4-506BDA9DD46B}"/>
                </a:ext>
              </a:extLst>
            </p:cNvPr>
            <p:cNvCxnSpPr>
              <a:cxnSpLocks/>
            </p:cNvCxnSpPr>
            <p:nvPr/>
          </p:nvCxnSpPr>
          <p:spPr>
            <a:xfrm flipH="1" flipV="1">
              <a:off x="2290845" y="2571750"/>
              <a:ext cx="748" cy="341647"/>
            </a:xfrm>
            <a:prstGeom prst="line">
              <a:avLst/>
            </a:prstGeom>
            <a:ln w="10795"/>
          </p:spPr>
          <p:style>
            <a:lnRef idx="1">
              <a:schemeClr val="dk1"/>
            </a:lnRef>
            <a:fillRef idx="0">
              <a:schemeClr val="dk1"/>
            </a:fillRef>
            <a:effectRef idx="0">
              <a:schemeClr val="dk1"/>
            </a:effectRef>
            <a:fontRef idx="minor">
              <a:schemeClr val="tx1"/>
            </a:fontRef>
          </p:style>
        </p:cxnSp>
        <p:cxnSp>
          <p:nvCxnSpPr>
            <p:cNvPr id="366" name="Straight Connector 365">
              <a:extLst>
                <a:ext uri="{FF2B5EF4-FFF2-40B4-BE49-F238E27FC236}">
                  <a16:creationId xmlns:a16="http://schemas.microsoft.com/office/drawing/2014/main" id="{FF585C55-E1A5-8B4C-DF40-989418896E00}"/>
                </a:ext>
              </a:extLst>
            </p:cNvPr>
            <p:cNvCxnSpPr>
              <a:cxnSpLocks/>
            </p:cNvCxnSpPr>
            <p:nvPr/>
          </p:nvCxnSpPr>
          <p:spPr>
            <a:xfrm>
              <a:off x="2291593" y="2913397"/>
              <a:ext cx="40011" cy="0"/>
            </a:xfrm>
            <a:prstGeom prst="line">
              <a:avLst/>
            </a:prstGeom>
            <a:ln w="10795"/>
          </p:spPr>
          <p:style>
            <a:lnRef idx="1">
              <a:schemeClr val="dk1"/>
            </a:lnRef>
            <a:fillRef idx="0">
              <a:schemeClr val="dk1"/>
            </a:fillRef>
            <a:effectRef idx="0">
              <a:schemeClr val="dk1"/>
            </a:effectRef>
            <a:fontRef idx="minor">
              <a:schemeClr val="tx1"/>
            </a:fontRef>
          </p:style>
        </p:cxnSp>
      </p:grpSp>
      <p:cxnSp>
        <p:nvCxnSpPr>
          <p:cNvPr id="370" name="Straight Connector 369">
            <a:extLst>
              <a:ext uri="{FF2B5EF4-FFF2-40B4-BE49-F238E27FC236}">
                <a16:creationId xmlns:a16="http://schemas.microsoft.com/office/drawing/2014/main" id="{237D9A6D-1CC0-6292-01D0-AE2CB6ADDED2}"/>
              </a:ext>
            </a:extLst>
          </p:cNvPr>
          <p:cNvCxnSpPr>
            <a:cxnSpLocks/>
          </p:cNvCxnSpPr>
          <p:nvPr/>
        </p:nvCxnSpPr>
        <p:spPr>
          <a:xfrm>
            <a:off x="4333497" y="2732844"/>
            <a:ext cx="1138049"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374" name="Straight Connector 373">
            <a:extLst>
              <a:ext uri="{FF2B5EF4-FFF2-40B4-BE49-F238E27FC236}">
                <a16:creationId xmlns:a16="http://schemas.microsoft.com/office/drawing/2014/main" id="{E8093AF3-B3BB-D720-2691-76ADA3D3BE42}"/>
              </a:ext>
            </a:extLst>
          </p:cNvPr>
          <p:cNvCxnSpPr>
            <a:cxnSpLocks/>
          </p:cNvCxnSpPr>
          <p:nvPr/>
        </p:nvCxnSpPr>
        <p:spPr>
          <a:xfrm flipV="1">
            <a:off x="4339593" y="2722585"/>
            <a:ext cx="0" cy="1569826"/>
          </a:xfrm>
          <a:prstGeom prst="line">
            <a:avLst/>
          </a:prstGeom>
          <a:ln w="10795"/>
        </p:spPr>
        <p:style>
          <a:lnRef idx="1">
            <a:schemeClr val="dk1"/>
          </a:lnRef>
          <a:fillRef idx="0">
            <a:schemeClr val="dk1"/>
          </a:fillRef>
          <a:effectRef idx="0">
            <a:schemeClr val="dk1"/>
          </a:effectRef>
          <a:fontRef idx="minor">
            <a:schemeClr val="tx1"/>
          </a:fontRef>
        </p:style>
      </p:cxnSp>
      <p:cxnSp>
        <p:nvCxnSpPr>
          <p:cNvPr id="379" name="Straight Connector 378">
            <a:extLst>
              <a:ext uri="{FF2B5EF4-FFF2-40B4-BE49-F238E27FC236}">
                <a16:creationId xmlns:a16="http://schemas.microsoft.com/office/drawing/2014/main" id="{821F6BB5-4BB3-54BA-4FED-A8EB5C7C9EC4}"/>
              </a:ext>
            </a:extLst>
          </p:cNvPr>
          <p:cNvCxnSpPr>
            <a:cxnSpLocks/>
          </p:cNvCxnSpPr>
          <p:nvPr/>
        </p:nvCxnSpPr>
        <p:spPr>
          <a:xfrm flipV="1">
            <a:off x="5476775" y="2728780"/>
            <a:ext cx="0" cy="1812051"/>
          </a:xfrm>
          <a:prstGeom prst="line">
            <a:avLst/>
          </a:prstGeom>
          <a:ln w="10795"/>
        </p:spPr>
        <p:style>
          <a:lnRef idx="1">
            <a:schemeClr val="dk1"/>
          </a:lnRef>
          <a:fillRef idx="0">
            <a:schemeClr val="dk1"/>
          </a:fillRef>
          <a:effectRef idx="0">
            <a:schemeClr val="dk1"/>
          </a:effectRef>
          <a:fontRef idx="minor">
            <a:schemeClr val="tx1"/>
          </a:fontRef>
        </p:style>
      </p:cxnSp>
      <p:cxnSp>
        <p:nvCxnSpPr>
          <p:cNvPr id="383" name="Straight Connector 382">
            <a:extLst>
              <a:ext uri="{FF2B5EF4-FFF2-40B4-BE49-F238E27FC236}">
                <a16:creationId xmlns:a16="http://schemas.microsoft.com/office/drawing/2014/main" id="{A793CE09-F1C7-E655-7718-C1FCF2183C00}"/>
              </a:ext>
            </a:extLst>
          </p:cNvPr>
          <p:cNvCxnSpPr>
            <a:cxnSpLocks/>
            <a:stCxn id="1066" idx="3"/>
            <a:endCxn id="1091" idx="1"/>
          </p:cNvCxnSpPr>
          <p:nvPr/>
        </p:nvCxnSpPr>
        <p:spPr>
          <a:xfrm>
            <a:off x="4297201" y="2894749"/>
            <a:ext cx="86764"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386" name="Straight Connector 385">
            <a:extLst>
              <a:ext uri="{FF2B5EF4-FFF2-40B4-BE49-F238E27FC236}">
                <a16:creationId xmlns:a16="http://schemas.microsoft.com/office/drawing/2014/main" id="{B6D49CE6-DB94-0FB2-D8E9-B941E6ABBEA1}"/>
              </a:ext>
            </a:extLst>
          </p:cNvPr>
          <p:cNvCxnSpPr>
            <a:cxnSpLocks/>
          </p:cNvCxnSpPr>
          <p:nvPr/>
        </p:nvCxnSpPr>
        <p:spPr>
          <a:xfrm>
            <a:off x="4297201" y="3165864"/>
            <a:ext cx="86764"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387" name="Straight Connector 386">
            <a:extLst>
              <a:ext uri="{FF2B5EF4-FFF2-40B4-BE49-F238E27FC236}">
                <a16:creationId xmlns:a16="http://schemas.microsoft.com/office/drawing/2014/main" id="{C6F91523-8F6D-825C-31C3-90B5AC2EA19D}"/>
              </a:ext>
            </a:extLst>
          </p:cNvPr>
          <p:cNvCxnSpPr>
            <a:cxnSpLocks/>
          </p:cNvCxnSpPr>
          <p:nvPr/>
        </p:nvCxnSpPr>
        <p:spPr>
          <a:xfrm>
            <a:off x="4297201" y="3435229"/>
            <a:ext cx="86764"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388" name="Straight Connector 387">
            <a:extLst>
              <a:ext uri="{FF2B5EF4-FFF2-40B4-BE49-F238E27FC236}">
                <a16:creationId xmlns:a16="http://schemas.microsoft.com/office/drawing/2014/main" id="{C637940A-1F68-E643-2320-DB3AD897DF78}"/>
              </a:ext>
            </a:extLst>
          </p:cNvPr>
          <p:cNvCxnSpPr>
            <a:cxnSpLocks/>
          </p:cNvCxnSpPr>
          <p:nvPr/>
        </p:nvCxnSpPr>
        <p:spPr>
          <a:xfrm>
            <a:off x="4297201" y="3714494"/>
            <a:ext cx="86764"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389" name="Straight Connector 388">
            <a:extLst>
              <a:ext uri="{FF2B5EF4-FFF2-40B4-BE49-F238E27FC236}">
                <a16:creationId xmlns:a16="http://schemas.microsoft.com/office/drawing/2014/main" id="{B443BC9F-0D98-4CDE-1038-51CB7213F132}"/>
              </a:ext>
            </a:extLst>
          </p:cNvPr>
          <p:cNvCxnSpPr>
            <a:cxnSpLocks/>
          </p:cNvCxnSpPr>
          <p:nvPr/>
        </p:nvCxnSpPr>
        <p:spPr>
          <a:xfrm>
            <a:off x="4297201" y="3986996"/>
            <a:ext cx="86764"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390" name="Straight Connector 389">
            <a:extLst>
              <a:ext uri="{FF2B5EF4-FFF2-40B4-BE49-F238E27FC236}">
                <a16:creationId xmlns:a16="http://schemas.microsoft.com/office/drawing/2014/main" id="{CEED89B8-298A-C654-5211-41B8AC80153B}"/>
              </a:ext>
            </a:extLst>
          </p:cNvPr>
          <p:cNvCxnSpPr>
            <a:cxnSpLocks/>
          </p:cNvCxnSpPr>
          <p:nvPr/>
        </p:nvCxnSpPr>
        <p:spPr>
          <a:xfrm>
            <a:off x="4297201" y="4290813"/>
            <a:ext cx="86764"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391" name="Straight Connector 390">
            <a:extLst>
              <a:ext uri="{FF2B5EF4-FFF2-40B4-BE49-F238E27FC236}">
                <a16:creationId xmlns:a16="http://schemas.microsoft.com/office/drawing/2014/main" id="{F62B3C5E-BA4C-50C4-9AF8-4755AA180645}"/>
              </a:ext>
            </a:extLst>
          </p:cNvPr>
          <p:cNvCxnSpPr>
            <a:cxnSpLocks/>
          </p:cNvCxnSpPr>
          <p:nvPr/>
        </p:nvCxnSpPr>
        <p:spPr>
          <a:xfrm>
            <a:off x="4863901" y="2891572"/>
            <a:ext cx="86764"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392" name="Straight Connector 391">
            <a:extLst>
              <a:ext uri="{FF2B5EF4-FFF2-40B4-BE49-F238E27FC236}">
                <a16:creationId xmlns:a16="http://schemas.microsoft.com/office/drawing/2014/main" id="{066E94DD-BB32-03C3-94E0-6C432963CD19}"/>
              </a:ext>
            </a:extLst>
          </p:cNvPr>
          <p:cNvCxnSpPr>
            <a:cxnSpLocks/>
          </p:cNvCxnSpPr>
          <p:nvPr/>
        </p:nvCxnSpPr>
        <p:spPr>
          <a:xfrm>
            <a:off x="4866282" y="3165864"/>
            <a:ext cx="86764"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393" name="Straight Connector 392">
            <a:extLst>
              <a:ext uri="{FF2B5EF4-FFF2-40B4-BE49-F238E27FC236}">
                <a16:creationId xmlns:a16="http://schemas.microsoft.com/office/drawing/2014/main" id="{CF9E14FA-0439-40DE-1DA4-424ABE2B2BC3}"/>
              </a:ext>
            </a:extLst>
          </p:cNvPr>
          <p:cNvCxnSpPr>
            <a:cxnSpLocks/>
          </p:cNvCxnSpPr>
          <p:nvPr/>
        </p:nvCxnSpPr>
        <p:spPr>
          <a:xfrm>
            <a:off x="4866282" y="3443443"/>
            <a:ext cx="86764"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396" name="Straight Connector 395">
            <a:extLst>
              <a:ext uri="{FF2B5EF4-FFF2-40B4-BE49-F238E27FC236}">
                <a16:creationId xmlns:a16="http://schemas.microsoft.com/office/drawing/2014/main" id="{CF7C4454-69C5-F33F-C7F7-30F9D3297C02}"/>
              </a:ext>
            </a:extLst>
          </p:cNvPr>
          <p:cNvCxnSpPr>
            <a:cxnSpLocks/>
          </p:cNvCxnSpPr>
          <p:nvPr/>
        </p:nvCxnSpPr>
        <p:spPr>
          <a:xfrm>
            <a:off x="4863901" y="3714494"/>
            <a:ext cx="86764"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397" name="Straight Connector 396">
            <a:extLst>
              <a:ext uri="{FF2B5EF4-FFF2-40B4-BE49-F238E27FC236}">
                <a16:creationId xmlns:a16="http://schemas.microsoft.com/office/drawing/2014/main" id="{06E3B9E3-04E4-2736-460D-7EED636B50CA}"/>
              </a:ext>
            </a:extLst>
          </p:cNvPr>
          <p:cNvCxnSpPr>
            <a:cxnSpLocks/>
          </p:cNvCxnSpPr>
          <p:nvPr/>
        </p:nvCxnSpPr>
        <p:spPr>
          <a:xfrm>
            <a:off x="4866282" y="3979596"/>
            <a:ext cx="86764"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398" name="Straight Connector 397">
            <a:extLst>
              <a:ext uri="{FF2B5EF4-FFF2-40B4-BE49-F238E27FC236}">
                <a16:creationId xmlns:a16="http://schemas.microsoft.com/office/drawing/2014/main" id="{002ACDD4-D89E-2CFC-3290-1DB0155442BF}"/>
              </a:ext>
            </a:extLst>
          </p:cNvPr>
          <p:cNvCxnSpPr>
            <a:cxnSpLocks/>
          </p:cNvCxnSpPr>
          <p:nvPr/>
        </p:nvCxnSpPr>
        <p:spPr>
          <a:xfrm>
            <a:off x="4866282" y="4262755"/>
            <a:ext cx="86764"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399" name="Straight Connector 398">
            <a:extLst>
              <a:ext uri="{FF2B5EF4-FFF2-40B4-BE49-F238E27FC236}">
                <a16:creationId xmlns:a16="http://schemas.microsoft.com/office/drawing/2014/main" id="{D9A8F038-6A9A-1762-7231-C80EE44A5891}"/>
              </a:ext>
            </a:extLst>
          </p:cNvPr>
          <p:cNvCxnSpPr>
            <a:cxnSpLocks/>
            <a:endCxn id="382" idx="2"/>
          </p:cNvCxnSpPr>
          <p:nvPr/>
        </p:nvCxnSpPr>
        <p:spPr>
          <a:xfrm flipV="1">
            <a:off x="4902521" y="2648859"/>
            <a:ext cx="10434" cy="1613896"/>
          </a:xfrm>
          <a:prstGeom prst="line">
            <a:avLst/>
          </a:prstGeom>
          <a:ln w="10795"/>
        </p:spPr>
        <p:style>
          <a:lnRef idx="1">
            <a:schemeClr val="dk1"/>
          </a:lnRef>
          <a:fillRef idx="0">
            <a:schemeClr val="dk1"/>
          </a:fillRef>
          <a:effectRef idx="0">
            <a:schemeClr val="dk1"/>
          </a:effectRef>
          <a:fontRef idx="minor">
            <a:schemeClr val="tx1"/>
          </a:fontRef>
        </p:style>
      </p:cxnSp>
      <p:cxnSp>
        <p:nvCxnSpPr>
          <p:cNvPr id="402" name="Straight Connector 401">
            <a:extLst>
              <a:ext uri="{FF2B5EF4-FFF2-40B4-BE49-F238E27FC236}">
                <a16:creationId xmlns:a16="http://schemas.microsoft.com/office/drawing/2014/main" id="{21992476-9AED-5B87-E314-C9F5AF0F74CA}"/>
              </a:ext>
            </a:extLst>
          </p:cNvPr>
          <p:cNvCxnSpPr>
            <a:cxnSpLocks/>
          </p:cNvCxnSpPr>
          <p:nvPr/>
        </p:nvCxnSpPr>
        <p:spPr>
          <a:xfrm>
            <a:off x="5436864" y="2891572"/>
            <a:ext cx="86764"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403" name="Straight Connector 402">
            <a:extLst>
              <a:ext uri="{FF2B5EF4-FFF2-40B4-BE49-F238E27FC236}">
                <a16:creationId xmlns:a16="http://schemas.microsoft.com/office/drawing/2014/main" id="{EAC153C5-199A-5065-C3E4-8C2EA567D1F7}"/>
              </a:ext>
            </a:extLst>
          </p:cNvPr>
          <p:cNvCxnSpPr>
            <a:cxnSpLocks/>
          </p:cNvCxnSpPr>
          <p:nvPr/>
        </p:nvCxnSpPr>
        <p:spPr>
          <a:xfrm>
            <a:off x="5436864" y="3165864"/>
            <a:ext cx="86764"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404" name="Straight Connector 403">
            <a:extLst>
              <a:ext uri="{FF2B5EF4-FFF2-40B4-BE49-F238E27FC236}">
                <a16:creationId xmlns:a16="http://schemas.microsoft.com/office/drawing/2014/main" id="{24B4680C-9C3B-3AA9-63C8-403369C3CAB3}"/>
              </a:ext>
            </a:extLst>
          </p:cNvPr>
          <p:cNvCxnSpPr>
            <a:cxnSpLocks/>
          </p:cNvCxnSpPr>
          <p:nvPr/>
        </p:nvCxnSpPr>
        <p:spPr>
          <a:xfrm>
            <a:off x="5436864" y="3435229"/>
            <a:ext cx="86764"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405" name="Straight Connector 404">
            <a:extLst>
              <a:ext uri="{FF2B5EF4-FFF2-40B4-BE49-F238E27FC236}">
                <a16:creationId xmlns:a16="http://schemas.microsoft.com/office/drawing/2014/main" id="{7A5545F8-2351-A2ED-56A6-AF91BBF89732}"/>
              </a:ext>
            </a:extLst>
          </p:cNvPr>
          <p:cNvCxnSpPr>
            <a:cxnSpLocks/>
          </p:cNvCxnSpPr>
          <p:nvPr/>
        </p:nvCxnSpPr>
        <p:spPr>
          <a:xfrm>
            <a:off x="5437174" y="3714494"/>
            <a:ext cx="86764"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406" name="Straight Connector 405">
            <a:extLst>
              <a:ext uri="{FF2B5EF4-FFF2-40B4-BE49-F238E27FC236}">
                <a16:creationId xmlns:a16="http://schemas.microsoft.com/office/drawing/2014/main" id="{8525CF47-8450-3A95-D49E-52131FCB0159}"/>
              </a:ext>
            </a:extLst>
          </p:cNvPr>
          <p:cNvCxnSpPr>
            <a:cxnSpLocks/>
          </p:cNvCxnSpPr>
          <p:nvPr/>
        </p:nvCxnSpPr>
        <p:spPr>
          <a:xfrm>
            <a:off x="5436864" y="3981721"/>
            <a:ext cx="86764"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407" name="Straight Connector 406">
            <a:extLst>
              <a:ext uri="{FF2B5EF4-FFF2-40B4-BE49-F238E27FC236}">
                <a16:creationId xmlns:a16="http://schemas.microsoft.com/office/drawing/2014/main" id="{3D212FD3-9317-6006-E909-E45169E3C7A3}"/>
              </a:ext>
            </a:extLst>
          </p:cNvPr>
          <p:cNvCxnSpPr>
            <a:cxnSpLocks/>
          </p:cNvCxnSpPr>
          <p:nvPr/>
        </p:nvCxnSpPr>
        <p:spPr>
          <a:xfrm>
            <a:off x="5436864" y="4262755"/>
            <a:ext cx="86764" cy="0"/>
          </a:xfrm>
          <a:prstGeom prst="line">
            <a:avLst/>
          </a:prstGeom>
          <a:ln w="10795"/>
        </p:spPr>
        <p:style>
          <a:lnRef idx="1">
            <a:schemeClr val="dk1"/>
          </a:lnRef>
          <a:fillRef idx="0">
            <a:schemeClr val="dk1"/>
          </a:fillRef>
          <a:effectRef idx="0">
            <a:schemeClr val="dk1"/>
          </a:effectRef>
          <a:fontRef idx="minor">
            <a:schemeClr val="tx1"/>
          </a:fontRef>
        </p:style>
      </p:cxnSp>
      <p:cxnSp>
        <p:nvCxnSpPr>
          <p:cNvPr id="408" name="Straight Connector 407">
            <a:extLst>
              <a:ext uri="{FF2B5EF4-FFF2-40B4-BE49-F238E27FC236}">
                <a16:creationId xmlns:a16="http://schemas.microsoft.com/office/drawing/2014/main" id="{DA6E8153-09DF-3036-0316-6E04ACD89702}"/>
              </a:ext>
            </a:extLst>
          </p:cNvPr>
          <p:cNvCxnSpPr>
            <a:cxnSpLocks/>
          </p:cNvCxnSpPr>
          <p:nvPr/>
        </p:nvCxnSpPr>
        <p:spPr>
          <a:xfrm>
            <a:off x="5475610" y="4540831"/>
            <a:ext cx="43382" cy="0"/>
          </a:xfrm>
          <a:prstGeom prst="line">
            <a:avLst/>
          </a:prstGeom>
          <a:ln w="10795"/>
        </p:spPr>
        <p:style>
          <a:lnRef idx="1">
            <a:schemeClr val="dk1"/>
          </a:lnRef>
          <a:fillRef idx="0">
            <a:schemeClr val="dk1"/>
          </a:fillRef>
          <a:effectRef idx="0">
            <a:schemeClr val="dk1"/>
          </a:effectRef>
          <a:fontRef idx="minor">
            <a:schemeClr val="tx1"/>
          </a:fontRef>
        </p:style>
      </p:cxnSp>
      <p:grpSp>
        <p:nvGrpSpPr>
          <p:cNvPr id="433" name="Group 432">
            <a:extLst>
              <a:ext uri="{FF2B5EF4-FFF2-40B4-BE49-F238E27FC236}">
                <a16:creationId xmlns:a16="http://schemas.microsoft.com/office/drawing/2014/main" id="{E41A3754-868B-0C57-46DF-14A80B85A21F}"/>
              </a:ext>
            </a:extLst>
          </p:cNvPr>
          <p:cNvGrpSpPr/>
          <p:nvPr/>
        </p:nvGrpSpPr>
        <p:grpSpPr>
          <a:xfrm rot="10800000">
            <a:off x="7843033" y="1376395"/>
            <a:ext cx="453439" cy="286802"/>
            <a:chOff x="2120709" y="799910"/>
            <a:chExt cx="453439" cy="286802"/>
          </a:xfrm>
        </p:grpSpPr>
        <p:cxnSp>
          <p:nvCxnSpPr>
            <p:cNvPr id="434" name="Straight Connector 433">
              <a:extLst>
                <a:ext uri="{FF2B5EF4-FFF2-40B4-BE49-F238E27FC236}">
                  <a16:creationId xmlns:a16="http://schemas.microsoft.com/office/drawing/2014/main" id="{BC99077A-4745-B877-C6C5-2464234A84A2}"/>
                </a:ext>
              </a:extLst>
            </p:cNvPr>
            <p:cNvCxnSpPr>
              <a:cxnSpLocks/>
            </p:cNvCxnSpPr>
            <p:nvPr/>
          </p:nvCxnSpPr>
          <p:spPr>
            <a:xfrm>
              <a:off x="2216862" y="938110"/>
              <a:ext cx="357286" cy="0"/>
            </a:xfrm>
            <a:prstGeom prst="line">
              <a:avLst/>
            </a:prstGeom>
            <a:ln w="10795"/>
          </p:spPr>
          <p:style>
            <a:lnRef idx="1">
              <a:schemeClr val="dk1"/>
            </a:lnRef>
            <a:fillRef idx="0">
              <a:schemeClr val="dk1"/>
            </a:fillRef>
            <a:effectRef idx="0">
              <a:schemeClr val="dk1"/>
            </a:effectRef>
            <a:fontRef idx="minor">
              <a:schemeClr val="tx1"/>
            </a:fontRef>
          </p:style>
        </p:cxnSp>
        <p:grpSp>
          <p:nvGrpSpPr>
            <p:cNvPr id="435" name="Group 434">
              <a:extLst>
                <a:ext uri="{FF2B5EF4-FFF2-40B4-BE49-F238E27FC236}">
                  <a16:creationId xmlns:a16="http://schemas.microsoft.com/office/drawing/2014/main" id="{5F385444-03FA-5A28-DE2B-93F222E80402}"/>
                </a:ext>
              </a:extLst>
            </p:cNvPr>
            <p:cNvGrpSpPr/>
            <p:nvPr/>
          </p:nvGrpSpPr>
          <p:grpSpPr>
            <a:xfrm rot="5400000">
              <a:off x="2026487" y="894132"/>
              <a:ext cx="286802" cy="98357"/>
              <a:chOff x="548778" y="2718334"/>
              <a:chExt cx="999999" cy="304360"/>
            </a:xfrm>
          </p:grpSpPr>
          <p:cxnSp>
            <p:nvCxnSpPr>
              <p:cNvPr id="436" name="Straight Connector 435">
                <a:extLst>
                  <a:ext uri="{FF2B5EF4-FFF2-40B4-BE49-F238E27FC236}">
                    <a16:creationId xmlns:a16="http://schemas.microsoft.com/office/drawing/2014/main" id="{AC424586-37CB-AC0C-EC24-A2FE2701B03F}"/>
                  </a:ext>
                </a:extLst>
              </p:cNvPr>
              <p:cNvCxnSpPr>
                <a:cxnSpLocks/>
              </p:cNvCxnSpPr>
              <p:nvPr/>
            </p:nvCxnSpPr>
            <p:spPr>
              <a:xfrm flipV="1">
                <a:off x="548778" y="2718334"/>
                <a:ext cx="999999" cy="2392"/>
              </a:xfrm>
              <a:prstGeom prst="line">
                <a:avLst/>
              </a:prstGeom>
              <a:ln w="10795"/>
            </p:spPr>
            <p:style>
              <a:lnRef idx="1">
                <a:schemeClr val="dk1"/>
              </a:lnRef>
              <a:fillRef idx="0">
                <a:schemeClr val="dk1"/>
              </a:fillRef>
              <a:effectRef idx="0">
                <a:schemeClr val="dk1"/>
              </a:effectRef>
              <a:fontRef idx="minor">
                <a:schemeClr val="tx1"/>
              </a:fontRef>
            </p:style>
          </p:cxnSp>
          <p:cxnSp>
            <p:nvCxnSpPr>
              <p:cNvPr id="437" name="Straight Connector 436">
                <a:extLst>
                  <a:ext uri="{FF2B5EF4-FFF2-40B4-BE49-F238E27FC236}">
                    <a16:creationId xmlns:a16="http://schemas.microsoft.com/office/drawing/2014/main" id="{85FFDB05-2309-28B8-997A-A5FE1544E131}"/>
                  </a:ext>
                </a:extLst>
              </p:cNvPr>
              <p:cNvCxnSpPr>
                <a:cxnSpLocks/>
              </p:cNvCxnSpPr>
              <p:nvPr/>
            </p:nvCxnSpPr>
            <p:spPr>
              <a:xfrm flipV="1">
                <a:off x="551160" y="2720726"/>
                <a:ext cx="0" cy="293614"/>
              </a:xfrm>
              <a:prstGeom prst="line">
                <a:avLst/>
              </a:prstGeom>
              <a:ln w="10795"/>
            </p:spPr>
            <p:style>
              <a:lnRef idx="1">
                <a:schemeClr val="dk1"/>
              </a:lnRef>
              <a:fillRef idx="0">
                <a:schemeClr val="dk1"/>
              </a:fillRef>
              <a:effectRef idx="0">
                <a:schemeClr val="dk1"/>
              </a:effectRef>
              <a:fontRef idx="minor">
                <a:schemeClr val="tx1"/>
              </a:fontRef>
            </p:style>
          </p:cxnSp>
          <p:cxnSp>
            <p:nvCxnSpPr>
              <p:cNvPr id="438" name="Straight Connector 437">
                <a:extLst>
                  <a:ext uri="{FF2B5EF4-FFF2-40B4-BE49-F238E27FC236}">
                    <a16:creationId xmlns:a16="http://schemas.microsoft.com/office/drawing/2014/main" id="{90E52CDF-4CED-C3BF-B3EF-0BE44F236102}"/>
                  </a:ext>
                </a:extLst>
              </p:cNvPr>
              <p:cNvCxnSpPr>
                <a:cxnSpLocks/>
              </p:cNvCxnSpPr>
              <p:nvPr/>
            </p:nvCxnSpPr>
            <p:spPr>
              <a:xfrm flipV="1">
                <a:off x="1548777" y="2718334"/>
                <a:ext cx="0" cy="304360"/>
              </a:xfrm>
              <a:prstGeom prst="line">
                <a:avLst/>
              </a:prstGeom>
              <a:ln w="10795"/>
            </p:spPr>
            <p:style>
              <a:lnRef idx="1">
                <a:schemeClr val="dk1"/>
              </a:lnRef>
              <a:fillRef idx="0">
                <a:schemeClr val="dk1"/>
              </a:fillRef>
              <a:effectRef idx="0">
                <a:schemeClr val="dk1"/>
              </a:effectRef>
              <a:fontRef idx="minor">
                <a:schemeClr val="tx1"/>
              </a:fontRef>
            </p:style>
          </p:cxnSp>
        </p:grpSp>
      </p:grpSp>
      <p:sp>
        <p:nvSpPr>
          <p:cNvPr id="2" name="Slide Number Placeholder 1">
            <a:extLst>
              <a:ext uri="{FF2B5EF4-FFF2-40B4-BE49-F238E27FC236}">
                <a16:creationId xmlns:a16="http://schemas.microsoft.com/office/drawing/2014/main" id="{C8CEA3DB-1FDA-CD8F-5DB7-9CAC6EDFEFBD}"/>
              </a:ext>
            </a:extLst>
          </p:cNvPr>
          <p:cNvSpPr>
            <a:spLocks noGrp="1"/>
          </p:cNvSpPr>
          <p:nvPr>
            <p:ph type="sldNum" sz="quarter" idx="4"/>
          </p:nvPr>
        </p:nvSpPr>
        <p:spPr/>
        <p:txBody>
          <a:bodyPr/>
          <a:lstStyle/>
          <a:p>
            <a:pPr lvl="1">
              <a:spcBef>
                <a:spcPts val="900"/>
              </a:spcBef>
            </a:pPr>
            <a:fld id="{126B356D-DBE9-445A-9C43-3D3F41468F04}" type="slidenum">
              <a:rPr lang="en-US" sz="1100" smtClean="0">
                <a:latin typeface="+mn-lt"/>
              </a:rPr>
              <a:pPr lvl="1">
                <a:spcBef>
                  <a:spcPts val="900"/>
                </a:spcBef>
              </a:pPr>
              <a:t>4</a:t>
            </a:fld>
            <a:endParaRPr lang="en-US" sz="1100" dirty="0">
              <a:latin typeface="+mn-lt"/>
            </a:endParaRPr>
          </a:p>
        </p:txBody>
      </p:sp>
    </p:spTree>
    <p:extLst>
      <p:ext uri="{BB962C8B-B14F-4D97-AF65-F5344CB8AC3E}">
        <p14:creationId xmlns:p14="http://schemas.microsoft.com/office/powerpoint/2010/main" val="2296711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16DFFF4B-6C10-0B31-8508-32B981CEF5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81291" y="1028915"/>
            <a:ext cx="4200715" cy="303700"/>
          </a:xfrm>
          <a:prstGeom prst="rect">
            <a:avLst/>
          </a:prstGeom>
          <a:effectLst>
            <a:outerShdw blurRad="50800" dist="38100" dir="10800000" algn="r" rotWithShape="0">
              <a:prstClr val="black">
                <a:alpha val="40000"/>
              </a:prstClr>
            </a:outerShdw>
          </a:effectLst>
        </p:spPr>
      </p:pic>
      <p:sp>
        <p:nvSpPr>
          <p:cNvPr id="34" name="Slide Number Placeholder 3">
            <a:extLst>
              <a:ext uri="{FF2B5EF4-FFF2-40B4-BE49-F238E27FC236}">
                <a16:creationId xmlns:a16="http://schemas.microsoft.com/office/drawing/2014/main" id="{AD8A3874-B77F-474E-AB92-085A5ACE89E6}"/>
              </a:ext>
            </a:extLst>
          </p:cNvPr>
          <p:cNvSpPr>
            <a:spLocks noGrp="1"/>
          </p:cNvSpPr>
          <p:nvPr>
            <p:ph type="sldNum" sz="quarter" idx="4"/>
          </p:nvPr>
        </p:nvSpPr>
        <p:spPr>
          <a:xfrm>
            <a:off x="8870950" y="4864608"/>
            <a:ext cx="211057" cy="140630"/>
          </a:xfrm>
        </p:spPr>
        <p:txBody>
          <a:bodyPr/>
          <a:lstStyle/>
          <a:p>
            <a:pPr lvl="1">
              <a:spcBef>
                <a:spcPts val="675"/>
              </a:spcBef>
            </a:pPr>
            <a:fld id="{126B356D-DBE9-445A-9C43-3D3F41468F04}" type="slidenum">
              <a:rPr lang="en-US" smtClean="0"/>
              <a:pPr lvl="1">
                <a:spcBef>
                  <a:spcPts val="675"/>
                </a:spcBef>
              </a:pPr>
              <a:t>5</a:t>
            </a:fld>
            <a:endParaRPr lang="en-US" dirty="0"/>
          </a:p>
        </p:txBody>
      </p:sp>
      <p:sp>
        <p:nvSpPr>
          <p:cNvPr id="35" name="Title 2">
            <a:extLst>
              <a:ext uri="{FF2B5EF4-FFF2-40B4-BE49-F238E27FC236}">
                <a16:creationId xmlns:a16="http://schemas.microsoft.com/office/drawing/2014/main" id="{EBFC71CC-4F40-4DF0-9BC9-E2EB3B1ABACD}"/>
              </a:ext>
            </a:extLst>
          </p:cNvPr>
          <p:cNvSpPr>
            <a:spLocks noGrp="1"/>
          </p:cNvSpPr>
          <p:nvPr>
            <p:ph type="title"/>
          </p:nvPr>
        </p:nvSpPr>
        <p:spPr>
          <a:xfrm>
            <a:off x="58106" y="108926"/>
            <a:ext cx="8957450" cy="461665"/>
          </a:xfrm>
        </p:spPr>
        <p:txBody>
          <a:bodyPr/>
          <a:lstStyle/>
          <a:p>
            <a:r>
              <a:rPr lang="en-US" sz="2400" dirty="0"/>
              <a:t>Overview of TxDOT’s Planning and Modal Programs</a:t>
            </a:r>
          </a:p>
        </p:txBody>
      </p:sp>
      <p:sp>
        <p:nvSpPr>
          <p:cNvPr id="7" name="TextBox 6">
            <a:extLst>
              <a:ext uri="{FF2B5EF4-FFF2-40B4-BE49-F238E27FC236}">
                <a16:creationId xmlns:a16="http://schemas.microsoft.com/office/drawing/2014/main" id="{F79FB95E-B92A-8F26-7827-9A0BA6EA4E7D}"/>
              </a:ext>
            </a:extLst>
          </p:cNvPr>
          <p:cNvSpPr txBox="1"/>
          <p:nvPr/>
        </p:nvSpPr>
        <p:spPr>
          <a:xfrm>
            <a:off x="8837" y="4525196"/>
            <a:ext cx="918396" cy="215444"/>
          </a:xfrm>
          <a:prstGeom prst="rect">
            <a:avLst/>
          </a:prstGeom>
          <a:noFill/>
        </p:spPr>
        <p:txBody>
          <a:bodyPr wrap="square">
            <a:spAutoFit/>
          </a:bodyPr>
          <a:lstStyle/>
          <a:p>
            <a:r>
              <a:rPr lang="en-US" sz="800" b="0" i="0" dirty="0">
                <a:solidFill>
                  <a:srgbClr val="777777"/>
                </a:solidFill>
                <a:effectLst/>
                <a:latin typeface="Inter"/>
              </a:rPr>
              <a:t>Image by Freepik</a:t>
            </a:r>
            <a:endParaRPr lang="en-US" sz="800" dirty="0"/>
          </a:p>
        </p:txBody>
      </p:sp>
      <p:pic>
        <p:nvPicPr>
          <p:cNvPr id="9" name="Picture 8">
            <a:extLst>
              <a:ext uri="{FF2B5EF4-FFF2-40B4-BE49-F238E27FC236}">
                <a16:creationId xmlns:a16="http://schemas.microsoft.com/office/drawing/2014/main" id="{D2AFF173-DA5D-CD64-32C2-1CCA34A12B9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63694" y="1248698"/>
            <a:ext cx="4258573" cy="2851873"/>
          </a:xfrm>
          <a:prstGeom prst="rect">
            <a:avLst/>
          </a:prstGeom>
          <a:effectLst>
            <a:outerShdw blurRad="63500" sx="102000" sy="102000" algn="ctr" rotWithShape="0">
              <a:schemeClr val="accent1">
                <a:lumMod val="75000"/>
                <a:alpha val="40000"/>
              </a:schemeClr>
            </a:outerShdw>
          </a:effectLst>
        </p:spPr>
      </p:pic>
      <p:pic>
        <p:nvPicPr>
          <p:cNvPr id="12" name="Graphic 11">
            <a:extLst>
              <a:ext uri="{FF2B5EF4-FFF2-40B4-BE49-F238E27FC236}">
                <a16:creationId xmlns:a16="http://schemas.microsoft.com/office/drawing/2014/main" id="{C9D7A56C-93E4-503F-C537-6F18AB6F8D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81291" y="1387879"/>
            <a:ext cx="4200715" cy="303700"/>
          </a:xfrm>
          <a:prstGeom prst="rect">
            <a:avLst/>
          </a:prstGeom>
          <a:effectLst>
            <a:outerShdw blurRad="50800" dist="38100" dir="10800000" algn="r" rotWithShape="0">
              <a:prstClr val="black">
                <a:alpha val="40000"/>
              </a:prstClr>
            </a:outerShdw>
          </a:effectLst>
        </p:spPr>
      </p:pic>
      <p:pic>
        <p:nvPicPr>
          <p:cNvPr id="13" name="Graphic 12">
            <a:extLst>
              <a:ext uri="{FF2B5EF4-FFF2-40B4-BE49-F238E27FC236}">
                <a16:creationId xmlns:a16="http://schemas.microsoft.com/office/drawing/2014/main" id="{93F0D369-5ED7-14DE-8C1B-57A4DB16E6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81291" y="1757357"/>
            <a:ext cx="4200715" cy="303700"/>
          </a:xfrm>
          <a:prstGeom prst="rect">
            <a:avLst/>
          </a:prstGeom>
          <a:effectLst>
            <a:outerShdw blurRad="50800" dist="38100" dir="10800000" algn="r" rotWithShape="0">
              <a:prstClr val="black">
                <a:alpha val="40000"/>
              </a:prstClr>
            </a:outerShdw>
          </a:effectLst>
        </p:spPr>
      </p:pic>
      <p:pic>
        <p:nvPicPr>
          <p:cNvPr id="14" name="Graphic 13">
            <a:extLst>
              <a:ext uri="{FF2B5EF4-FFF2-40B4-BE49-F238E27FC236}">
                <a16:creationId xmlns:a16="http://schemas.microsoft.com/office/drawing/2014/main" id="{5566AF48-FD22-5986-E6FB-77705A00D5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81291" y="2127935"/>
            <a:ext cx="4200715" cy="303700"/>
          </a:xfrm>
          <a:prstGeom prst="rect">
            <a:avLst/>
          </a:prstGeom>
          <a:effectLst>
            <a:outerShdw blurRad="50800" dist="38100" dir="10800000" algn="r" rotWithShape="0">
              <a:prstClr val="black">
                <a:alpha val="40000"/>
              </a:prstClr>
            </a:outerShdw>
          </a:effectLst>
        </p:spPr>
      </p:pic>
      <p:pic>
        <p:nvPicPr>
          <p:cNvPr id="15" name="Graphic 14">
            <a:extLst>
              <a:ext uri="{FF2B5EF4-FFF2-40B4-BE49-F238E27FC236}">
                <a16:creationId xmlns:a16="http://schemas.microsoft.com/office/drawing/2014/main" id="{CCF958BC-6F5B-4935-75B6-FF05C41F85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81291" y="2485799"/>
            <a:ext cx="4200715" cy="303700"/>
          </a:xfrm>
          <a:prstGeom prst="rect">
            <a:avLst/>
          </a:prstGeom>
          <a:effectLst>
            <a:outerShdw blurRad="50800" dist="38100" dir="10800000" algn="r" rotWithShape="0">
              <a:prstClr val="black">
                <a:alpha val="40000"/>
              </a:prstClr>
            </a:outerShdw>
          </a:effectLst>
        </p:spPr>
      </p:pic>
      <p:pic>
        <p:nvPicPr>
          <p:cNvPr id="16" name="Graphic 15">
            <a:extLst>
              <a:ext uri="{FF2B5EF4-FFF2-40B4-BE49-F238E27FC236}">
                <a16:creationId xmlns:a16="http://schemas.microsoft.com/office/drawing/2014/main" id="{9E742EC4-A5CB-72D1-A8A2-CBA9CEC8E9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81291" y="2856377"/>
            <a:ext cx="4200715" cy="303700"/>
          </a:xfrm>
          <a:prstGeom prst="rect">
            <a:avLst/>
          </a:prstGeom>
          <a:effectLst>
            <a:outerShdw blurRad="50800" dist="38100" dir="10800000" algn="r" rotWithShape="0">
              <a:prstClr val="black">
                <a:alpha val="40000"/>
              </a:prstClr>
            </a:outerShdw>
          </a:effectLst>
        </p:spPr>
      </p:pic>
      <p:pic>
        <p:nvPicPr>
          <p:cNvPr id="17" name="Graphic 16">
            <a:extLst>
              <a:ext uri="{FF2B5EF4-FFF2-40B4-BE49-F238E27FC236}">
                <a16:creationId xmlns:a16="http://schemas.microsoft.com/office/drawing/2014/main" id="{5D023B01-E7D6-97D2-6FDE-7A0F264466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81291" y="3226955"/>
            <a:ext cx="4200715" cy="303700"/>
          </a:xfrm>
          <a:prstGeom prst="rect">
            <a:avLst/>
          </a:prstGeom>
          <a:effectLst>
            <a:outerShdw blurRad="50800" dist="38100" dir="10800000" algn="r" rotWithShape="0">
              <a:prstClr val="black">
                <a:alpha val="40000"/>
              </a:prstClr>
            </a:outerShdw>
          </a:effectLst>
        </p:spPr>
      </p:pic>
      <p:pic>
        <p:nvPicPr>
          <p:cNvPr id="19" name="Graphic 18">
            <a:extLst>
              <a:ext uri="{FF2B5EF4-FFF2-40B4-BE49-F238E27FC236}">
                <a16:creationId xmlns:a16="http://schemas.microsoft.com/office/drawing/2014/main" id="{98B41EA9-AB8A-08C0-818A-1BB81A6A99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81291" y="3587838"/>
            <a:ext cx="4200715" cy="303700"/>
          </a:xfrm>
          <a:prstGeom prst="rect">
            <a:avLst/>
          </a:prstGeom>
          <a:effectLst>
            <a:outerShdw blurRad="50800" dist="38100" dir="10800000" algn="r" rotWithShape="0">
              <a:prstClr val="black">
                <a:alpha val="40000"/>
              </a:prstClr>
            </a:outerShdw>
          </a:effectLst>
        </p:spPr>
      </p:pic>
      <p:pic>
        <p:nvPicPr>
          <p:cNvPr id="20" name="Graphic 19">
            <a:extLst>
              <a:ext uri="{FF2B5EF4-FFF2-40B4-BE49-F238E27FC236}">
                <a16:creationId xmlns:a16="http://schemas.microsoft.com/office/drawing/2014/main" id="{436D20A8-6152-219F-7151-6BFE7EB4AF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81291" y="3948721"/>
            <a:ext cx="4200715" cy="303700"/>
          </a:xfrm>
          <a:prstGeom prst="rect">
            <a:avLst/>
          </a:prstGeom>
          <a:effectLst>
            <a:outerShdw blurRad="50800" dist="38100" dir="10800000" algn="r" rotWithShape="0">
              <a:prstClr val="black">
                <a:alpha val="40000"/>
              </a:prstClr>
            </a:outerShdw>
          </a:effectLst>
        </p:spPr>
      </p:pic>
      <p:pic>
        <p:nvPicPr>
          <p:cNvPr id="21" name="Graphic 20">
            <a:extLst>
              <a:ext uri="{FF2B5EF4-FFF2-40B4-BE49-F238E27FC236}">
                <a16:creationId xmlns:a16="http://schemas.microsoft.com/office/drawing/2014/main" id="{DB801AAD-AA0E-A5F4-99E5-5827E83E95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81291" y="4329218"/>
            <a:ext cx="4200715" cy="303700"/>
          </a:xfrm>
          <a:prstGeom prst="rect">
            <a:avLst/>
          </a:prstGeom>
          <a:effectLst>
            <a:outerShdw blurRad="50800" dist="38100" dir="10800000" algn="r" rotWithShape="0">
              <a:prstClr val="black">
                <a:alpha val="40000"/>
              </a:prstClr>
            </a:outerShdw>
          </a:effectLst>
        </p:spPr>
      </p:pic>
      <p:sp>
        <p:nvSpPr>
          <p:cNvPr id="3" name="Rectangle 2">
            <a:extLst>
              <a:ext uri="{FF2B5EF4-FFF2-40B4-BE49-F238E27FC236}">
                <a16:creationId xmlns:a16="http://schemas.microsoft.com/office/drawing/2014/main" id="{AAFBFDDD-543A-46A1-A9B3-B70C41E53D16}"/>
              </a:ext>
            </a:extLst>
          </p:cNvPr>
          <p:cNvSpPr/>
          <p:nvPr/>
        </p:nvSpPr>
        <p:spPr>
          <a:xfrm>
            <a:off x="4985656" y="717961"/>
            <a:ext cx="4400622" cy="4112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en-US" sz="1600" dirty="0">
                <a:solidFill>
                  <a:schemeClr val="bg1"/>
                </a:solidFill>
                <a:latin typeface="Franklin Gothic Book" panose="020B0503020102020204" pitchFamily="34" charset="0"/>
              </a:rPr>
              <a:t>Multimodal Planning &amp; Programming</a:t>
            </a:r>
          </a:p>
          <a:p>
            <a:pPr lvl="0">
              <a:lnSpc>
                <a:spcPct val="150000"/>
              </a:lnSpc>
            </a:pPr>
            <a:r>
              <a:rPr lang="en-US" sz="1600" dirty="0">
                <a:solidFill>
                  <a:schemeClr val="bg1"/>
                </a:solidFill>
                <a:latin typeface="Franklin Gothic Book" panose="020B0503020102020204" pitchFamily="34" charset="0"/>
              </a:rPr>
              <a:t>Project Development</a:t>
            </a:r>
          </a:p>
          <a:p>
            <a:pPr lvl="0">
              <a:lnSpc>
                <a:spcPct val="150000"/>
              </a:lnSpc>
            </a:pPr>
            <a:r>
              <a:rPr lang="en-US" sz="1600" dirty="0">
                <a:solidFill>
                  <a:schemeClr val="bg1"/>
                </a:solidFill>
                <a:latin typeface="Franklin Gothic Book" panose="020B0503020102020204" pitchFamily="34" charset="0"/>
              </a:rPr>
              <a:t>Federal &amp; State Requirements</a:t>
            </a:r>
          </a:p>
          <a:p>
            <a:pPr lvl="0">
              <a:lnSpc>
                <a:spcPct val="150000"/>
              </a:lnSpc>
            </a:pPr>
            <a:r>
              <a:rPr lang="en-US" sz="1600" dirty="0">
                <a:solidFill>
                  <a:schemeClr val="bg1"/>
                </a:solidFill>
                <a:latin typeface="Franklin Gothic Book" panose="020B0503020102020204" pitchFamily="34" charset="0"/>
              </a:rPr>
              <a:t>Funding &amp; Grants Management</a:t>
            </a:r>
          </a:p>
          <a:p>
            <a:pPr lvl="0">
              <a:lnSpc>
                <a:spcPct val="150000"/>
              </a:lnSpc>
            </a:pPr>
            <a:r>
              <a:rPr lang="en-US" sz="1600" dirty="0">
                <a:solidFill>
                  <a:schemeClr val="bg1"/>
                </a:solidFill>
                <a:latin typeface="Franklin Gothic Book" panose="020B0503020102020204" pitchFamily="34" charset="0"/>
              </a:rPr>
              <a:t>Advisory Committees</a:t>
            </a:r>
          </a:p>
          <a:p>
            <a:pPr lvl="0">
              <a:lnSpc>
                <a:spcPct val="150000"/>
              </a:lnSpc>
            </a:pPr>
            <a:r>
              <a:rPr lang="en-US" sz="1600" dirty="0">
                <a:solidFill>
                  <a:schemeClr val="bg1"/>
                </a:solidFill>
                <a:latin typeface="Franklin Gothic Book" panose="020B0503020102020204" pitchFamily="34" charset="0"/>
              </a:rPr>
              <a:t>Stakeholder Engagement</a:t>
            </a:r>
          </a:p>
          <a:p>
            <a:pPr lvl="0">
              <a:lnSpc>
                <a:spcPct val="150000"/>
              </a:lnSpc>
            </a:pPr>
            <a:r>
              <a:rPr lang="en-US" sz="1600" dirty="0">
                <a:solidFill>
                  <a:schemeClr val="bg1"/>
                </a:solidFill>
                <a:latin typeface="Franklin Gothic Book" panose="020B0503020102020204" pitchFamily="34" charset="0"/>
              </a:rPr>
              <a:t>Data &amp; Performance Management</a:t>
            </a:r>
          </a:p>
          <a:p>
            <a:pPr lvl="0">
              <a:lnSpc>
                <a:spcPct val="150000"/>
              </a:lnSpc>
            </a:pPr>
            <a:r>
              <a:rPr lang="en-US" sz="1600" dirty="0">
                <a:solidFill>
                  <a:schemeClr val="bg1"/>
                </a:solidFill>
                <a:latin typeface="Franklin Gothic Book" panose="020B0503020102020204" pitchFamily="34" charset="0"/>
              </a:rPr>
              <a:t>TxDOT District Support</a:t>
            </a:r>
          </a:p>
          <a:p>
            <a:pPr lvl="0">
              <a:lnSpc>
                <a:spcPct val="150000"/>
              </a:lnSpc>
            </a:pPr>
            <a:r>
              <a:rPr lang="en-US" sz="1600" dirty="0">
                <a:solidFill>
                  <a:schemeClr val="bg1"/>
                </a:solidFill>
                <a:latin typeface="Franklin Gothic Book" panose="020B0503020102020204" pitchFamily="34" charset="0"/>
              </a:rPr>
              <a:t>TxDOT Division Support</a:t>
            </a:r>
          </a:p>
          <a:p>
            <a:pPr lvl="0">
              <a:lnSpc>
                <a:spcPct val="150000"/>
              </a:lnSpc>
            </a:pPr>
            <a:r>
              <a:rPr lang="en-US" sz="1600" dirty="0">
                <a:solidFill>
                  <a:schemeClr val="bg1"/>
                </a:solidFill>
                <a:latin typeface="Franklin Gothic Book" panose="020B0503020102020204" pitchFamily="34" charset="0"/>
              </a:rPr>
              <a:t>TxDOT Administration &amp; Commission Support </a:t>
            </a:r>
          </a:p>
        </p:txBody>
      </p:sp>
      <p:sp>
        <p:nvSpPr>
          <p:cNvPr id="25" name="TextBox 24">
            <a:extLst>
              <a:ext uri="{FF2B5EF4-FFF2-40B4-BE49-F238E27FC236}">
                <a16:creationId xmlns:a16="http://schemas.microsoft.com/office/drawing/2014/main" id="{6AF436AD-F771-ECD3-A6D8-499810131261}"/>
              </a:ext>
            </a:extLst>
          </p:cNvPr>
          <p:cNvSpPr txBox="1"/>
          <p:nvPr/>
        </p:nvSpPr>
        <p:spPr>
          <a:xfrm>
            <a:off x="4536831" y="670529"/>
            <a:ext cx="4545175" cy="293463"/>
          </a:xfrm>
          <a:prstGeom prst="round2DiagRect">
            <a:avLst>
              <a:gd name="adj1" fmla="val 23913"/>
              <a:gd name="adj2" fmla="val 0"/>
            </a:avLst>
          </a:prstGeom>
          <a:solidFill>
            <a:srgbClr val="925700"/>
          </a:solidFill>
        </p:spPr>
        <p:txBody>
          <a:bodyPr wrap="none" lIns="274320" tIns="274320" anchor="b" anchorCtr="0">
            <a:noAutofit/>
          </a:bodyPr>
          <a:lstStyle/>
          <a:p>
            <a:pPr lvl="0">
              <a:lnSpc>
                <a:spcPct val="150000"/>
              </a:lnSpc>
            </a:pPr>
            <a:r>
              <a:rPr lang="en-US" sz="1800" dirty="0">
                <a:solidFill>
                  <a:schemeClr val="bg1"/>
                </a:solidFill>
                <a:latin typeface="+mj-lt"/>
              </a:rPr>
              <a:t>Core Functions</a:t>
            </a:r>
          </a:p>
        </p:txBody>
      </p:sp>
      <p:cxnSp>
        <p:nvCxnSpPr>
          <p:cNvPr id="29" name="Straight Connector 28">
            <a:extLst>
              <a:ext uri="{FF2B5EF4-FFF2-40B4-BE49-F238E27FC236}">
                <a16:creationId xmlns:a16="http://schemas.microsoft.com/office/drawing/2014/main" id="{6B790578-9FFB-05F8-D39E-D64BBC746781}"/>
              </a:ext>
            </a:extLst>
          </p:cNvPr>
          <p:cNvCxnSpPr>
            <a:cxnSpLocks/>
          </p:cNvCxnSpPr>
          <p:nvPr/>
        </p:nvCxnSpPr>
        <p:spPr>
          <a:xfrm flipV="1">
            <a:off x="4721199" y="963992"/>
            <a:ext cx="0" cy="3507051"/>
          </a:xfrm>
          <a:prstGeom prst="line">
            <a:avLst/>
          </a:prstGeom>
          <a:ln w="10795">
            <a:solidFill>
              <a:srgbClr val="925700"/>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DEBAE6C3-2AF9-6EBA-7E5B-6D8EF6C65FF0}"/>
              </a:ext>
            </a:extLst>
          </p:cNvPr>
          <p:cNvCxnSpPr>
            <a:cxnSpLocks/>
            <a:endCxn id="11" idx="1"/>
          </p:cNvCxnSpPr>
          <p:nvPr/>
        </p:nvCxnSpPr>
        <p:spPr>
          <a:xfrm>
            <a:off x="4721199" y="1180765"/>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2CF634AE-9060-7BC9-9089-978368381EF7}"/>
              </a:ext>
            </a:extLst>
          </p:cNvPr>
          <p:cNvCxnSpPr>
            <a:cxnSpLocks/>
          </p:cNvCxnSpPr>
          <p:nvPr/>
        </p:nvCxnSpPr>
        <p:spPr>
          <a:xfrm>
            <a:off x="4721199" y="1516827"/>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73079824-1698-DC68-B161-0CDC8DB7F4D3}"/>
              </a:ext>
            </a:extLst>
          </p:cNvPr>
          <p:cNvCxnSpPr>
            <a:cxnSpLocks/>
          </p:cNvCxnSpPr>
          <p:nvPr/>
        </p:nvCxnSpPr>
        <p:spPr>
          <a:xfrm>
            <a:off x="4721199" y="1895873"/>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0FF87179-4509-22EF-9EEA-0B353A36B74D}"/>
              </a:ext>
            </a:extLst>
          </p:cNvPr>
          <p:cNvCxnSpPr>
            <a:cxnSpLocks/>
          </p:cNvCxnSpPr>
          <p:nvPr/>
        </p:nvCxnSpPr>
        <p:spPr>
          <a:xfrm>
            <a:off x="4721199" y="2263196"/>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9F78585E-3225-EAF1-9DE6-5417DCB9F7E5}"/>
              </a:ext>
            </a:extLst>
          </p:cNvPr>
          <p:cNvCxnSpPr>
            <a:cxnSpLocks/>
          </p:cNvCxnSpPr>
          <p:nvPr/>
        </p:nvCxnSpPr>
        <p:spPr>
          <a:xfrm>
            <a:off x="4721199" y="2610981"/>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0C786F39-4AAA-198B-E055-CC9F62766839}"/>
              </a:ext>
            </a:extLst>
          </p:cNvPr>
          <p:cNvCxnSpPr>
            <a:cxnSpLocks/>
          </p:cNvCxnSpPr>
          <p:nvPr/>
        </p:nvCxnSpPr>
        <p:spPr>
          <a:xfrm>
            <a:off x="4721199" y="2997842"/>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321634E6-BFF2-78FB-9F78-C663686ED9AA}"/>
              </a:ext>
            </a:extLst>
          </p:cNvPr>
          <p:cNvCxnSpPr>
            <a:cxnSpLocks/>
          </p:cNvCxnSpPr>
          <p:nvPr/>
        </p:nvCxnSpPr>
        <p:spPr>
          <a:xfrm>
            <a:off x="4721199" y="3376888"/>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01F38AF9-6B09-246B-4C45-2AAA9F11B2AA}"/>
              </a:ext>
            </a:extLst>
          </p:cNvPr>
          <p:cNvCxnSpPr>
            <a:cxnSpLocks/>
          </p:cNvCxnSpPr>
          <p:nvPr/>
        </p:nvCxnSpPr>
        <p:spPr>
          <a:xfrm>
            <a:off x="4721199" y="3740304"/>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705F866D-D5C9-AD40-97FF-EF1B8CAE4949}"/>
              </a:ext>
            </a:extLst>
          </p:cNvPr>
          <p:cNvCxnSpPr>
            <a:cxnSpLocks/>
          </p:cNvCxnSpPr>
          <p:nvPr/>
        </p:nvCxnSpPr>
        <p:spPr>
          <a:xfrm>
            <a:off x="4721199" y="4088089"/>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B5D7F489-13E1-614E-966A-ED2D790E766B}"/>
              </a:ext>
            </a:extLst>
          </p:cNvPr>
          <p:cNvCxnSpPr>
            <a:cxnSpLocks/>
          </p:cNvCxnSpPr>
          <p:nvPr/>
        </p:nvCxnSpPr>
        <p:spPr>
          <a:xfrm>
            <a:off x="4721199" y="4471043"/>
            <a:ext cx="160092" cy="0"/>
          </a:xfrm>
          <a:prstGeom prst="line">
            <a:avLst/>
          </a:prstGeom>
          <a:ln w="10795">
            <a:solidFill>
              <a:srgbClr val="925700"/>
            </a:solidFill>
            <a:headEnd type="ova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93733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B307D6E-C54E-C098-DA0D-116CC60C2107}"/>
              </a:ext>
            </a:extLst>
          </p:cNvPr>
          <p:cNvSpPr/>
          <p:nvPr/>
        </p:nvSpPr>
        <p:spPr>
          <a:xfrm>
            <a:off x="4666538" y="3612156"/>
            <a:ext cx="4246340" cy="1067674"/>
          </a:xfrm>
          <a:prstGeom prst="rect">
            <a:avLst/>
          </a:prstGeom>
          <a:gradFill flip="none" rotWithShape="1">
            <a:gsLst>
              <a:gs pos="0">
                <a:srgbClr val="78DED2">
                  <a:alpha val="80000"/>
                  <a:lumMod val="24000"/>
                </a:srgbClr>
              </a:gs>
              <a:gs pos="33000">
                <a:srgbClr val="C2F0EB">
                  <a:alpha val="55686"/>
                </a:srgbClr>
              </a:gs>
              <a:gs pos="100000">
                <a:srgbClr val="396AA2">
                  <a:tint val="23500"/>
                  <a:satMod val="160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21" name="Rectangle 20">
            <a:extLst>
              <a:ext uri="{FF2B5EF4-FFF2-40B4-BE49-F238E27FC236}">
                <a16:creationId xmlns:a16="http://schemas.microsoft.com/office/drawing/2014/main" id="{535CCE58-BAA0-105D-2F17-763582188D41}"/>
              </a:ext>
            </a:extLst>
          </p:cNvPr>
          <p:cNvSpPr/>
          <p:nvPr/>
        </p:nvSpPr>
        <p:spPr>
          <a:xfrm>
            <a:off x="229766" y="3615996"/>
            <a:ext cx="4268372" cy="1063834"/>
          </a:xfrm>
          <a:prstGeom prst="rect">
            <a:avLst/>
          </a:prstGeom>
          <a:gradFill flip="none" rotWithShape="1">
            <a:gsLst>
              <a:gs pos="0">
                <a:srgbClr val="78DED2">
                  <a:alpha val="80000"/>
                  <a:lumMod val="24000"/>
                </a:srgbClr>
              </a:gs>
              <a:gs pos="33000">
                <a:srgbClr val="C2F0EB">
                  <a:alpha val="55686"/>
                </a:srgbClr>
              </a:gs>
              <a:gs pos="100000">
                <a:srgbClr val="396AA2">
                  <a:tint val="23500"/>
                  <a:satMod val="160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18" name="Rectangle 17">
            <a:extLst>
              <a:ext uri="{FF2B5EF4-FFF2-40B4-BE49-F238E27FC236}">
                <a16:creationId xmlns:a16="http://schemas.microsoft.com/office/drawing/2014/main" id="{BD6EA33B-7A5D-840A-0FB3-BF87D91AF8D1}"/>
              </a:ext>
            </a:extLst>
          </p:cNvPr>
          <p:cNvSpPr/>
          <p:nvPr/>
        </p:nvSpPr>
        <p:spPr>
          <a:xfrm>
            <a:off x="695065" y="2830352"/>
            <a:ext cx="7643944" cy="729413"/>
          </a:xfrm>
          <a:prstGeom prst="rect">
            <a:avLst/>
          </a:prstGeom>
          <a:gradFill flip="none" rotWithShape="1">
            <a:gsLst>
              <a:gs pos="0">
                <a:schemeClr val="bg1">
                  <a:lumMod val="75000"/>
                </a:schemeClr>
              </a:gs>
              <a:gs pos="50000">
                <a:schemeClr val="bg1">
                  <a:lumMod val="85000"/>
                </a:schemeClr>
              </a:gs>
              <a:gs pos="100000">
                <a:srgbClr val="396AA2">
                  <a:tint val="23500"/>
                  <a:satMod val="160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17" name="Rectangle 16">
            <a:extLst>
              <a:ext uri="{FF2B5EF4-FFF2-40B4-BE49-F238E27FC236}">
                <a16:creationId xmlns:a16="http://schemas.microsoft.com/office/drawing/2014/main" id="{F6A3F28A-4D1C-2A93-53E7-534F4D023062}"/>
              </a:ext>
            </a:extLst>
          </p:cNvPr>
          <p:cNvSpPr/>
          <p:nvPr/>
        </p:nvSpPr>
        <p:spPr>
          <a:xfrm>
            <a:off x="5237580" y="1862506"/>
            <a:ext cx="3329040" cy="709244"/>
          </a:xfrm>
          <a:prstGeom prst="rect">
            <a:avLst/>
          </a:prstGeom>
          <a:gradFill flip="none" rotWithShape="1">
            <a:gsLst>
              <a:gs pos="0">
                <a:srgbClr val="396AA2"/>
              </a:gs>
              <a:gs pos="50000">
                <a:srgbClr val="396AA2">
                  <a:tint val="44500"/>
                  <a:satMod val="160000"/>
                  <a:alpha val="51000"/>
                </a:srgbClr>
              </a:gs>
              <a:gs pos="100000">
                <a:srgbClr val="396AA2">
                  <a:tint val="23500"/>
                  <a:satMod val="160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10" name="Rectangle 9">
            <a:extLst>
              <a:ext uri="{FF2B5EF4-FFF2-40B4-BE49-F238E27FC236}">
                <a16:creationId xmlns:a16="http://schemas.microsoft.com/office/drawing/2014/main" id="{664C887A-BD2A-5EB2-D2B9-A5FA7A98A6B2}"/>
              </a:ext>
            </a:extLst>
          </p:cNvPr>
          <p:cNvSpPr/>
          <p:nvPr/>
        </p:nvSpPr>
        <p:spPr>
          <a:xfrm>
            <a:off x="700398" y="1862506"/>
            <a:ext cx="3329040" cy="709244"/>
          </a:xfrm>
          <a:prstGeom prst="rect">
            <a:avLst/>
          </a:prstGeom>
          <a:gradFill flip="none" rotWithShape="1">
            <a:gsLst>
              <a:gs pos="0">
                <a:srgbClr val="396AA2"/>
              </a:gs>
              <a:gs pos="50000">
                <a:srgbClr val="396AA2">
                  <a:tint val="44500"/>
                  <a:satMod val="160000"/>
                  <a:alpha val="51000"/>
                </a:srgbClr>
              </a:gs>
              <a:gs pos="100000">
                <a:srgbClr val="396AA2">
                  <a:tint val="23500"/>
                  <a:satMod val="160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54" name="Freeform: Shape 53">
            <a:extLst>
              <a:ext uri="{FF2B5EF4-FFF2-40B4-BE49-F238E27FC236}">
                <a16:creationId xmlns:a16="http://schemas.microsoft.com/office/drawing/2014/main" id="{84168347-8B33-494D-8E29-77E33BC4416A}"/>
              </a:ext>
            </a:extLst>
          </p:cNvPr>
          <p:cNvSpPr/>
          <p:nvPr/>
        </p:nvSpPr>
        <p:spPr>
          <a:xfrm rot="5400000">
            <a:off x="-1230823" y="2155041"/>
            <a:ext cx="3167973" cy="258090"/>
          </a:xfrm>
          <a:custGeom>
            <a:avLst/>
            <a:gdLst>
              <a:gd name="connsiteX0" fmla="*/ 5879561 w 11759120"/>
              <a:gd name="connsiteY0" fmla="*/ 0 h 576530"/>
              <a:gd name="connsiteX1" fmla="*/ 6507885 w 11759120"/>
              <a:gd name="connsiteY1" fmla="*/ 175363 h 576530"/>
              <a:gd name="connsiteX2" fmla="*/ 6507885 w 11759120"/>
              <a:gd name="connsiteY2" fmla="*/ 176419 h 576530"/>
              <a:gd name="connsiteX3" fmla="*/ 11692433 w 11759120"/>
              <a:gd name="connsiteY3" fmla="*/ 176419 h 576530"/>
              <a:gd name="connsiteX4" fmla="*/ 11759120 w 11759120"/>
              <a:gd name="connsiteY4" fmla="*/ 243106 h 576530"/>
              <a:gd name="connsiteX5" fmla="*/ 11759120 w 11759120"/>
              <a:gd name="connsiteY5" fmla="*/ 509843 h 576530"/>
              <a:gd name="connsiteX6" fmla="*/ 11692433 w 11759120"/>
              <a:gd name="connsiteY6" fmla="*/ 576530 h 576530"/>
              <a:gd name="connsiteX7" fmla="*/ 66687 w 11759120"/>
              <a:gd name="connsiteY7" fmla="*/ 576530 h 576530"/>
              <a:gd name="connsiteX8" fmla="*/ 0 w 11759120"/>
              <a:gd name="connsiteY8" fmla="*/ 509843 h 576530"/>
              <a:gd name="connsiteX9" fmla="*/ 0 w 11759120"/>
              <a:gd name="connsiteY9" fmla="*/ 243106 h 576530"/>
              <a:gd name="connsiteX10" fmla="*/ 66687 w 11759120"/>
              <a:gd name="connsiteY10" fmla="*/ 176419 h 576530"/>
              <a:gd name="connsiteX11" fmla="*/ 5251237 w 11759120"/>
              <a:gd name="connsiteY11" fmla="*/ 176419 h 576530"/>
              <a:gd name="connsiteX12" fmla="*/ 5251237 w 11759120"/>
              <a:gd name="connsiteY12" fmla="*/ 175363 h 576530"/>
              <a:gd name="connsiteX0" fmla="*/ 5251237 w 11759120"/>
              <a:gd name="connsiteY0" fmla="*/ 0 h 401167"/>
              <a:gd name="connsiteX1" fmla="*/ 6507885 w 11759120"/>
              <a:gd name="connsiteY1" fmla="*/ 0 h 401167"/>
              <a:gd name="connsiteX2" fmla="*/ 6507885 w 11759120"/>
              <a:gd name="connsiteY2" fmla="*/ 1056 h 401167"/>
              <a:gd name="connsiteX3" fmla="*/ 11692433 w 11759120"/>
              <a:gd name="connsiteY3" fmla="*/ 1056 h 401167"/>
              <a:gd name="connsiteX4" fmla="*/ 11759120 w 11759120"/>
              <a:gd name="connsiteY4" fmla="*/ 67743 h 401167"/>
              <a:gd name="connsiteX5" fmla="*/ 11759120 w 11759120"/>
              <a:gd name="connsiteY5" fmla="*/ 334480 h 401167"/>
              <a:gd name="connsiteX6" fmla="*/ 11692433 w 11759120"/>
              <a:gd name="connsiteY6" fmla="*/ 401167 h 401167"/>
              <a:gd name="connsiteX7" fmla="*/ 66687 w 11759120"/>
              <a:gd name="connsiteY7" fmla="*/ 401167 h 401167"/>
              <a:gd name="connsiteX8" fmla="*/ 0 w 11759120"/>
              <a:gd name="connsiteY8" fmla="*/ 334480 h 401167"/>
              <a:gd name="connsiteX9" fmla="*/ 0 w 11759120"/>
              <a:gd name="connsiteY9" fmla="*/ 67743 h 401167"/>
              <a:gd name="connsiteX10" fmla="*/ 66687 w 11759120"/>
              <a:gd name="connsiteY10" fmla="*/ 1056 h 401167"/>
              <a:gd name="connsiteX11" fmla="*/ 5251237 w 11759120"/>
              <a:gd name="connsiteY11" fmla="*/ 1056 h 401167"/>
              <a:gd name="connsiteX12" fmla="*/ 5251237 w 11759120"/>
              <a:gd name="connsiteY12" fmla="*/ 0 h 40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59120" h="401167">
                <a:moveTo>
                  <a:pt x="5251237" y="0"/>
                </a:moveTo>
                <a:lnTo>
                  <a:pt x="6507885" y="0"/>
                </a:lnTo>
                <a:lnTo>
                  <a:pt x="6507885" y="1056"/>
                </a:lnTo>
                <a:lnTo>
                  <a:pt x="11692433" y="1056"/>
                </a:lnTo>
                <a:cubicBezTo>
                  <a:pt x="11729263" y="1056"/>
                  <a:pt x="11759120" y="30913"/>
                  <a:pt x="11759120" y="67743"/>
                </a:cubicBezTo>
                <a:lnTo>
                  <a:pt x="11759120" y="334480"/>
                </a:lnTo>
                <a:cubicBezTo>
                  <a:pt x="11759120" y="371310"/>
                  <a:pt x="11729263" y="401167"/>
                  <a:pt x="11692433" y="401167"/>
                </a:cubicBezTo>
                <a:lnTo>
                  <a:pt x="66687" y="401167"/>
                </a:lnTo>
                <a:cubicBezTo>
                  <a:pt x="29857" y="401167"/>
                  <a:pt x="0" y="371310"/>
                  <a:pt x="0" y="334480"/>
                </a:cubicBezTo>
                <a:lnTo>
                  <a:pt x="0" y="67743"/>
                </a:lnTo>
                <a:cubicBezTo>
                  <a:pt x="0" y="30913"/>
                  <a:pt x="29857" y="1056"/>
                  <a:pt x="66687" y="1056"/>
                </a:cubicBezTo>
                <a:lnTo>
                  <a:pt x="5251237" y="1056"/>
                </a:lnTo>
                <a:lnTo>
                  <a:pt x="5251237" y="0"/>
                </a:lnTo>
                <a:close/>
              </a:path>
            </a:pathLst>
          </a:custGeom>
          <a:solidFill>
            <a:srgbClr val="2080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defTabSz="685800">
              <a:lnSpc>
                <a:spcPct val="200000"/>
              </a:lnSpc>
            </a:pPr>
            <a:endParaRPr lang="en-US" sz="1200" dirty="0">
              <a:solidFill>
                <a:prstClr val="white"/>
              </a:solidFill>
              <a:latin typeface="Franklin Gothic Medium Cond" panose="020B0606030402020204" pitchFamily="34" charset="0"/>
            </a:endParaRPr>
          </a:p>
        </p:txBody>
      </p:sp>
      <p:sp>
        <p:nvSpPr>
          <p:cNvPr id="55" name="Freeform: Shape 54">
            <a:extLst>
              <a:ext uri="{FF2B5EF4-FFF2-40B4-BE49-F238E27FC236}">
                <a16:creationId xmlns:a16="http://schemas.microsoft.com/office/drawing/2014/main" id="{7B3B8A2C-463A-4E93-A542-C3B98E8EAEA4}"/>
              </a:ext>
            </a:extLst>
          </p:cNvPr>
          <p:cNvSpPr/>
          <p:nvPr/>
        </p:nvSpPr>
        <p:spPr>
          <a:xfrm rot="5400000">
            <a:off x="7210284" y="2151606"/>
            <a:ext cx="3167973" cy="264961"/>
          </a:xfrm>
          <a:custGeom>
            <a:avLst/>
            <a:gdLst>
              <a:gd name="connsiteX0" fmla="*/ 5879561 w 11759120"/>
              <a:gd name="connsiteY0" fmla="*/ 0 h 576530"/>
              <a:gd name="connsiteX1" fmla="*/ 6507885 w 11759120"/>
              <a:gd name="connsiteY1" fmla="*/ 175363 h 576530"/>
              <a:gd name="connsiteX2" fmla="*/ 6507885 w 11759120"/>
              <a:gd name="connsiteY2" fmla="*/ 176419 h 576530"/>
              <a:gd name="connsiteX3" fmla="*/ 11692433 w 11759120"/>
              <a:gd name="connsiteY3" fmla="*/ 176419 h 576530"/>
              <a:gd name="connsiteX4" fmla="*/ 11759120 w 11759120"/>
              <a:gd name="connsiteY4" fmla="*/ 243106 h 576530"/>
              <a:gd name="connsiteX5" fmla="*/ 11759120 w 11759120"/>
              <a:gd name="connsiteY5" fmla="*/ 509843 h 576530"/>
              <a:gd name="connsiteX6" fmla="*/ 11692433 w 11759120"/>
              <a:gd name="connsiteY6" fmla="*/ 576530 h 576530"/>
              <a:gd name="connsiteX7" fmla="*/ 66687 w 11759120"/>
              <a:gd name="connsiteY7" fmla="*/ 576530 h 576530"/>
              <a:gd name="connsiteX8" fmla="*/ 0 w 11759120"/>
              <a:gd name="connsiteY8" fmla="*/ 509843 h 576530"/>
              <a:gd name="connsiteX9" fmla="*/ 0 w 11759120"/>
              <a:gd name="connsiteY9" fmla="*/ 243106 h 576530"/>
              <a:gd name="connsiteX10" fmla="*/ 66687 w 11759120"/>
              <a:gd name="connsiteY10" fmla="*/ 176419 h 576530"/>
              <a:gd name="connsiteX11" fmla="*/ 5251237 w 11759120"/>
              <a:gd name="connsiteY11" fmla="*/ 176419 h 576530"/>
              <a:gd name="connsiteX12" fmla="*/ 5251237 w 11759120"/>
              <a:gd name="connsiteY12" fmla="*/ 175363 h 576530"/>
              <a:gd name="connsiteX0" fmla="*/ 5251237 w 11759120"/>
              <a:gd name="connsiteY0" fmla="*/ 0 h 401167"/>
              <a:gd name="connsiteX1" fmla="*/ 6507885 w 11759120"/>
              <a:gd name="connsiteY1" fmla="*/ 0 h 401167"/>
              <a:gd name="connsiteX2" fmla="*/ 6507885 w 11759120"/>
              <a:gd name="connsiteY2" fmla="*/ 1056 h 401167"/>
              <a:gd name="connsiteX3" fmla="*/ 11692433 w 11759120"/>
              <a:gd name="connsiteY3" fmla="*/ 1056 h 401167"/>
              <a:gd name="connsiteX4" fmla="*/ 11759120 w 11759120"/>
              <a:gd name="connsiteY4" fmla="*/ 67743 h 401167"/>
              <a:gd name="connsiteX5" fmla="*/ 11759120 w 11759120"/>
              <a:gd name="connsiteY5" fmla="*/ 334480 h 401167"/>
              <a:gd name="connsiteX6" fmla="*/ 11692433 w 11759120"/>
              <a:gd name="connsiteY6" fmla="*/ 401167 h 401167"/>
              <a:gd name="connsiteX7" fmla="*/ 66687 w 11759120"/>
              <a:gd name="connsiteY7" fmla="*/ 401167 h 401167"/>
              <a:gd name="connsiteX8" fmla="*/ 0 w 11759120"/>
              <a:gd name="connsiteY8" fmla="*/ 334480 h 401167"/>
              <a:gd name="connsiteX9" fmla="*/ 0 w 11759120"/>
              <a:gd name="connsiteY9" fmla="*/ 67743 h 401167"/>
              <a:gd name="connsiteX10" fmla="*/ 66687 w 11759120"/>
              <a:gd name="connsiteY10" fmla="*/ 1056 h 401167"/>
              <a:gd name="connsiteX11" fmla="*/ 5251237 w 11759120"/>
              <a:gd name="connsiteY11" fmla="*/ 1056 h 401167"/>
              <a:gd name="connsiteX12" fmla="*/ 5251237 w 11759120"/>
              <a:gd name="connsiteY12" fmla="*/ 0 h 40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59120" h="401167">
                <a:moveTo>
                  <a:pt x="5251237" y="0"/>
                </a:moveTo>
                <a:lnTo>
                  <a:pt x="6507885" y="0"/>
                </a:lnTo>
                <a:lnTo>
                  <a:pt x="6507885" y="1056"/>
                </a:lnTo>
                <a:lnTo>
                  <a:pt x="11692433" y="1056"/>
                </a:lnTo>
                <a:cubicBezTo>
                  <a:pt x="11729263" y="1056"/>
                  <a:pt x="11759120" y="30913"/>
                  <a:pt x="11759120" y="67743"/>
                </a:cubicBezTo>
                <a:lnTo>
                  <a:pt x="11759120" y="334480"/>
                </a:lnTo>
                <a:cubicBezTo>
                  <a:pt x="11759120" y="371310"/>
                  <a:pt x="11729263" y="401167"/>
                  <a:pt x="11692433" y="401167"/>
                </a:cubicBezTo>
                <a:lnTo>
                  <a:pt x="66687" y="401167"/>
                </a:lnTo>
                <a:cubicBezTo>
                  <a:pt x="29857" y="401167"/>
                  <a:pt x="0" y="371310"/>
                  <a:pt x="0" y="334480"/>
                </a:cubicBezTo>
                <a:lnTo>
                  <a:pt x="0" y="67743"/>
                </a:lnTo>
                <a:cubicBezTo>
                  <a:pt x="0" y="30913"/>
                  <a:pt x="29857" y="1056"/>
                  <a:pt x="66687" y="1056"/>
                </a:cubicBezTo>
                <a:lnTo>
                  <a:pt x="5251237" y="1056"/>
                </a:lnTo>
                <a:lnTo>
                  <a:pt x="5251237" y="0"/>
                </a:lnTo>
                <a:close/>
              </a:path>
            </a:pathLst>
          </a:custGeom>
          <a:solidFill>
            <a:srgbClr val="2080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defTabSz="685800">
              <a:lnSpc>
                <a:spcPct val="200000"/>
              </a:lnSpc>
            </a:pPr>
            <a:endParaRPr lang="en-US" sz="1200" dirty="0">
              <a:solidFill>
                <a:prstClr val="white"/>
              </a:solidFill>
              <a:latin typeface="Franklin Gothic Medium Cond" panose="020B0606030402020204" pitchFamily="34" charset="0"/>
            </a:endParaRPr>
          </a:p>
        </p:txBody>
      </p:sp>
      <p:sp>
        <p:nvSpPr>
          <p:cNvPr id="6" name="Title 3">
            <a:extLst>
              <a:ext uri="{FF2B5EF4-FFF2-40B4-BE49-F238E27FC236}">
                <a16:creationId xmlns:a16="http://schemas.microsoft.com/office/drawing/2014/main" id="{338A4CEF-9387-43DF-8238-F3BADFC67BCD}"/>
              </a:ext>
            </a:extLst>
          </p:cNvPr>
          <p:cNvSpPr>
            <a:spLocks noGrp="1"/>
          </p:cNvSpPr>
          <p:nvPr>
            <p:ph type="title"/>
          </p:nvPr>
        </p:nvSpPr>
        <p:spPr>
          <a:xfrm>
            <a:off x="351743" y="150738"/>
            <a:ext cx="8318310" cy="496360"/>
          </a:xfrm>
        </p:spPr>
        <p:txBody>
          <a:bodyPr>
            <a:noAutofit/>
          </a:bodyPr>
          <a:lstStyle/>
          <a:p>
            <a:pPr>
              <a:spcBef>
                <a:spcPts val="600"/>
              </a:spcBef>
              <a:spcAft>
                <a:spcPts val="1200"/>
              </a:spcAft>
            </a:pPr>
            <a:r>
              <a:rPr lang="en-US" sz="2400" dirty="0"/>
              <a:t>Multimodal Transportation Planning and Programs at TxDOT</a:t>
            </a:r>
          </a:p>
        </p:txBody>
      </p:sp>
      <p:sp>
        <p:nvSpPr>
          <p:cNvPr id="7" name="TextBox 6">
            <a:extLst>
              <a:ext uri="{FF2B5EF4-FFF2-40B4-BE49-F238E27FC236}">
                <a16:creationId xmlns:a16="http://schemas.microsoft.com/office/drawing/2014/main" id="{A5D2FEB9-D95C-41F4-9FB9-2458CDE346E6}"/>
              </a:ext>
            </a:extLst>
          </p:cNvPr>
          <p:cNvSpPr txBox="1"/>
          <p:nvPr/>
        </p:nvSpPr>
        <p:spPr>
          <a:xfrm>
            <a:off x="2745184" y="1062448"/>
            <a:ext cx="3676631" cy="461207"/>
          </a:xfrm>
          <a:prstGeom prst="roundRect">
            <a:avLst/>
          </a:prstGeom>
          <a:solidFill>
            <a:srgbClr val="13385A"/>
          </a:solidFill>
          <a:ln>
            <a:noFill/>
          </a:ln>
          <a:effectLst>
            <a:reflection blurRad="6350" stA="52000" endA="300" endPos="23000" dir="5400000" sy="-100000" algn="bl" rotWithShape="0"/>
          </a:effectLst>
        </p:spPr>
        <p:txBody>
          <a:bodyPr wrap="square" anchor="ctr" anchorCtr="0">
            <a:noAutofit/>
          </a:bodyPr>
          <a:lstStyle/>
          <a:p>
            <a:pPr algn="ctr" defTabSz="685800" eaLnBrk="0" fontAlgn="base" hangingPunct="0">
              <a:spcBef>
                <a:spcPct val="0"/>
              </a:spcBef>
              <a:spcAft>
                <a:spcPct val="0"/>
              </a:spcAft>
            </a:pPr>
            <a:r>
              <a:rPr lang="en-US" altLang="en-US" sz="1600" i="1" dirty="0">
                <a:solidFill>
                  <a:prstClr val="white"/>
                </a:solidFill>
                <a:latin typeface="Franklin Gothic Medium" panose="020B0603020102020204"/>
                <a:ea typeface="Calibri" panose="020F0502020204030204" pitchFamily="34" charset="0"/>
                <a:cs typeface="Times New Roman" panose="02020603050405020304" pitchFamily="18" charset="0"/>
              </a:rPr>
              <a:t>CONNECTING TEXAS 2050</a:t>
            </a:r>
          </a:p>
          <a:p>
            <a:pPr algn="ctr" defTabSz="685800" eaLnBrk="0" fontAlgn="base" hangingPunct="0">
              <a:spcBef>
                <a:spcPct val="0"/>
              </a:spcBef>
              <a:spcAft>
                <a:spcPct val="0"/>
              </a:spcAft>
            </a:pPr>
            <a:r>
              <a:rPr lang="en-US" altLang="en-US" sz="1000" b="1" dirty="0">
                <a:solidFill>
                  <a:prstClr val="white"/>
                </a:solidFill>
                <a:latin typeface="Franklin Gothic Medium" panose="020B0603020102020204"/>
                <a:ea typeface="Calibri" panose="020F0502020204030204" pitchFamily="34" charset="0"/>
                <a:cs typeface="Times New Roman" panose="02020603050405020304" pitchFamily="18" charset="0"/>
              </a:rPr>
              <a:t>Statewide Long-Range Transportation Plan</a:t>
            </a:r>
            <a:endParaRPr lang="en-US" altLang="en-US" sz="1000" i="1" dirty="0">
              <a:solidFill>
                <a:prstClr val="white"/>
              </a:solidFill>
              <a:latin typeface="Franklin Gothic Medium" panose="020B0603020102020204"/>
              <a:ea typeface="Calibri" panose="020F0502020204030204" pitchFamily="34" charset="0"/>
              <a:cs typeface="Times New Roman" panose="02020603050405020304" pitchFamily="18" charset="0"/>
            </a:endParaRPr>
          </a:p>
          <a:p>
            <a:pPr algn="ctr" defTabSz="685800" eaLnBrk="0" fontAlgn="base" hangingPunct="0">
              <a:spcBef>
                <a:spcPct val="0"/>
              </a:spcBef>
              <a:spcAft>
                <a:spcPct val="0"/>
              </a:spcAft>
            </a:pPr>
            <a:endParaRPr lang="en-US" altLang="en-US" sz="100" dirty="0">
              <a:solidFill>
                <a:prstClr val="white"/>
              </a:solidFill>
              <a:latin typeface="Franklin Gothic Medium" panose="020B0603020102020204"/>
            </a:endParaRPr>
          </a:p>
        </p:txBody>
      </p:sp>
      <p:sp>
        <p:nvSpPr>
          <p:cNvPr id="12" name="TextBox 11">
            <a:extLst>
              <a:ext uri="{FF2B5EF4-FFF2-40B4-BE49-F238E27FC236}">
                <a16:creationId xmlns:a16="http://schemas.microsoft.com/office/drawing/2014/main" id="{D2344A51-8EF5-4EA6-8A1A-CFD15DCC7544}"/>
              </a:ext>
            </a:extLst>
          </p:cNvPr>
          <p:cNvSpPr txBox="1"/>
          <p:nvPr/>
        </p:nvSpPr>
        <p:spPr>
          <a:xfrm>
            <a:off x="675463" y="1752148"/>
            <a:ext cx="3383280" cy="282105"/>
          </a:xfrm>
          <a:prstGeom prst="roundRect">
            <a:avLst/>
          </a:prstGeom>
          <a:solidFill>
            <a:srgbClr val="396AA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en-US"/>
            </a:defPPr>
            <a:lvl1pPr marR="0" lvl="0" indent="0" algn="ctr" eaLnBrk="0" fontAlgn="base" hangingPunct="0">
              <a:lnSpc>
                <a:spcPct val="100000"/>
              </a:lnSpc>
              <a:spcBef>
                <a:spcPct val="0"/>
              </a:spcBef>
              <a:spcAft>
                <a:spcPct val="0"/>
              </a:spcAft>
              <a:buClrTx/>
              <a:buSzTx/>
              <a:buFontTx/>
              <a:buNone/>
              <a:tabLst/>
              <a:defRPr kumimoji="0" sz="1600" b="0" i="0" u="none" strike="noStrike" cap="none" normalizeH="0" baseline="0">
                <a:ln>
                  <a:noFill/>
                </a:ln>
                <a:solidFill>
                  <a:schemeClr val="bg1"/>
                </a:solidFill>
                <a:effectLst/>
                <a:latin typeface="+mj-lt"/>
                <a:ea typeface="Calibri" panose="020F0502020204030204" pitchFamily="34" charset="0"/>
                <a:cs typeface="Times New Roman" panose="02020603050405020304" pitchFamily="18" charset="0"/>
              </a:defRPr>
            </a:lvl1pPr>
          </a:lstStyle>
          <a:p>
            <a:pPr defTabSz="685800" eaLnBrk="1" hangingPunct="1"/>
            <a:r>
              <a:rPr lang="en-US" altLang="en-US" sz="1200" dirty="0">
                <a:solidFill>
                  <a:prstClr val="white"/>
                </a:solidFill>
                <a:latin typeface="Franklin Gothic Medium Cond" panose="020B0606030402020204" pitchFamily="34" charset="0"/>
                <a:ea typeface="+mn-ea"/>
                <a:cs typeface="+mn-cs"/>
              </a:rPr>
              <a:t>Texas Multimodal People Movement Plans</a:t>
            </a:r>
            <a:endParaRPr lang="en-US" dirty="0">
              <a:ea typeface="+mn-ea"/>
              <a:cs typeface="+mn-cs"/>
            </a:endParaRPr>
          </a:p>
        </p:txBody>
      </p:sp>
      <p:sp>
        <p:nvSpPr>
          <p:cNvPr id="36" name="TextBox 35">
            <a:extLst>
              <a:ext uri="{FF2B5EF4-FFF2-40B4-BE49-F238E27FC236}">
                <a16:creationId xmlns:a16="http://schemas.microsoft.com/office/drawing/2014/main" id="{2C118A00-A509-4AE5-AB47-C9C7456B6604}"/>
              </a:ext>
            </a:extLst>
          </p:cNvPr>
          <p:cNvSpPr txBox="1"/>
          <p:nvPr/>
        </p:nvSpPr>
        <p:spPr>
          <a:xfrm>
            <a:off x="5199946" y="1746674"/>
            <a:ext cx="3383280" cy="282106"/>
          </a:xfrm>
          <a:prstGeom prst="roundRect">
            <a:avLst/>
          </a:prstGeom>
          <a:solidFill>
            <a:srgbClr val="396AA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en-US"/>
            </a:defPPr>
            <a:lvl1pPr marR="0" lvl="0" indent="0" algn="ctr" eaLnBrk="0" fontAlgn="base" hangingPunct="0">
              <a:lnSpc>
                <a:spcPct val="100000"/>
              </a:lnSpc>
              <a:spcBef>
                <a:spcPct val="0"/>
              </a:spcBef>
              <a:spcAft>
                <a:spcPct val="0"/>
              </a:spcAft>
              <a:buClrTx/>
              <a:buSzTx/>
              <a:buFontTx/>
              <a:buNone/>
              <a:tabLst/>
              <a:defRPr kumimoji="0" sz="1600" b="0" i="0" u="none" strike="noStrike" cap="none" normalizeH="0" baseline="0">
                <a:ln>
                  <a:noFill/>
                </a:ln>
                <a:solidFill>
                  <a:schemeClr val="bg1"/>
                </a:solidFill>
                <a:effectLst/>
                <a:latin typeface="+mj-lt"/>
                <a:ea typeface="Calibri" panose="020F0502020204030204" pitchFamily="34" charset="0"/>
                <a:cs typeface="Times New Roman" panose="02020603050405020304" pitchFamily="18" charset="0"/>
              </a:defRPr>
            </a:lvl1pPr>
          </a:lstStyle>
          <a:p>
            <a:pPr defTabSz="685800" eaLnBrk="1" hangingPunct="1"/>
            <a:r>
              <a:rPr lang="en-US" altLang="en-US" sz="1200" dirty="0">
                <a:solidFill>
                  <a:prstClr val="white"/>
                </a:solidFill>
                <a:latin typeface="Franklin Gothic Medium Cond" panose="020B0606030402020204" pitchFamily="34" charset="0"/>
                <a:ea typeface="+mn-ea"/>
                <a:cs typeface="+mn-cs"/>
              </a:rPr>
              <a:t>Texas Multimodal Goods Movement Plans</a:t>
            </a:r>
          </a:p>
        </p:txBody>
      </p:sp>
      <p:sp>
        <p:nvSpPr>
          <p:cNvPr id="56" name="TextBox 55">
            <a:extLst>
              <a:ext uri="{FF2B5EF4-FFF2-40B4-BE49-F238E27FC236}">
                <a16:creationId xmlns:a16="http://schemas.microsoft.com/office/drawing/2014/main" id="{4A86BA09-1D57-4786-801D-ED63A1BFB9CF}"/>
              </a:ext>
            </a:extLst>
          </p:cNvPr>
          <p:cNvSpPr txBox="1"/>
          <p:nvPr/>
        </p:nvSpPr>
        <p:spPr>
          <a:xfrm>
            <a:off x="2745184" y="700099"/>
            <a:ext cx="1612903" cy="254102"/>
          </a:xfrm>
          <a:prstGeom prst="roundRect">
            <a:avLst/>
          </a:prstGeom>
          <a:solidFill>
            <a:srgbClr val="995C1F"/>
          </a:solidFill>
          <a:ln>
            <a:noFill/>
          </a:ln>
          <a:effectLst/>
        </p:spPr>
        <p:style>
          <a:lnRef idx="0">
            <a:schemeClr val="accent1"/>
          </a:lnRef>
          <a:fillRef idx="3">
            <a:schemeClr val="accent1"/>
          </a:fillRef>
          <a:effectRef idx="3">
            <a:schemeClr val="accent1"/>
          </a:effectRef>
          <a:fontRef idx="minor">
            <a:schemeClr val="lt1"/>
          </a:fontRef>
        </p:style>
        <p:txBody>
          <a:bodyPr wrap="square" anchor="ctr" anchorCtr="0">
            <a:noAutofit/>
          </a:bodyPr>
          <a:lstStyle>
            <a:defPPr>
              <a:defRPr lang="en-US"/>
            </a:defPPr>
            <a:lvl1pPr marR="0" lvl="0" indent="0" algn="ctr" eaLnBrk="0" fontAlgn="base" hangingPunct="0">
              <a:lnSpc>
                <a:spcPct val="100000"/>
              </a:lnSpc>
              <a:spcBef>
                <a:spcPct val="0"/>
              </a:spcBef>
              <a:spcAft>
                <a:spcPct val="0"/>
              </a:spcAft>
              <a:buClrTx/>
              <a:buSzTx/>
              <a:buFontTx/>
              <a:buNone/>
              <a:tabLst/>
              <a:defRPr kumimoji="0" sz="1600" b="0" i="0" u="none" strike="noStrike" cap="none" normalizeH="0" baseline="0">
                <a:ln>
                  <a:noFill/>
                </a:ln>
                <a:solidFill>
                  <a:schemeClr val="bg1"/>
                </a:solidFill>
                <a:effectLst/>
                <a:latin typeface="+mj-lt"/>
                <a:ea typeface="Calibri" panose="020F0502020204030204" pitchFamily="34" charset="0"/>
                <a:cs typeface="Times New Roman" panose="02020603050405020304" pitchFamily="18" charset="0"/>
              </a:defRPr>
            </a:lvl1pPr>
          </a:lstStyle>
          <a:p>
            <a:pPr defTabSz="685800"/>
            <a:r>
              <a:rPr lang="en-US" altLang="en-US" sz="1100" dirty="0">
                <a:solidFill>
                  <a:prstClr val="white"/>
                </a:solidFill>
                <a:latin typeface="Franklin Gothic Medium" panose="020B0603020102020204"/>
              </a:rPr>
              <a:t>10-yr. UTP &amp; 4-yr. STIP</a:t>
            </a:r>
          </a:p>
        </p:txBody>
      </p:sp>
      <p:sp>
        <p:nvSpPr>
          <p:cNvPr id="57" name="TextBox 56">
            <a:extLst>
              <a:ext uri="{FF2B5EF4-FFF2-40B4-BE49-F238E27FC236}">
                <a16:creationId xmlns:a16="http://schemas.microsoft.com/office/drawing/2014/main" id="{4C6940D8-7326-47E6-BEB8-679591EA3C85}"/>
              </a:ext>
            </a:extLst>
          </p:cNvPr>
          <p:cNvSpPr txBox="1"/>
          <p:nvPr/>
        </p:nvSpPr>
        <p:spPr>
          <a:xfrm>
            <a:off x="4788135" y="700100"/>
            <a:ext cx="1612904" cy="254102"/>
          </a:xfrm>
          <a:prstGeom prst="roundRect">
            <a:avLst/>
          </a:prstGeom>
          <a:solidFill>
            <a:srgbClr val="995C1F"/>
          </a:solidFill>
          <a:ln>
            <a:noFill/>
          </a:ln>
          <a:effectLst/>
        </p:spPr>
        <p:style>
          <a:lnRef idx="0">
            <a:schemeClr val="accent1"/>
          </a:lnRef>
          <a:fillRef idx="3">
            <a:schemeClr val="accent1"/>
          </a:fillRef>
          <a:effectRef idx="3">
            <a:schemeClr val="accent1"/>
          </a:effectRef>
          <a:fontRef idx="minor">
            <a:schemeClr val="lt1"/>
          </a:fontRef>
        </p:style>
        <p:txBody>
          <a:bodyPr wrap="square" anchor="ctr" anchorCtr="0">
            <a:noAutofit/>
          </a:bodyPr>
          <a:lstStyle>
            <a:defPPr>
              <a:defRPr lang="en-US"/>
            </a:defPPr>
            <a:lvl1pPr marR="0" lvl="0" indent="0" algn="ctr" eaLnBrk="0" fontAlgn="base" hangingPunct="0">
              <a:lnSpc>
                <a:spcPct val="100000"/>
              </a:lnSpc>
              <a:spcBef>
                <a:spcPct val="0"/>
              </a:spcBef>
              <a:spcAft>
                <a:spcPct val="0"/>
              </a:spcAft>
              <a:buClrTx/>
              <a:buSzTx/>
              <a:buFontTx/>
              <a:buNone/>
              <a:tabLst/>
              <a:defRPr kumimoji="0" sz="1600" b="0" i="0" u="none" strike="noStrike" cap="none" normalizeH="0" baseline="0">
                <a:ln>
                  <a:noFill/>
                </a:ln>
                <a:solidFill>
                  <a:schemeClr val="bg1"/>
                </a:solidFill>
                <a:effectLst/>
                <a:latin typeface="+mj-lt"/>
                <a:ea typeface="Calibri" panose="020F0502020204030204" pitchFamily="34" charset="0"/>
                <a:cs typeface="Times New Roman" panose="02020603050405020304" pitchFamily="18" charset="0"/>
              </a:defRPr>
            </a:lvl1pPr>
          </a:lstStyle>
          <a:p>
            <a:pPr defTabSz="685800"/>
            <a:r>
              <a:rPr lang="en-US" altLang="en-US" sz="1100" dirty="0">
                <a:solidFill>
                  <a:prstClr val="white"/>
                </a:solidFill>
                <a:latin typeface="Franklin Gothic Medium" panose="020B0603020102020204"/>
              </a:rPr>
              <a:t>Agency Strategic Plan</a:t>
            </a:r>
          </a:p>
        </p:txBody>
      </p:sp>
      <p:grpSp>
        <p:nvGrpSpPr>
          <p:cNvPr id="8" name="Group 7">
            <a:extLst>
              <a:ext uri="{FF2B5EF4-FFF2-40B4-BE49-F238E27FC236}">
                <a16:creationId xmlns:a16="http://schemas.microsoft.com/office/drawing/2014/main" id="{D47AFCF7-A49F-4763-9306-68DE05D71D0D}"/>
              </a:ext>
            </a:extLst>
          </p:cNvPr>
          <p:cNvGrpSpPr/>
          <p:nvPr/>
        </p:nvGrpSpPr>
        <p:grpSpPr>
          <a:xfrm>
            <a:off x="675463" y="2629566"/>
            <a:ext cx="7711632" cy="368254"/>
            <a:chOff x="727682" y="2994532"/>
            <a:chExt cx="7711632" cy="368254"/>
          </a:xfrm>
          <a:solidFill>
            <a:schemeClr val="bg1">
              <a:lumMod val="65000"/>
            </a:schemeClr>
          </a:solidFill>
        </p:grpSpPr>
        <p:grpSp>
          <p:nvGrpSpPr>
            <p:cNvPr id="60" name="Group 59">
              <a:extLst>
                <a:ext uri="{FF2B5EF4-FFF2-40B4-BE49-F238E27FC236}">
                  <a16:creationId xmlns:a16="http://schemas.microsoft.com/office/drawing/2014/main" id="{A9CA9659-3F95-4AFB-B07B-8672E5DCAC69}"/>
                </a:ext>
              </a:extLst>
            </p:cNvPr>
            <p:cNvGrpSpPr/>
            <p:nvPr/>
          </p:nvGrpSpPr>
          <p:grpSpPr>
            <a:xfrm>
              <a:off x="727682" y="2994532"/>
              <a:ext cx="7711632" cy="366142"/>
              <a:chOff x="24594" y="4906511"/>
              <a:chExt cx="12142811" cy="576530"/>
            </a:xfrm>
            <a:grpFill/>
            <a:effectLst/>
          </p:grpSpPr>
          <p:sp>
            <p:nvSpPr>
              <p:cNvPr id="61" name="Freeform: Shape 60">
                <a:extLst>
                  <a:ext uri="{FF2B5EF4-FFF2-40B4-BE49-F238E27FC236}">
                    <a16:creationId xmlns:a16="http://schemas.microsoft.com/office/drawing/2014/main" id="{A1115A9C-0151-4D8C-9EF6-FF9BF22D3B60}"/>
                  </a:ext>
                </a:extLst>
              </p:cNvPr>
              <p:cNvSpPr/>
              <p:nvPr/>
            </p:nvSpPr>
            <p:spPr>
              <a:xfrm>
                <a:off x="24594" y="4906511"/>
                <a:ext cx="12142811" cy="576530"/>
              </a:xfrm>
              <a:custGeom>
                <a:avLst/>
                <a:gdLst>
                  <a:gd name="connsiteX0" fmla="*/ 5879561 w 11759120"/>
                  <a:gd name="connsiteY0" fmla="*/ 0 h 576530"/>
                  <a:gd name="connsiteX1" fmla="*/ 6507885 w 11759120"/>
                  <a:gd name="connsiteY1" fmla="*/ 175363 h 576530"/>
                  <a:gd name="connsiteX2" fmla="*/ 6507885 w 11759120"/>
                  <a:gd name="connsiteY2" fmla="*/ 176419 h 576530"/>
                  <a:gd name="connsiteX3" fmla="*/ 11692433 w 11759120"/>
                  <a:gd name="connsiteY3" fmla="*/ 176419 h 576530"/>
                  <a:gd name="connsiteX4" fmla="*/ 11759120 w 11759120"/>
                  <a:gd name="connsiteY4" fmla="*/ 243106 h 576530"/>
                  <a:gd name="connsiteX5" fmla="*/ 11759120 w 11759120"/>
                  <a:gd name="connsiteY5" fmla="*/ 509843 h 576530"/>
                  <a:gd name="connsiteX6" fmla="*/ 11692433 w 11759120"/>
                  <a:gd name="connsiteY6" fmla="*/ 576530 h 576530"/>
                  <a:gd name="connsiteX7" fmla="*/ 66687 w 11759120"/>
                  <a:gd name="connsiteY7" fmla="*/ 576530 h 576530"/>
                  <a:gd name="connsiteX8" fmla="*/ 0 w 11759120"/>
                  <a:gd name="connsiteY8" fmla="*/ 509843 h 576530"/>
                  <a:gd name="connsiteX9" fmla="*/ 0 w 11759120"/>
                  <a:gd name="connsiteY9" fmla="*/ 243106 h 576530"/>
                  <a:gd name="connsiteX10" fmla="*/ 66687 w 11759120"/>
                  <a:gd name="connsiteY10" fmla="*/ 176419 h 576530"/>
                  <a:gd name="connsiteX11" fmla="*/ 5251237 w 11759120"/>
                  <a:gd name="connsiteY11" fmla="*/ 176419 h 576530"/>
                  <a:gd name="connsiteX12" fmla="*/ 5251237 w 11759120"/>
                  <a:gd name="connsiteY12" fmla="*/ 175363 h 57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59120" h="576530">
                    <a:moveTo>
                      <a:pt x="5879561" y="0"/>
                    </a:moveTo>
                    <a:lnTo>
                      <a:pt x="6507885" y="175363"/>
                    </a:lnTo>
                    <a:lnTo>
                      <a:pt x="6507885" y="176419"/>
                    </a:lnTo>
                    <a:lnTo>
                      <a:pt x="11692433" y="176419"/>
                    </a:lnTo>
                    <a:cubicBezTo>
                      <a:pt x="11729263" y="176419"/>
                      <a:pt x="11759120" y="206276"/>
                      <a:pt x="11759120" y="243106"/>
                    </a:cubicBezTo>
                    <a:lnTo>
                      <a:pt x="11759120" y="509843"/>
                    </a:lnTo>
                    <a:cubicBezTo>
                      <a:pt x="11759120" y="546673"/>
                      <a:pt x="11729263" y="576530"/>
                      <a:pt x="11692433" y="576530"/>
                    </a:cubicBezTo>
                    <a:lnTo>
                      <a:pt x="66687" y="576530"/>
                    </a:lnTo>
                    <a:cubicBezTo>
                      <a:pt x="29857" y="576530"/>
                      <a:pt x="0" y="546673"/>
                      <a:pt x="0" y="509843"/>
                    </a:cubicBezTo>
                    <a:lnTo>
                      <a:pt x="0" y="243106"/>
                    </a:lnTo>
                    <a:cubicBezTo>
                      <a:pt x="0" y="206276"/>
                      <a:pt x="29857" y="176419"/>
                      <a:pt x="66687" y="176419"/>
                    </a:cubicBezTo>
                    <a:lnTo>
                      <a:pt x="5251237" y="176419"/>
                    </a:lnTo>
                    <a:lnTo>
                      <a:pt x="5251237" y="175363"/>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lnSpc>
                    <a:spcPct val="200000"/>
                  </a:lnSpc>
                </a:pPr>
                <a:r>
                  <a:rPr lang="en-US" sz="1200" dirty="0">
                    <a:solidFill>
                      <a:schemeClr val="tx1"/>
                    </a:solidFill>
                    <a:latin typeface="Franklin Gothic Medium Cond" panose="020B0606030402020204" pitchFamily="34" charset="0"/>
                  </a:rPr>
                  <a:t>People and Goods Cross-Cutting Plans</a:t>
                </a:r>
              </a:p>
            </p:txBody>
          </p:sp>
          <p:sp>
            <p:nvSpPr>
              <p:cNvPr id="62" name="Arrow: Chevron 61">
                <a:extLst>
                  <a:ext uri="{FF2B5EF4-FFF2-40B4-BE49-F238E27FC236}">
                    <a16:creationId xmlns:a16="http://schemas.microsoft.com/office/drawing/2014/main" id="{475FE124-C3EF-4191-9E24-AB034E36B39E}"/>
                  </a:ext>
                </a:extLst>
              </p:cNvPr>
              <p:cNvSpPr/>
              <p:nvPr/>
            </p:nvSpPr>
            <p:spPr>
              <a:xfrm rot="16200000">
                <a:off x="518752" y="5023885"/>
                <a:ext cx="400109" cy="518196"/>
              </a:xfrm>
              <a:prstGeom prst="chevron">
                <a:avLst>
                  <a:gd name="adj" fmla="val 5661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700" dirty="0">
                  <a:solidFill>
                    <a:prstClr val="black"/>
                  </a:solidFill>
                  <a:latin typeface="Arial" pitchFamily="34" charset="0"/>
                  <a:cs typeface="Arial" pitchFamily="34" charset="0"/>
                </a:endParaRPr>
              </a:p>
            </p:txBody>
          </p:sp>
        </p:grpSp>
        <p:sp>
          <p:nvSpPr>
            <p:cNvPr id="70" name="Arrow: Chevron 69">
              <a:extLst>
                <a:ext uri="{FF2B5EF4-FFF2-40B4-BE49-F238E27FC236}">
                  <a16:creationId xmlns:a16="http://schemas.microsoft.com/office/drawing/2014/main" id="{FDFE3E3C-4E05-4817-B1C3-AD9A5FD858F3}"/>
                </a:ext>
              </a:extLst>
            </p:cNvPr>
            <p:cNvSpPr/>
            <p:nvPr/>
          </p:nvSpPr>
          <p:spPr>
            <a:xfrm rot="16200000">
              <a:off x="1410826" y="3068135"/>
              <a:ext cx="254101" cy="329095"/>
            </a:xfrm>
            <a:prstGeom prst="chevron">
              <a:avLst>
                <a:gd name="adj" fmla="val 5661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700" dirty="0">
                <a:solidFill>
                  <a:prstClr val="black"/>
                </a:solidFill>
                <a:latin typeface="Arial" pitchFamily="34" charset="0"/>
                <a:cs typeface="Arial" pitchFamily="34" charset="0"/>
              </a:endParaRPr>
            </a:p>
          </p:txBody>
        </p:sp>
        <p:sp>
          <p:nvSpPr>
            <p:cNvPr id="71" name="Arrow: Chevron 70">
              <a:extLst>
                <a:ext uri="{FF2B5EF4-FFF2-40B4-BE49-F238E27FC236}">
                  <a16:creationId xmlns:a16="http://schemas.microsoft.com/office/drawing/2014/main" id="{29AC085D-EA37-4591-95BA-19F0B94031D1}"/>
                </a:ext>
              </a:extLst>
            </p:cNvPr>
            <p:cNvSpPr/>
            <p:nvPr/>
          </p:nvSpPr>
          <p:spPr>
            <a:xfrm rot="16200000">
              <a:off x="1781968" y="3068134"/>
              <a:ext cx="254101" cy="329095"/>
            </a:xfrm>
            <a:prstGeom prst="chevron">
              <a:avLst>
                <a:gd name="adj" fmla="val 5661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700" dirty="0">
                <a:solidFill>
                  <a:prstClr val="black"/>
                </a:solidFill>
                <a:latin typeface="Arial" pitchFamily="34" charset="0"/>
                <a:cs typeface="Arial" pitchFamily="34" charset="0"/>
              </a:endParaRPr>
            </a:p>
          </p:txBody>
        </p:sp>
        <p:sp>
          <p:nvSpPr>
            <p:cNvPr id="78" name="Arrow: Chevron 77">
              <a:extLst>
                <a:ext uri="{FF2B5EF4-FFF2-40B4-BE49-F238E27FC236}">
                  <a16:creationId xmlns:a16="http://schemas.microsoft.com/office/drawing/2014/main" id="{F0D72363-FE5A-4A58-B643-69F5FF63E335}"/>
                </a:ext>
              </a:extLst>
            </p:cNvPr>
            <p:cNvSpPr/>
            <p:nvPr/>
          </p:nvSpPr>
          <p:spPr>
            <a:xfrm rot="16200000">
              <a:off x="7106004" y="3069084"/>
              <a:ext cx="254101" cy="329095"/>
            </a:xfrm>
            <a:prstGeom prst="chevron">
              <a:avLst>
                <a:gd name="adj" fmla="val 5661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700" dirty="0">
                <a:solidFill>
                  <a:prstClr val="black"/>
                </a:solidFill>
                <a:latin typeface="Arial" pitchFamily="34" charset="0"/>
                <a:cs typeface="Arial" pitchFamily="34" charset="0"/>
              </a:endParaRPr>
            </a:p>
          </p:txBody>
        </p:sp>
        <p:sp>
          <p:nvSpPr>
            <p:cNvPr id="79" name="Arrow: Chevron 78">
              <a:extLst>
                <a:ext uri="{FF2B5EF4-FFF2-40B4-BE49-F238E27FC236}">
                  <a16:creationId xmlns:a16="http://schemas.microsoft.com/office/drawing/2014/main" id="{E32EF470-986A-44B5-95B3-E9CFBEDEF52F}"/>
                </a:ext>
              </a:extLst>
            </p:cNvPr>
            <p:cNvSpPr/>
            <p:nvPr/>
          </p:nvSpPr>
          <p:spPr>
            <a:xfrm rot="16200000">
              <a:off x="7477145" y="3069083"/>
              <a:ext cx="254101" cy="329095"/>
            </a:xfrm>
            <a:prstGeom prst="chevron">
              <a:avLst>
                <a:gd name="adj" fmla="val 5661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700" dirty="0">
                <a:solidFill>
                  <a:prstClr val="black"/>
                </a:solidFill>
                <a:latin typeface="Arial" pitchFamily="34" charset="0"/>
                <a:cs typeface="Arial" pitchFamily="34" charset="0"/>
              </a:endParaRPr>
            </a:p>
          </p:txBody>
        </p:sp>
        <p:sp>
          <p:nvSpPr>
            <p:cNvPr id="80" name="Arrow: Chevron 79">
              <a:extLst>
                <a:ext uri="{FF2B5EF4-FFF2-40B4-BE49-F238E27FC236}">
                  <a16:creationId xmlns:a16="http://schemas.microsoft.com/office/drawing/2014/main" id="{80804DBA-F62E-40E9-B99E-10CD992419D0}"/>
                </a:ext>
              </a:extLst>
            </p:cNvPr>
            <p:cNvSpPr/>
            <p:nvPr/>
          </p:nvSpPr>
          <p:spPr>
            <a:xfrm rot="16200000">
              <a:off x="7845664" y="3071188"/>
              <a:ext cx="254101" cy="329095"/>
            </a:xfrm>
            <a:prstGeom prst="chevron">
              <a:avLst>
                <a:gd name="adj" fmla="val 5661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700" dirty="0">
                <a:solidFill>
                  <a:prstClr val="black"/>
                </a:solidFill>
                <a:latin typeface="Arial" pitchFamily="34" charset="0"/>
                <a:cs typeface="Arial" pitchFamily="34" charset="0"/>
              </a:endParaRPr>
            </a:p>
          </p:txBody>
        </p:sp>
      </p:grpSp>
      <p:pic>
        <p:nvPicPr>
          <p:cNvPr id="81" name="Graphic 80">
            <a:extLst>
              <a:ext uri="{FF2B5EF4-FFF2-40B4-BE49-F238E27FC236}">
                <a16:creationId xmlns:a16="http://schemas.microsoft.com/office/drawing/2014/main" id="{FADDF9C1-10CD-4230-8D07-5D1AD13DFE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24891" y="676096"/>
            <a:ext cx="325134" cy="349070"/>
          </a:xfrm>
          <a:prstGeom prst="rect">
            <a:avLst/>
          </a:prstGeom>
        </p:spPr>
      </p:pic>
      <p:cxnSp>
        <p:nvCxnSpPr>
          <p:cNvPr id="102" name="Connector: Elbow 101">
            <a:extLst>
              <a:ext uri="{FF2B5EF4-FFF2-40B4-BE49-F238E27FC236}">
                <a16:creationId xmlns:a16="http://schemas.microsoft.com/office/drawing/2014/main" id="{2E5ACF49-2E41-4971-A4B3-360FB26BDA38}"/>
              </a:ext>
            </a:extLst>
          </p:cNvPr>
          <p:cNvCxnSpPr>
            <a:cxnSpLocks/>
            <a:stCxn id="12" idx="0"/>
            <a:endCxn id="7" idx="1"/>
          </p:cNvCxnSpPr>
          <p:nvPr/>
        </p:nvCxnSpPr>
        <p:spPr>
          <a:xfrm rot="5400000" flipH="1" flipV="1">
            <a:off x="2326595" y="1333560"/>
            <a:ext cx="459096" cy="378081"/>
          </a:xfrm>
          <a:prstGeom prst="bentConnector2">
            <a:avLst/>
          </a:prstGeom>
          <a:ln w="19050">
            <a:solidFill>
              <a:schemeClr val="bg2">
                <a:lumMod val="50000"/>
              </a:schemeClr>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D3666D9F-ADC8-45C4-B620-F3E9340B3D68}"/>
              </a:ext>
            </a:extLst>
          </p:cNvPr>
          <p:cNvGrpSpPr/>
          <p:nvPr/>
        </p:nvGrpSpPr>
        <p:grpSpPr>
          <a:xfrm>
            <a:off x="224119" y="3613971"/>
            <a:ext cx="4293316" cy="257064"/>
            <a:chOff x="727682" y="3965502"/>
            <a:chExt cx="3840480" cy="257064"/>
          </a:xfrm>
        </p:grpSpPr>
        <p:sp>
          <p:nvSpPr>
            <p:cNvPr id="52" name="Freeform: Shape 51">
              <a:extLst>
                <a:ext uri="{FF2B5EF4-FFF2-40B4-BE49-F238E27FC236}">
                  <a16:creationId xmlns:a16="http://schemas.microsoft.com/office/drawing/2014/main" id="{196244A1-D501-48EF-8CF1-61D01614D28A}"/>
                </a:ext>
              </a:extLst>
            </p:cNvPr>
            <p:cNvSpPr/>
            <p:nvPr/>
          </p:nvSpPr>
          <p:spPr>
            <a:xfrm>
              <a:off x="727682" y="3967794"/>
              <a:ext cx="3840480" cy="254772"/>
            </a:xfrm>
            <a:custGeom>
              <a:avLst/>
              <a:gdLst>
                <a:gd name="connsiteX0" fmla="*/ 5879561 w 11759120"/>
                <a:gd name="connsiteY0" fmla="*/ 0 h 576530"/>
                <a:gd name="connsiteX1" fmla="*/ 6507885 w 11759120"/>
                <a:gd name="connsiteY1" fmla="*/ 175363 h 576530"/>
                <a:gd name="connsiteX2" fmla="*/ 6507885 w 11759120"/>
                <a:gd name="connsiteY2" fmla="*/ 176419 h 576530"/>
                <a:gd name="connsiteX3" fmla="*/ 11692433 w 11759120"/>
                <a:gd name="connsiteY3" fmla="*/ 176419 h 576530"/>
                <a:gd name="connsiteX4" fmla="*/ 11759120 w 11759120"/>
                <a:gd name="connsiteY4" fmla="*/ 243106 h 576530"/>
                <a:gd name="connsiteX5" fmla="*/ 11759120 w 11759120"/>
                <a:gd name="connsiteY5" fmla="*/ 509843 h 576530"/>
                <a:gd name="connsiteX6" fmla="*/ 11692433 w 11759120"/>
                <a:gd name="connsiteY6" fmla="*/ 576530 h 576530"/>
                <a:gd name="connsiteX7" fmla="*/ 66687 w 11759120"/>
                <a:gd name="connsiteY7" fmla="*/ 576530 h 576530"/>
                <a:gd name="connsiteX8" fmla="*/ 0 w 11759120"/>
                <a:gd name="connsiteY8" fmla="*/ 509843 h 576530"/>
                <a:gd name="connsiteX9" fmla="*/ 0 w 11759120"/>
                <a:gd name="connsiteY9" fmla="*/ 243106 h 576530"/>
                <a:gd name="connsiteX10" fmla="*/ 66687 w 11759120"/>
                <a:gd name="connsiteY10" fmla="*/ 176419 h 576530"/>
                <a:gd name="connsiteX11" fmla="*/ 5251237 w 11759120"/>
                <a:gd name="connsiteY11" fmla="*/ 176419 h 576530"/>
                <a:gd name="connsiteX12" fmla="*/ 5251237 w 11759120"/>
                <a:gd name="connsiteY12" fmla="*/ 175363 h 576530"/>
                <a:gd name="connsiteX0" fmla="*/ 5251237 w 11759120"/>
                <a:gd name="connsiteY0" fmla="*/ 0 h 401167"/>
                <a:gd name="connsiteX1" fmla="*/ 6507885 w 11759120"/>
                <a:gd name="connsiteY1" fmla="*/ 0 h 401167"/>
                <a:gd name="connsiteX2" fmla="*/ 6507885 w 11759120"/>
                <a:gd name="connsiteY2" fmla="*/ 1056 h 401167"/>
                <a:gd name="connsiteX3" fmla="*/ 11692433 w 11759120"/>
                <a:gd name="connsiteY3" fmla="*/ 1056 h 401167"/>
                <a:gd name="connsiteX4" fmla="*/ 11759120 w 11759120"/>
                <a:gd name="connsiteY4" fmla="*/ 67743 h 401167"/>
                <a:gd name="connsiteX5" fmla="*/ 11759120 w 11759120"/>
                <a:gd name="connsiteY5" fmla="*/ 334480 h 401167"/>
                <a:gd name="connsiteX6" fmla="*/ 11692433 w 11759120"/>
                <a:gd name="connsiteY6" fmla="*/ 401167 h 401167"/>
                <a:gd name="connsiteX7" fmla="*/ 66687 w 11759120"/>
                <a:gd name="connsiteY7" fmla="*/ 401167 h 401167"/>
                <a:gd name="connsiteX8" fmla="*/ 0 w 11759120"/>
                <a:gd name="connsiteY8" fmla="*/ 334480 h 401167"/>
                <a:gd name="connsiteX9" fmla="*/ 0 w 11759120"/>
                <a:gd name="connsiteY9" fmla="*/ 67743 h 401167"/>
                <a:gd name="connsiteX10" fmla="*/ 66687 w 11759120"/>
                <a:gd name="connsiteY10" fmla="*/ 1056 h 401167"/>
                <a:gd name="connsiteX11" fmla="*/ 5251237 w 11759120"/>
                <a:gd name="connsiteY11" fmla="*/ 1056 h 401167"/>
                <a:gd name="connsiteX12" fmla="*/ 5251237 w 11759120"/>
                <a:gd name="connsiteY12" fmla="*/ 0 h 40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59120" h="401167">
                  <a:moveTo>
                    <a:pt x="5251237" y="0"/>
                  </a:moveTo>
                  <a:lnTo>
                    <a:pt x="6507885" y="0"/>
                  </a:lnTo>
                  <a:lnTo>
                    <a:pt x="6507885" y="1056"/>
                  </a:lnTo>
                  <a:lnTo>
                    <a:pt x="11692433" y="1056"/>
                  </a:lnTo>
                  <a:cubicBezTo>
                    <a:pt x="11729263" y="1056"/>
                    <a:pt x="11759120" y="30913"/>
                    <a:pt x="11759120" y="67743"/>
                  </a:cubicBezTo>
                  <a:lnTo>
                    <a:pt x="11759120" y="334480"/>
                  </a:lnTo>
                  <a:cubicBezTo>
                    <a:pt x="11759120" y="371310"/>
                    <a:pt x="11729263" y="401167"/>
                    <a:pt x="11692433" y="401167"/>
                  </a:cubicBezTo>
                  <a:lnTo>
                    <a:pt x="66687" y="401167"/>
                  </a:lnTo>
                  <a:cubicBezTo>
                    <a:pt x="29857" y="401167"/>
                    <a:pt x="0" y="371310"/>
                    <a:pt x="0" y="334480"/>
                  </a:cubicBezTo>
                  <a:lnTo>
                    <a:pt x="0" y="67743"/>
                  </a:lnTo>
                  <a:cubicBezTo>
                    <a:pt x="0" y="30913"/>
                    <a:pt x="29857" y="1056"/>
                    <a:pt x="66687" y="1056"/>
                  </a:cubicBezTo>
                  <a:lnTo>
                    <a:pt x="5251237" y="1056"/>
                  </a:lnTo>
                  <a:lnTo>
                    <a:pt x="5251237" y="0"/>
                  </a:lnTo>
                  <a:close/>
                </a:path>
              </a:pathLst>
            </a:custGeom>
            <a:solidFill>
              <a:srgbClr val="2080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defTabSz="685800">
                <a:lnSpc>
                  <a:spcPct val="200000"/>
                </a:lnSpc>
              </a:pPr>
              <a:endParaRPr lang="en-US" sz="1200" dirty="0">
                <a:solidFill>
                  <a:prstClr val="white"/>
                </a:solidFill>
                <a:latin typeface="Franklin Gothic Medium Cond" panose="020B0606030402020204" pitchFamily="34" charset="0"/>
              </a:endParaRPr>
            </a:p>
          </p:txBody>
        </p:sp>
        <p:sp>
          <p:nvSpPr>
            <p:cNvPr id="73" name="Arrow: Chevron 72">
              <a:extLst>
                <a:ext uri="{FF2B5EF4-FFF2-40B4-BE49-F238E27FC236}">
                  <a16:creationId xmlns:a16="http://schemas.microsoft.com/office/drawing/2014/main" id="{DF671045-C9D3-4D9E-9437-54C54EA1417D}"/>
                </a:ext>
              </a:extLst>
            </p:cNvPr>
            <p:cNvSpPr/>
            <p:nvPr/>
          </p:nvSpPr>
          <p:spPr>
            <a:xfrm rot="16200000">
              <a:off x="3868357" y="3928005"/>
              <a:ext cx="254101" cy="329095"/>
            </a:xfrm>
            <a:prstGeom prst="chevron">
              <a:avLst>
                <a:gd name="adj" fmla="val 56617"/>
              </a:avLst>
            </a:prstGeom>
            <a:solidFill>
              <a:srgbClr val="30998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700" dirty="0">
                <a:solidFill>
                  <a:prstClr val="black"/>
                </a:solidFill>
                <a:latin typeface="Arial" pitchFamily="34" charset="0"/>
                <a:cs typeface="Arial" pitchFamily="34" charset="0"/>
              </a:endParaRPr>
            </a:p>
          </p:txBody>
        </p:sp>
        <p:sp>
          <p:nvSpPr>
            <p:cNvPr id="74" name="Arrow: Chevron 73">
              <a:extLst>
                <a:ext uri="{FF2B5EF4-FFF2-40B4-BE49-F238E27FC236}">
                  <a16:creationId xmlns:a16="http://schemas.microsoft.com/office/drawing/2014/main" id="{B0627C06-CB76-4300-BA2F-9C2F522F8811}"/>
                </a:ext>
              </a:extLst>
            </p:cNvPr>
            <p:cNvSpPr/>
            <p:nvPr/>
          </p:nvSpPr>
          <p:spPr>
            <a:xfrm rot="16200000">
              <a:off x="4239516" y="3928005"/>
              <a:ext cx="254101" cy="329095"/>
            </a:xfrm>
            <a:prstGeom prst="chevron">
              <a:avLst>
                <a:gd name="adj" fmla="val 56617"/>
              </a:avLst>
            </a:prstGeom>
            <a:solidFill>
              <a:srgbClr val="30998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700" dirty="0">
                <a:solidFill>
                  <a:prstClr val="black"/>
                </a:solidFill>
                <a:latin typeface="Arial" pitchFamily="34" charset="0"/>
                <a:cs typeface="Arial" pitchFamily="34" charset="0"/>
              </a:endParaRPr>
            </a:p>
          </p:txBody>
        </p:sp>
      </p:grpSp>
      <p:sp>
        <p:nvSpPr>
          <p:cNvPr id="104" name="Freeform: Shape 103">
            <a:extLst>
              <a:ext uri="{FF2B5EF4-FFF2-40B4-BE49-F238E27FC236}">
                <a16:creationId xmlns:a16="http://schemas.microsoft.com/office/drawing/2014/main" id="{65E23481-7E25-4E6E-AA90-678507D1E985}"/>
              </a:ext>
            </a:extLst>
          </p:cNvPr>
          <p:cNvSpPr/>
          <p:nvPr/>
        </p:nvSpPr>
        <p:spPr>
          <a:xfrm>
            <a:off x="4631995" y="3615995"/>
            <a:ext cx="4287886" cy="254772"/>
          </a:xfrm>
          <a:custGeom>
            <a:avLst/>
            <a:gdLst>
              <a:gd name="connsiteX0" fmla="*/ 5879561 w 11759120"/>
              <a:gd name="connsiteY0" fmla="*/ 0 h 576530"/>
              <a:gd name="connsiteX1" fmla="*/ 6507885 w 11759120"/>
              <a:gd name="connsiteY1" fmla="*/ 175363 h 576530"/>
              <a:gd name="connsiteX2" fmla="*/ 6507885 w 11759120"/>
              <a:gd name="connsiteY2" fmla="*/ 176419 h 576530"/>
              <a:gd name="connsiteX3" fmla="*/ 11692433 w 11759120"/>
              <a:gd name="connsiteY3" fmla="*/ 176419 h 576530"/>
              <a:gd name="connsiteX4" fmla="*/ 11759120 w 11759120"/>
              <a:gd name="connsiteY4" fmla="*/ 243106 h 576530"/>
              <a:gd name="connsiteX5" fmla="*/ 11759120 w 11759120"/>
              <a:gd name="connsiteY5" fmla="*/ 509843 h 576530"/>
              <a:gd name="connsiteX6" fmla="*/ 11692433 w 11759120"/>
              <a:gd name="connsiteY6" fmla="*/ 576530 h 576530"/>
              <a:gd name="connsiteX7" fmla="*/ 66687 w 11759120"/>
              <a:gd name="connsiteY7" fmla="*/ 576530 h 576530"/>
              <a:gd name="connsiteX8" fmla="*/ 0 w 11759120"/>
              <a:gd name="connsiteY8" fmla="*/ 509843 h 576530"/>
              <a:gd name="connsiteX9" fmla="*/ 0 w 11759120"/>
              <a:gd name="connsiteY9" fmla="*/ 243106 h 576530"/>
              <a:gd name="connsiteX10" fmla="*/ 66687 w 11759120"/>
              <a:gd name="connsiteY10" fmla="*/ 176419 h 576530"/>
              <a:gd name="connsiteX11" fmla="*/ 5251237 w 11759120"/>
              <a:gd name="connsiteY11" fmla="*/ 176419 h 576530"/>
              <a:gd name="connsiteX12" fmla="*/ 5251237 w 11759120"/>
              <a:gd name="connsiteY12" fmla="*/ 175363 h 576530"/>
              <a:gd name="connsiteX0" fmla="*/ 5251237 w 11759120"/>
              <a:gd name="connsiteY0" fmla="*/ 0 h 401167"/>
              <a:gd name="connsiteX1" fmla="*/ 6507885 w 11759120"/>
              <a:gd name="connsiteY1" fmla="*/ 0 h 401167"/>
              <a:gd name="connsiteX2" fmla="*/ 6507885 w 11759120"/>
              <a:gd name="connsiteY2" fmla="*/ 1056 h 401167"/>
              <a:gd name="connsiteX3" fmla="*/ 11692433 w 11759120"/>
              <a:gd name="connsiteY3" fmla="*/ 1056 h 401167"/>
              <a:gd name="connsiteX4" fmla="*/ 11759120 w 11759120"/>
              <a:gd name="connsiteY4" fmla="*/ 67743 h 401167"/>
              <a:gd name="connsiteX5" fmla="*/ 11759120 w 11759120"/>
              <a:gd name="connsiteY5" fmla="*/ 334480 h 401167"/>
              <a:gd name="connsiteX6" fmla="*/ 11692433 w 11759120"/>
              <a:gd name="connsiteY6" fmla="*/ 401167 h 401167"/>
              <a:gd name="connsiteX7" fmla="*/ 66687 w 11759120"/>
              <a:gd name="connsiteY7" fmla="*/ 401167 h 401167"/>
              <a:gd name="connsiteX8" fmla="*/ 0 w 11759120"/>
              <a:gd name="connsiteY8" fmla="*/ 334480 h 401167"/>
              <a:gd name="connsiteX9" fmla="*/ 0 w 11759120"/>
              <a:gd name="connsiteY9" fmla="*/ 67743 h 401167"/>
              <a:gd name="connsiteX10" fmla="*/ 66687 w 11759120"/>
              <a:gd name="connsiteY10" fmla="*/ 1056 h 401167"/>
              <a:gd name="connsiteX11" fmla="*/ 5251237 w 11759120"/>
              <a:gd name="connsiteY11" fmla="*/ 1056 h 401167"/>
              <a:gd name="connsiteX12" fmla="*/ 5251237 w 11759120"/>
              <a:gd name="connsiteY12" fmla="*/ 0 h 40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59120" h="401167">
                <a:moveTo>
                  <a:pt x="5251237" y="0"/>
                </a:moveTo>
                <a:lnTo>
                  <a:pt x="6507885" y="0"/>
                </a:lnTo>
                <a:lnTo>
                  <a:pt x="6507885" y="1056"/>
                </a:lnTo>
                <a:lnTo>
                  <a:pt x="11692433" y="1056"/>
                </a:lnTo>
                <a:cubicBezTo>
                  <a:pt x="11729263" y="1056"/>
                  <a:pt x="11759120" y="30913"/>
                  <a:pt x="11759120" y="67743"/>
                </a:cubicBezTo>
                <a:lnTo>
                  <a:pt x="11759120" y="334480"/>
                </a:lnTo>
                <a:cubicBezTo>
                  <a:pt x="11759120" y="371310"/>
                  <a:pt x="11729263" y="401167"/>
                  <a:pt x="11692433" y="401167"/>
                </a:cubicBezTo>
                <a:lnTo>
                  <a:pt x="66687" y="401167"/>
                </a:lnTo>
                <a:cubicBezTo>
                  <a:pt x="29857" y="401167"/>
                  <a:pt x="0" y="371310"/>
                  <a:pt x="0" y="334480"/>
                </a:cubicBezTo>
                <a:lnTo>
                  <a:pt x="0" y="67743"/>
                </a:lnTo>
                <a:cubicBezTo>
                  <a:pt x="0" y="30913"/>
                  <a:pt x="29857" y="1056"/>
                  <a:pt x="66687" y="1056"/>
                </a:cubicBezTo>
                <a:lnTo>
                  <a:pt x="5251237" y="1056"/>
                </a:lnTo>
                <a:lnTo>
                  <a:pt x="5251237" y="0"/>
                </a:lnTo>
                <a:close/>
              </a:path>
            </a:pathLst>
          </a:custGeom>
          <a:solidFill>
            <a:srgbClr val="2080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defTabSz="685800">
              <a:lnSpc>
                <a:spcPct val="200000"/>
              </a:lnSpc>
            </a:pPr>
            <a:r>
              <a:rPr lang="en-US" sz="1200" dirty="0">
                <a:solidFill>
                  <a:prstClr val="white"/>
                </a:solidFill>
                <a:latin typeface="Franklin Gothic Medium Cond" panose="020B0606030402020204" pitchFamily="34" charset="0"/>
              </a:rPr>
              <a:t>         </a:t>
            </a:r>
          </a:p>
        </p:txBody>
      </p:sp>
      <p:sp>
        <p:nvSpPr>
          <p:cNvPr id="110" name="TextBox 109">
            <a:extLst>
              <a:ext uri="{FF2B5EF4-FFF2-40B4-BE49-F238E27FC236}">
                <a16:creationId xmlns:a16="http://schemas.microsoft.com/office/drawing/2014/main" id="{22DD8AD9-27FC-4132-B3C0-9E3E19BF3E16}"/>
              </a:ext>
            </a:extLst>
          </p:cNvPr>
          <p:cNvSpPr txBox="1"/>
          <p:nvPr/>
        </p:nvSpPr>
        <p:spPr>
          <a:xfrm>
            <a:off x="4631995" y="3466103"/>
            <a:ext cx="4026480" cy="404663"/>
          </a:xfrm>
          <a:prstGeom prst="rect">
            <a:avLst/>
          </a:prstGeom>
          <a:noFill/>
        </p:spPr>
        <p:txBody>
          <a:bodyPr wrap="square">
            <a:spAutoFit/>
          </a:bodyPr>
          <a:lstStyle/>
          <a:p>
            <a:pPr algn="ctr" defTabSz="685800">
              <a:lnSpc>
                <a:spcPct val="200000"/>
              </a:lnSpc>
            </a:pPr>
            <a:r>
              <a:rPr lang="en-US" sz="1200" dirty="0">
                <a:solidFill>
                  <a:prstClr val="white"/>
                </a:solidFill>
                <a:latin typeface="Franklin Gothic Medium Cond" panose="020B0606030402020204" pitchFamily="34" charset="0"/>
              </a:rPr>
              <a:t>Stakeholder and Public Engagement</a:t>
            </a:r>
          </a:p>
        </p:txBody>
      </p:sp>
      <p:sp>
        <p:nvSpPr>
          <p:cNvPr id="112" name="TextBox 111">
            <a:extLst>
              <a:ext uri="{FF2B5EF4-FFF2-40B4-BE49-F238E27FC236}">
                <a16:creationId xmlns:a16="http://schemas.microsoft.com/office/drawing/2014/main" id="{051E390A-EC2E-4D28-B21A-CAF0636C7CC4}"/>
              </a:ext>
            </a:extLst>
          </p:cNvPr>
          <p:cNvSpPr txBox="1"/>
          <p:nvPr/>
        </p:nvSpPr>
        <p:spPr>
          <a:xfrm>
            <a:off x="217247" y="3614314"/>
            <a:ext cx="4293315" cy="276999"/>
          </a:xfrm>
          <a:prstGeom prst="rect">
            <a:avLst/>
          </a:prstGeom>
          <a:noFill/>
        </p:spPr>
        <p:txBody>
          <a:bodyPr wrap="square" lIns="91440" tIns="45720" rIns="91440" bIns="45720" anchor="t">
            <a:spAutoFit/>
          </a:bodyPr>
          <a:lstStyle/>
          <a:p>
            <a:pPr algn="ctr"/>
            <a:r>
              <a:rPr lang="en-US" sz="1200" dirty="0">
                <a:solidFill>
                  <a:prstClr val="white"/>
                </a:solidFill>
                <a:latin typeface="Franklin Gothic Medium Cond" panose="020B0606030402020204" pitchFamily="34" charset="0"/>
              </a:rPr>
              <a:t> TxDOT Advisory Committees</a:t>
            </a:r>
            <a:endParaRPr lang="en-US" sz="1200" dirty="0"/>
          </a:p>
        </p:txBody>
      </p:sp>
      <p:sp>
        <p:nvSpPr>
          <p:cNvPr id="113" name="TextBox 112">
            <a:extLst>
              <a:ext uri="{FF2B5EF4-FFF2-40B4-BE49-F238E27FC236}">
                <a16:creationId xmlns:a16="http://schemas.microsoft.com/office/drawing/2014/main" id="{211FAB0D-3BB3-4987-993F-B42713DA6C11}"/>
              </a:ext>
            </a:extLst>
          </p:cNvPr>
          <p:cNvSpPr txBox="1"/>
          <p:nvPr/>
        </p:nvSpPr>
        <p:spPr>
          <a:xfrm>
            <a:off x="768166" y="3044381"/>
            <a:ext cx="1963830" cy="485005"/>
          </a:xfrm>
          <a:prstGeom prst="rect">
            <a:avLst/>
          </a:prstGeom>
          <a:noFill/>
        </p:spPr>
        <p:txBody>
          <a:bodyPr wrap="square" lIns="0" tIns="0" rIns="0" bIns="0" rtlCol="0">
            <a:spAutoFit/>
          </a:bodyPr>
          <a:lstStyle/>
          <a:p>
            <a:pPr marL="109538" indent="-109538" defTabSz="685800">
              <a:lnSpc>
                <a:spcPts val="1300"/>
              </a:lnSpc>
              <a:buFont typeface="Arial" panose="020B0604020202020204" pitchFamily="34" charset="0"/>
              <a:buChar char="•"/>
            </a:pPr>
            <a:r>
              <a:rPr lang="en-US" sz="900" dirty="0">
                <a:solidFill>
                  <a:prstClr val="black"/>
                </a:solidFill>
                <a:latin typeface="Franklin Gothic Book" panose="020B0503020102020204"/>
              </a:rPr>
              <a:t>Texas EV Infrastructure Plan</a:t>
            </a:r>
          </a:p>
          <a:p>
            <a:pPr marL="109538" indent="-109538" defTabSz="685800">
              <a:lnSpc>
                <a:spcPts val="1300"/>
              </a:lnSpc>
              <a:buFont typeface="Arial" panose="020B0604020202020204" pitchFamily="34" charset="0"/>
              <a:buChar char="•"/>
            </a:pPr>
            <a:r>
              <a:rPr lang="en-US" sz="900" dirty="0">
                <a:solidFill>
                  <a:prstClr val="black"/>
                </a:solidFill>
                <a:latin typeface="Franklin Gothic Book" panose="020B0503020102020204"/>
              </a:rPr>
              <a:t>Connected / Autonomous Transportation Plan</a:t>
            </a:r>
          </a:p>
        </p:txBody>
      </p:sp>
      <p:sp>
        <p:nvSpPr>
          <p:cNvPr id="114" name="TextBox 113">
            <a:extLst>
              <a:ext uri="{FF2B5EF4-FFF2-40B4-BE49-F238E27FC236}">
                <a16:creationId xmlns:a16="http://schemas.microsoft.com/office/drawing/2014/main" id="{4E57A6B6-6904-4722-9C38-A3AFDA525149}"/>
              </a:ext>
            </a:extLst>
          </p:cNvPr>
          <p:cNvSpPr txBox="1"/>
          <p:nvPr/>
        </p:nvSpPr>
        <p:spPr>
          <a:xfrm>
            <a:off x="4945865" y="3044381"/>
            <a:ext cx="1678726" cy="485005"/>
          </a:xfrm>
          <a:prstGeom prst="rect">
            <a:avLst/>
          </a:prstGeom>
          <a:noFill/>
        </p:spPr>
        <p:txBody>
          <a:bodyPr wrap="square" lIns="0" tIns="0" rIns="0" bIns="0" rtlCol="0">
            <a:spAutoFit/>
          </a:bodyPr>
          <a:lstStyle/>
          <a:p>
            <a:pPr marL="109538" indent="-109538" defTabSz="685800">
              <a:lnSpc>
                <a:spcPts val="1300"/>
              </a:lnSpc>
              <a:buFont typeface="Arial" panose="020B0604020202020204" pitchFamily="34" charset="0"/>
              <a:buChar char="•"/>
            </a:pPr>
            <a:r>
              <a:rPr lang="en-US" sz="900" dirty="0">
                <a:solidFill>
                  <a:prstClr val="black"/>
                </a:solidFill>
                <a:latin typeface="Franklin Gothic Book" panose="020B0503020102020204"/>
              </a:rPr>
              <a:t>Texas Airport System Plan</a:t>
            </a:r>
          </a:p>
          <a:p>
            <a:pPr marL="109538" indent="-109538" defTabSz="685800">
              <a:lnSpc>
                <a:spcPts val="1300"/>
              </a:lnSpc>
              <a:buFont typeface="Arial" panose="020B0604020202020204" pitchFamily="34" charset="0"/>
              <a:buChar char="•"/>
            </a:pPr>
            <a:r>
              <a:rPr lang="en-US" sz="900" dirty="0">
                <a:solidFill>
                  <a:prstClr val="black"/>
                </a:solidFill>
                <a:latin typeface="Franklin Gothic Book" panose="020B0503020102020204"/>
              </a:rPr>
              <a:t>Texas Statewide Rail Plan</a:t>
            </a:r>
          </a:p>
          <a:p>
            <a:pPr marL="109538" indent="-109538" defTabSz="685800">
              <a:lnSpc>
                <a:spcPts val="1300"/>
              </a:lnSpc>
              <a:buFont typeface="Arial" panose="020B0604020202020204" pitchFamily="34" charset="0"/>
              <a:buChar char="•"/>
            </a:pPr>
            <a:r>
              <a:rPr lang="en-US" sz="900" dirty="0">
                <a:solidFill>
                  <a:prstClr val="black"/>
                </a:solidFill>
                <a:latin typeface="Franklin Gothic Book" panose="020B0503020102020204"/>
              </a:rPr>
              <a:t>Corridor Plans and Studies</a:t>
            </a:r>
          </a:p>
        </p:txBody>
      </p:sp>
      <p:sp>
        <p:nvSpPr>
          <p:cNvPr id="115" name="TextBox 114">
            <a:extLst>
              <a:ext uri="{FF2B5EF4-FFF2-40B4-BE49-F238E27FC236}">
                <a16:creationId xmlns:a16="http://schemas.microsoft.com/office/drawing/2014/main" id="{3FBB4994-93CC-4377-96AB-A237F722A97A}"/>
              </a:ext>
            </a:extLst>
          </p:cNvPr>
          <p:cNvSpPr txBox="1"/>
          <p:nvPr/>
        </p:nvSpPr>
        <p:spPr>
          <a:xfrm>
            <a:off x="2518802" y="3044381"/>
            <a:ext cx="2300700" cy="485005"/>
          </a:xfrm>
          <a:prstGeom prst="rect">
            <a:avLst/>
          </a:prstGeom>
          <a:noFill/>
        </p:spPr>
        <p:txBody>
          <a:bodyPr wrap="square" lIns="0" tIns="0" rIns="0" bIns="0" rtlCol="0" anchor="t">
            <a:spAutoFit/>
          </a:bodyPr>
          <a:lstStyle/>
          <a:p>
            <a:pPr marL="109220" indent="-109220" defTabSz="685800">
              <a:lnSpc>
                <a:spcPts val="1300"/>
              </a:lnSpc>
              <a:buFont typeface="Arial" panose="020B0604020202020204" pitchFamily="34" charset="0"/>
              <a:buChar char="•"/>
            </a:pPr>
            <a:r>
              <a:rPr lang="en-US" sz="900" dirty="0">
                <a:solidFill>
                  <a:prstClr val="black"/>
                </a:solidFill>
                <a:latin typeface="Franklin Gothic Book" panose="020B0503020102020204"/>
              </a:rPr>
              <a:t>Transportation Asset Management Plan</a:t>
            </a:r>
            <a:endParaRPr lang="en-US" dirty="0"/>
          </a:p>
          <a:p>
            <a:pPr marL="109220" indent="-109220" defTabSz="685800">
              <a:lnSpc>
                <a:spcPts val="1300"/>
              </a:lnSpc>
              <a:buFont typeface="Arial" panose="020B0604020202020204" pitchFamily="34" charset="0"/>
              <a:buChar char="•"/>
            </a:pPr>
            <a:r>
              <a:rPr lang="en-US" sz="900" dirty="0">
                <a:solidFill>
                  <a:prstClr val="black"/>
                </a:solidFill>
                <a:latin typeface="Franklin Gothic Book" panose="020B0503020102020204"/>
              </a:rPr>
              <a:t>TX-MX Border Transportation Master Plan</a:t>
            </a:r>
          </a:p>
          <a:p>
            <a:pPr marL="109220" indent="-109220" defTabSz="685800">
              <a:lnSpc>
                <a:spcPts val="1300"/>
              </a:lnSpc>
              <a:buFont typeface="Arial" panose="020B0604020202020204" pitchFamily="34" charset="0"/>
              <a:buChar char="•"/>
            </a:pPr>
            <a:r>
              <a:rPr lang="en-US" sz="900" dirty="0">
                <a:solidFill>
                  <a:prstClr val="black"/>
                </a:solidFill>
                <a:latin typeface="Franklin Gothic Book" panose="020B0503020102020204"/>
              </a:rPr>
              <a:t>Metropolitan Transportation Plans (MTPs)</a:t>
            </a:r>
          </a:p>
        </p:txBody>
      </p:sp>
      <p:sp>
        <p:nvSpPr>
          <p:cNvPr id="116" name="TextBox 115">
            <a:extLst>
              <a:ext uri="{FF2B5EF4-FFF2-40B4-BE49-F238E27FC236}">
                <a16:creationId xmlns:a16="http://schemas.microsoft.com/office/drawing/2014/main" id="{A0FA8792-30E4-4089-877D-0AC67E653B02}"/>
              </a:ext>
            </a:extLst>
          </p:cNvPr>
          <p:cNvSpPr txBox="1"/>
          <p:nvPr/>
        </p:nvSpPr>
        <p:spPr>
          <a:xfrm>
            <a:off x="6764154" y="3044381"/>
            <a:ext cx="1574855" cy="485005"/>
          </a:xfrm>
          <a:prstGeom prst="rect">
            <a:avLst/>
          </a:prstGeom>
          <a:noFill/>
        </p:spPr>
        <p:txBody>
          <a:bodyPr wrap="square" lIns="0" tIns="0" rIns="0" bIns="0" rtlCol="0">
            <a:spAutoFit/>
          </a:bodyPr>
          <a:lstStyle/>
          <a:p>
            <a:pPr marL="109538" indent="-109538" defTabSz="685800">
              <a:lnSpc>
                <a:spcPts val="1300"/>
              </a:lnSpc>
              <a:buFont typeface="Arial" panose="020B0604020202020204" pitchFamily="34" charset="0"/>
              <a:buChar char="•"/>
            </a:pPr>
            <a:r>
              <a:rPr lang="en-US" sz="900" dirty="0">
                <a:solidFill>
                  <a:prstClr val="black"/>
                </a:solidFill>
                <a:latin typeface="Franklin Gothic Book" panose="020B0503020102020204"/>
              </a:rPr>
              <a:t>Statewide Resiliency Plan</a:t>
            </a:r>
          </a:p>
          <a:p>
            <a:pPr marL="109538" indent="-109538" defTabSz="685800">
              <a:lnSpc>
                <a:spcPts val="1300"/>
              </a:lnSpc>
              <a:buFont typeface="Arial" panose="020B0604020202020204" pitchFamily="34" charset="0"/>
              <a:buChar char="•"/>
            </a:pPr>
            <a:r>
              <a:rPr lang="en-US" sz="900" dirty="0">
                <a:solidFill>
                  <a:prstClr val="black"/>
                </a:solidFill>
                <a:latin typeface="Franklin Gothic Book" panose="020B0503020102020204"/>
              </a:rPr>
              <a:t>Carbon Reduction Strategy</a:t>
            </a:r>
          </a:p>
          <a:p>
            <a:pPr marL="109538" indent="-109538" defTabSz="685800">
              <a:lnSpc>
                <a:spcPts val="1300"/>
              </a:lnSpc>
              <a:buFont typeface="Arial" panose="020B0604020202020204" pitchFamily="34" charset="0"/>
              <a:buChar char="•"/>
            </a:pPr>
            <a:r>
              <a:rPr lang="en-US" sz="900" dirty="0">
                <a:solidFill>
                  <a:prstClr val="black"/>
                </a:solidFill>
                <a:latin typeface="Franklin Gothic Book" panose="020B0503020102020204"/>
              </a:rPr>
              <a:t>Enterprise Technology Plan</a:t>
            </a:r>
          </a:p>
        </p:txBody>
      </p:sp>
      <p:cxnSp>
        <p:nvCxnSpPr>
          <p:cNvPr id="24" name="Connector: Elbow 23">
            <a:extLst>
              <a:ext uri="{FF2B5EF4-FFF2-40B4-BE49-F238E27FC236}">
                <a16:creationId xmlns:a16="http://schemas.microsoft.com/office/drawing/2014/main" id="{A631275F-7549-4B8F-BD0A-793AFDCA7C2A}"/>
              </a:ext>
            </a:extLst>
          </p:cNvPr>
          <p:cNvCxnSpPr>
            <a:cxnSpLocks/>
            <a:stCxn id="7" idx="3"/>
            <a:endCxn id="36" idx="0"/>
          </p:cNvCxnSpPr>
          <p:nvPr/>
        </p:nvCxnSpPr>
        <p:spPr>
          <a:xfrm>
            <a:off x="6421815" y="1293052"/>
            <a:ext cx="469771" cy="453622"/>
          </a:xfrm>
          <a:prstGeom prst="bentConnector2">
            <a:avLst/>
          </a:prstGeom>
          <a:ln w="19050">
            <a:solidFill>
              <a:schemeClr val="bg2">
                <a:lumMod val="50000"/>
              </a:schemeClr>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3E50BCBA-79A2-43B5-9743-EE49C491BBCE}"/>
              </a:ext>
            </a:extLst>
          </p:cNvPr>
          <p:cNvSpPr txBox="1"/>
          <p:nvPr/>
        </p:nvSpPr>
        <p:spPr>
          <a:xfrm>
            <a:off x="1383757" y="2112566"/>
            <a:ext cx="2054093" cy="153888"/>
          </a:xfrm>
          <a:prstGeom prst="rect">
            <a:avLst/>
          </a:prstGeom>
          <a:noFill/>
        </p:spPr>
        <p:txBody>
          <a:bodyPr wrap="square" lIns="0" tIns="0" rIns="0" bIns="0" rtlCol="0">
            <a:spAutoFit/>
          </a:bodyPr>
          <a:lstStyle/>
          <a:p>
            <a:pPr defTabSz="685800"/>
            <a:r>
              <a:rPr lang="en-US" sz="1000" dirty="0">
                <a:solidFill>
                  <a:prstClr val="black"/>
                </a:solidFill>
                <a:latin typeface="Franklin Gothic Book" panose="020B0503020102020204"/>
              </a:rPr>
              <a:t>Statewide Active Transportation Plan</a:t>
            </a:r>
          </a:p>
        </p:txBody>
      </p:sp>
      <p:sp>
        <p:nvSpPr>
          <p:cNvPr id="121" name="TextBox 120">
            <a:extLst>
              <a:ext uri="{FF2B5EF4-FFF2-40B4-BE49-F238E27FC236}">
                <a16:creationId xmlns:a16="http://schemas.microsoft.com/office/drawing/2014/main" id="{AE0ACB78-E014-4FC6-A075-CD61838F3CBE}"/>
              </a:ext>
            </a:extLst>
          </p:cNvPr>
          <p:cNvSpPr txBox="1"/>
          <p:nvPr/>
        </p:nvSpPr>
        <p:spPr>
          <a:xfrm>
            <a:off x="1383757" y="2356631"/>
            <a:ext cx="2367784" cy="153888"/>
          </a:xfrm>
          <a:prstGeom prst="rect">
            <a:avLst/>
          </a:prstGeom>
          <a:noFill/>
        </p:spPr>
        <p:txBody>
          <a:bodyPr wrap="square" lIns="0" tIns="0" rIns="0" bIns="0" rtlCol="0">
            <a:spAutoFit/>
          </a:bodyPr>
          <a:lstStyle/>
          <a:p>
            <a:pPr defTabSz="685800"/>
            <a:r>
              <a:rPr lang="en-US" sz="1000" dirty="0">
                <a:solidFill>
                  <a:prstClr val="black"/>
                </a:solidFill>
                <a:latin typeface="Franklin Gothic Demi" panose="020B0703020102020204" pitchFamily="34" charset="0"/>
              </a:rPr>
              <a:t>Statewide Multimodal Transit Plan</a:t>
            </a:r>
          </a:p>
        </p:txBody>
      </p:sp>
      <p:sp>
        <p:nvSpPr>
          <p:cNvPr id="122" name="TextBox 121">
            <a:extLst>
              <a:ext uri="{FF2B5EF4-FFF2-40B4-BE49-F238E27FC236}">
                <a16:creationId xmlns:a16="http://schemas.microsoft.com/office/drawing/2014/main" id="{6C138DE8-5B2D-418C-94D1-BA4059FBC9D9}"/>
              </a:ext>
            </a:extLst>
          </p:cNvPr>
          <p:cNvSpPr txBox="1"/>
          <p:nvPr/>
        </p:nvSpPr>
        <p:spPr>
          <a:xfrm>
            <a:off x="5411134" y="2085856"/>
            <a:ext cx="1848695" cy="153888"/>
          </a:xfrm>
          <a:prstGeom prst="rect">
            <a:avLst/>
          </a:prstGeom>
          <a:noFill/>
        </p:spPr>
        <p:txBody>
          <a:bodyPr wrap="square" lIns="0" tIns="0" rIns="0" bIns="0" rtlCol="0">
            <a:spAutoFit/>
          </a:bodyPr>
          <a:lstStyle/>
          <a:p>
            <a:pPr defTabSz="685800"/>
            <a:r>
              <a:rPr lang="en-US" sz="1000" dirty="0">
                <a:solidFill>
                  <a:prstClr val="black"/>
                </a:solidFill>
                <a:latin typeface="Franklin Gothic Book" panose="020B0503020102020204"/>
              </a:rPr>
              <a:t>Texas Freight Mobility Plan</a:t>
            </a:r>
          </a:p>
        </p:txBody>
      </p:sp>
      <p:sp>
        <p:nvSpPr>
          <p:cNvPr id="123" name="TextBox 122">
            <a:extLst>
              <a:ext uri="{FF2B5EF4-FFF2-40B4-BE49-F238E27FC236}">
                <a16:creationId xmlns:a16="http://schemas.microsoft.com/office/drawing/2014/main" id="{FF25D109-2BF5-49C2-B49B-E7386C8AD339}"/>
              </a:ext>
            </a:extLst>
          </p:cNvPr>
          <p:cNvSpPr txBox="1"/>
          <p:nvPr/>
        </p:nvSpPr>
        <p:spPr>
          <a:xfrm>
            <a:off x="5411134" y="2286070"/>
            <a:ext cx="1925080" cy="153888"/>
          </a:xfrm>
          <a:prstGeom prst="rect">
            <a:avLst/>
          </a:prstGeom>
          <a:noFill/>
        </p:spPr>
        <p:txBody>
          <a:bodyPr wrap="square" lIns="0" tIns="0" rIns="0" bIns="0" rtlCol="0">
            <a:spAutoFit/>
          </a:bodyPr>
          <a:lstStyle/>
          <a:p>
            <a:pPr defTabSz="685800"/>
            <a:r>
              <a:rPr lang="en-US" sz="1000" dirty="0">
                <a:solidFill>
                  <a:prstClr val="black"/>
                </a:solidFill>
                <a:latin typeface="Franklin Gothic Book" panose="020B0503020102020204"/>
              </a:rPr>
              <a:t>Freight Network Tech/Ops Plan</a:t>
            </a:r>
          </a:p>
        </p:txBody>
      </p:sp>
      <p:sp>
        <p:nvSpPr>
          <p:cNvPr id="124" name="TextBox 123">
            <a:extLst>
              <a:ext uri="{FF2B5EF4-FFF2-40B4-BE49-F238E27FC236}">
                <a16:creationId xmlns:a16="http://schemas.microsoft.com/office/drawing/2014/main" id="{B75D0836-651E-471F-A055-BA52828CF8C5}"/>
              </a:ext>
            </a:extLst>
          </p:cNvPr>
          <p:cNvSpPr txBox="1"/>
          <p:nvPr/>
        </p:nvSpPr>
        <p:spPr>
          <a:xfrm>
            <a:off x="5411134" y="2486544"/>
            <a:ext cx="1333064" cy="153888"/>
          </a:xfrm>
          <a:prstGeom prst="rect">
            <a:avLst/>
          </a:prstGeom>
          <a:noFill/>
        </p:spPr>
        <p:txBody>
          <a:bodyPr wrap="square" lIns="0" tIns="0" rIns="0" bIns="0" rtlCol="0">
            <a:spAutoFit/>
          </a:bodyPr>
          <a:lstStyle/>
          <a:p>
            <a:pPr defTabSz="685800"/>
            <a:r>
              <a:rPr lang="en-US" sz="1000" dirty="0">
                <a:solidFill>
                  <a:prstClr val="black"/>
                </a:solidFill>
                <a:latin typeface="Franklin Gothic Book" panose="020B0503020102020204"/>
              </a:rPr>
              <a:t>Texas Port Mission Plan</a:t>
            </a:r>
          </a:p>
        </p:txBody>
      </p:sp>
      <p:sp>
        <p:nvSpPr>
          <p:cNvPr id="125" name="TextBox 124">
            <a:extLst>
              <a:ext uri="{FF2B5EF4-FFF2-40B4-BE49-F238E27FC236}">
                <a16:creationId xmlns:a16="http://schemas.microsoft.com/office/drawing/2014/main" id="{883E35CD-DB80-49E0-BE10-76C68011B0CB}"/>
              </a:ext>
            </a:extLst>
          </p:cNvPr>
          <p:cNvSpPr txBox="1"/>
          <p:nvPr/>
        </p:nvSpPr>
        <p:spPr>
          <a:xfrm>
            <a:off x="7259829" y="2088591"/>
            <a:ext cx="1150279" cy="153888"/>
          </a:xfrm>
          <a:prstGeom prst="rect">
            <a:avLst/>
          </a:prstGeom>
          <a:noFill/>
        </p:spPr>
        <p:txBody>
          <a:bodyPr wrap="square" lIns="0" tIns="0" rIns="0" bIns="0" rtlCol="0">
            <a:spAutoFit/>
          </a:bodyPr>
          <a:lstStyle/>
          <a:p>
            <a:pPr defTabSz="685800"/>
            <a:r>
              <a:rPr lang="en-US" sz="1000" dirty="0">
                <a:solidFill>
                  <a:prstClr val="black"/>
                </a:solidFill>
                <a:latin typeface="Franklin Gothic Book" panose="020B0503020102020204"/>
              </a:rPr>
              <a:t>Truck Parking Plans</a:t>
            </a:r>
          </a:p>
        </p:txBody>
      </p:sp>
      <p:sp>
        <p:nvSpPr>
          <p:cNvPr id="144" name="TextBox 143">
            <a:extLst>
              <a:ext uri="{FF2B5EF4-FFF2-40B4-BE49-F238E27FC236}">
                <a16:creationId xmlns:a16="http://schemas.microsoft.com/office/drawing/2014/main" id="{43023FD6-096E-4D55-ABD1-9E2AD9EAEA80}"/>
              </a:ext>
            </a:extLst>
          </p:cNvPr>
          <p:cNvSpPr txBox="1"/>
          <p:nvPr/>
        </p:nvSpPr>
        <p:spPr>
          <a:xfrm>
            <a:off x="5025208" y="3950171"/>
            <a:ext cx="1406589" cy="651717"/>
          </a:xfrm>
          <a:prstGeom prst="rect">
            <a:avLst/>
          </a:prstGeom>
          <a:noFill/>
        </p:spPr>
        <p:txBody>
          <a:bodyPr wrap="square" lIns="0" tIns="0" rIns="0" bIns="0" rtlCol="0">
            <a:spAutoFit/>
          </a:bodyPr>
          <a:lstStyle/>
          <a:p>
            <a:pPr marL="109538" indent="-109538" defTabSz="685800">
              <a:lnSpc>
                <a:spcPts val="1300"/>
              </a:lnSpc>
              <a:buFont typeface="Arial" panose="020B0604020202020204" pitchFamily="34" charset="0"/>
              <a:buChar char="•"/>
            </a:pPr>
            <a:r>
              <a:rPr lang="en-US" sz="900" dirty="0">
                <a:solidFill>
                  <a:prstClr val="black"/>
                </a:solidFill>
                <a:latin typeface="Franklin Gothic Book" panose="020B0503020102020204"/>
              </a:rPr>
              <a:t>TxDOT Administration</a:t>
            </a:r>
          </a:p>
          <a:p>
            <a:pPr marL="109538" indent="-109538" defTabSz="685800">
              <a:lnSpc>
                <a:spcPts val="1300"/>
              </a:lnSpc>
              <a:buFont typeface="Arial" panose="020B0604020202020204" pitchFamily="34" charset="0"/>
              <a:buChar char="•"/>
            </a:pPr>
            <a:r>
              <a:rPr lang="en-US" sz="900" dirty="0">
                <a:solidFill>
                  <a:prstClr val="black"/>
                </a:solidFill>
                <a:latin typeface="Franklin Gothic Book" panose="020B0503020102020204"/>
              </a:rPr>
              <a:t>TxDOT Divisions</a:t>
            </a:r>
          </a:p>
          <a:p>
            <a:pPr marL="109538" indent="-109538" defTabSz="685800">
              <a:lnSpc>
                <a:spcPts val="1300"/>
              </a:lnSpc>
              <a:buFont typeface="Arial" panose="020B0604020202020204" pitchFamily="34" charset="0"/>
              <a:buChar char="•"/>
            </a:pPr>
            <a:r>
              <a:rPr lang="en-US" sz="900" dirty="0">
                <a:solidFill>
                  <a:prstClr val="black"/>
                </a:solidFill>
                <a:latin typeface="Franklin Gothic Book" panose="020B0503020102020204"/>
              </a:rPr>
              <a:t>TxDOT Districts</a:t>
            </a:r>
          </a:p>
          <a:p>
            <a:pPr marL="109538" indent="-109538" defTabSz="685800">
              <a:lnSpc>
                <a:spcPts val="1300"/>
              </a:lnSpc>
              <a:buFont typeface="Arial" panose="020B0604020202020204" pitchFamily="34" charset="0"/>
              <a:buChar char="•"/>
            </a:pPr>
            <a:r>
              <a:rPr lang="en-US" sz="900" dirty="0">
                <a:solidFill>
                  <a:prstClr val="black"/>
                </a:solidFill>
                <a:latin typeface="Franklin Gothic Book" panose="020B0503020102020204"/>
              </a:rPr>
              <a:t>MPOs and RPOs</a:t>
            </a:r>
          </a:p>
        </p:txBody>
      </p:sp>
      <p:sp>
        <p:nvSpPr>
          <p:cNvPr id="145" name="TextBox 144">
            <a:extLst>
              <a:ext uri="{FF2B5EF4-FFF2-40B4-BE49-F238E27FC236}">
                <a16:creationId xmlns:a16="http://schemas.microsoft.com/office/drawing/2014/main" id="{5333C5EE-EECA-4F18-AB49-E2D0CA5FA615}"/>
              </a:ext>
            </a:extLst>
          </p:cNvPr>
          <p:cNvSpPr txBox="1"/>
          <p:nvPr/>
        </p:nvSpPr>
        <p:spPr>
          <a:xfrm>
            <a:off x="6932420" y="3950171"/>
            <a:ext cx="1406589" cy="651717"/>
          </a:xfrm>
          <a:prstGeom prst="rect">
            <a:avLst/>
          </a:prstGeom>
          <a:noFill/>
        </p:spPr>
        <p:txBody>
          <a:bodyPr wrap="square" lIns="0" tIns="0" rIns="0" bIns="0" rtlCol="0">
            <a:spAutoFit/>
          </a:bodyPr>
          <a:lstStyle/>
          <a:p>
            <a:pPr marL="109538" indent="-109538" defTabSz="685800">
              <a:lnSpc>
                <a:spcPts val="1300"/>
              </a:lnSpc>
              <a:buFont typeface="Arial" panose="020B0604020202020204" pitchFamily="34" charset="0"/>
              <a:buChar char="•"/>
            </a:pPr>
            <a:r>
              <a:rPr lang="en-US" sz="900" dirty="0">
                <a:solidFill>
                  <a:prstClr val="black"/>
                </a:solidFill>
                <a:latin typeface="Franklin Gothic Book" panose="020B0503020102020204"/>
              </a:rPr>
              <a:t>Transportation Partners</a:t>
            </a:r>
          </a:p>
          <a:p>
            <a:pPr marL="109538" indent="-109538" defTabSz="685800">
              <a:lnSpc>
                <a:spcPts val="1300"/>
              </a:lnSpc>
              <a:buFont typeface="Arial" panose="020B0604020202020204" pitchFamily="34" charset="0"/>
              <a:buChar char="•"/>
            </a:pPr>
            <a:r>
              <a:rPr lang="en-US" sz="900" dirty="0">
                <a:solidFill>
                  <a:prstClr val="black"/>
                </a:solidFill>
                <a:latin typeface="Franklin Gothic Book" panose="020B0503020102020204"/>
              </a:rPr>
              <a:t>Public</a:t>
            </a:r>
          </a:p>
          <a:p>
            <a:pPr marL="109538" indent="-109538" defTabSz="685800">
              <a:lnSpc>
                <a:spcPts val="1300"/>
              </a:lnSpc>
              <a:buFont typeface="Arial" panose="020B0604020202020204" pitchFamily="34" charset="0"/>
              <a:buChar char="•"/>
            </a:pPr>
            <a:r>
              <a:rPr lang="en-US" sz="900" dirty="0">
                <a:solidFill>
                  <a:prstClr val="black"/>
                </a:solidFill>
                <a:latin typeface="Franklin Gothic Book" panose="020B0503020102020204"/>
              </a:rPr>
              <a:t>Other stakeholders</a:t>
            </a:r>
          </a:p>
          <a:p>
            <a:pPr marL="109538" indent="-109538" defTabSz="685800">
              <a:lnSpc>
                <a:spcPts val="1300"/>
              </a:lnSpc>
              <a:buFont typeface="Arial" panose="020B0604020202020204" pitchFamily="34" charset="0"/>
              <a:buChar char="•"/>
            </a:pPr>
            <a:r>
              <a:rPr lang="en-US" sz="900" dirty="0">
                <a:solidFill>
                  <a:prstClr val="black"/>
                </a:solidFill>
                <a:latin typeface="Franklin Gothic Book" panose="020B0503020102020204"/>
              </a:rPr>
              <a:t>Statistically valid survey</a:t>
            </a:r>
          </a:p>
        </p:txBody>
      </p:sp>
      <p:grpSp>
        <p:nvGrpSpPr>
          <p:cNvPr id="2" name="Group 1">
            <a:extLst>
              <a:ext uri="{FF2B5EF4-FFF2-40B4-BE49-F238E27FC236}">
                <a16:creationId xmlns:a16="http://schemas.microsoft.com/office/drawing/2014/main" id="{E3538D96-78DA-40B1-AA97-8D6602610A43}"/>
              </a:ext>
            </a:extLst>
          </p:cNvPr>
          <p:cNvGrpSpPr/>
          <p:nvPr/>
        </p:nvGrpSpPr>
        <p:grpSpPr>
          <a:xfrm rot="5400000">
            <a:off x="-34595" y="2242756"/>
            <a:ext cx="782822" cy="254101"/>
            <a:chOff x="799249" y="858925"/>
            <a:chExt cx="782822" cy="254101"/>
          </a:xfrm>
        </p:grpSpPr>
        <p:sp>
          <p:nvSpPr>
            <p:cNvPr id="58" name="Arrow: Chevron 57">
              <a:extLst>
                <a:ext uri="{FF2B5EF4-FFF2-40B4-BE49-F238E27FC236}">
                  <a16:creationId xmlns:a16="http://schemas.microsoft.com/office/drawing/2014/main" id="{C086738F-52E4-478B-893A-294111B09262}"/>
                </a:ext>
              </a:extLst>
            </p:cNvPr>
            <p:cNvSpPr/>
            <p:nvPr/>
          </p:nvSpPr>
          <p:spPr>
            <a:xfrm rot="16200000">
              <a:off x="856148" y="802026"/>
              <a:ext cx="254101" cy="367899"/>
            </a:xfrm>
            <a:prstGeom prst="chevron">
              <a:avLst>
                <a:gd name="adj" fmla="val 56617"/>
              </a:avLst>
            </a:prstGeom>
            <a:solidFill>
              <a:srgbClr val="30998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700" dirty="0">
                <a:solidFill>
                  <a:prstClr val="black"/>
                </a:solidFill>
                <a:latin typeface="Arial" pitchFamily="34" charset="0"/>
                <a:cs typeface="Arial" pitchFamily="34" charset="0"/>
              </a:endParaRPr>
            </a:p>
          </p:txBody>
        </p:sp>
        <p:sp>
          <p:nvSpPr>
            <p:cNvPr id="59" name="Arrow: Chevron 58">
              <a:extLst>
                <a:ext uri="{FF2B5EF4-FFF2-40B4-BE49-F238E27FC236}">
                  <a16:creationId xmlns:a16="http://schemas.microsoft.com/office/drawing/2014/main" id="{5E20DA8C-1020-4F1E-BE22-577855BCFD57}"/>
                </a:ext>
              </a:extLst>
            </p:cNvPr>
            <p:cNvSpPr/>
            <p:nvPr/>
          </p:nvSpPr>
          <p:spPr>
            <a:xfrm rot="16200000">
              <a:off x="1271071" y="802026"/>
              <a:ext cx="254101" cy="367899"/>
            </a:xfrm>
            <a:prstGeom prst="chevron">
              <a:avLst>
                <a:gd name="adj" fmla="val 56617"/>
              </a:avLst>
            </a:prstGeom>
            <a:solidFill>
              <a:srgbClr val="30998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700" dirty="0">
                <a:solidFill>
                  <a:prstClr val="black"/>
                </a:solidFill>
                <a:latin typeface="Arial" pitchFamily="34" charset="0"/>
                <a:cs typeface="Arial" pitchFamily="34" charset="0"/>
              </a:endParaRPr>
            </a:p>
          </p:txBody>
        </p:sp>
      </p:grpSp>
      <p:grpSp>
        <p:nvGrpSpPr>
          <p:cNvPr id="63" name="Group 62">
            <a:extLst>
              <a:ext uri="{FF2B5EF4-FFF2-40B4-BE49-F238E27FC236}">
                <a16:creationId xmlns:a16="http://schemas.microsoft.com/office/drawing/2014/main" id="{95E050B6-694E-479F-8CD7-5E4D51D9B801}"/>
              </a:ext>
            </a:extLst>
          </p:cNvPr>
          <p:cNvGrpSpPr/>
          <p:nvPr/>
        </p:nvGrpSpPr>
        <p:grpSpPr>
          <a:xfrm rot="16200000">
            <a:off x="8394416" y="2242757"/>
            <a:ext cx="782822" cy="254101"/>
            <a:chOff x="799249" y="858925"/>
            <a:chExt cx="782822" cy="254101"/>
          </a:xfrm>
        </p:grpSpPr>
        <p:sp>
          <p:nvSpPr>
            <p:cNvPr id="64" name="Arrow: Chevron 63">
              <a:extLst>
                <a:ext uri="{FF2B5EF4-FFF2-40B4-BE49-F238E27FC236}">
                  <a16:creationId xmlns:a16="http://schemas.microsoft.com/office/drawing/2014/main" id="{E5302F79-AD76-4E0D-AFD6-CB31A539A556}"/>
                </a:ext>
              </a:extLst>
            </p:cNvPr>
            <p:cNvSpPr/>
            <p:nvPr/>
          </p:nvSpPr>
          <p:spPr>
            <a:xfrm rot="16200000">
              <a:off x="856148" y="802026"/>
              <a:ext cx="254101" cy="367899"/>
            </a:xfrm>
            <a:prstGeom prst="chevron">
              <a:avLst>
                <a:gd name="adj" fmla="val 56617"/>
              </a:avLst>
            </a:prstGeom>
            <a:solidFill>
              <a:srgbClr val="30998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700" dirty="0">
                <a:solidFill>
                  <a:prstClr val="black"/>
                </a:solidFill>
                <a:latin typeface="Arial" pitchFamily="34" charset="0"/>
                <a:cs typeface="Arial" pitchFamily="34" charset="0"/>
              </a:endParaRPr>
            </a:p>
          </p:txBody>
        </p:sp>
        <p:sp>
          <p:nvSpPr>
            <p:cNvPr id="65" name="Arrow: Chevron 64">
              <a:extLst>
                <a:ext uri="{FF2B5EF4-FFF2-40B4-BE49-F238E27FC236}">
                  <a16:creationId xmlns:a16="http://schemas.microsoft.com/office/drawing/2014/main" id="{C63F2112-9099-4B4A-9CA7-56DC0F210B62}"/>
                </a:ext>
              </a:extLst>
            </p:cNvPr>
            <p:cNvSpPr/>
            <p:nvPr/>
          </p:nvSpPr>
          <p:spPr>
            <a:xfrm rot="16200000">
              <a:off x="1271071" y="802026"/>
              <a:ext cx="254101" cy="367899"/>
            </a:xfrm>
            <a:prstGeom prst="chevron">
              <a:avLst>
                <a:gd name="adj" fmla="val 56617"/>
              </a:avLst>
            </a:prstGeom>
            <a:solidFill>
              <a:srgbClr val="30998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700" dirty="0">
                <a:solidFill>
                  <a:prstClr val="black"/>
                </a:solidFill>
                <a:latin typeface="Arial" pitchFamily="34" charset="0"/>
                <a:cs typeface="Arial" pitchFamily="34" charset="0"/>
              </a:endParaRPr>
            </a:p>
          </p:txBody>
        </p:sp>
      </p:grpSp>
      <p:grpSp>
        <p:nvGrpSpPr>
          <p:cNvPr id="66" name="Group 65">
            <a:extLst>
              <a:ext uri="{FF2B5EF4-FFF2-40B4-BE49-F238E27FC236}">
                <a16:creationId xmlns:a16="http://schemas.microsoft.com/office/drawing/2014/main" id="{C2DEEC9D-EA7C-406E-B27D-624E987E70B9}"/>
              </a:ext>
            </a:extLst>
          </p:cNvPr>
          <p:cNvGrpSpPr/>
          <p:nvPr/>
        </p:nvGrpSpPr>
        <p:grpSpPr>
          <a:xfrm>
            <a:off x="4782241" y="3620506"/>
            <a:ext cx="782822" cy="254101"/>
            <a:chOff x="799249" y="858925"/>
            <a:chExt cx="782822" cy="254101"/>
          </a:xfrm>
        </p:grpSpPr>
        <p:sp>
          <p:nvSpPr>
            <p:cNvPr id="72" name="Arrow: Chevron 71">
              <a:extLst>
                <a:ext uri="{FF2B5EF4-FFF2-40B4-BE49-F238E27FC236}">
                  <a16:creationId xmlns:a16="http://schemas.microsoft.com/office/drawing/2014/main" id="{98408588-89C0-4B72-8DC8-6162CCB9A7EA}"/>
                </a:ext>
              </a:extLst>
            </p:cNvPr>
            <p:cNvSpPr/>
            <p:nvPr/>
          </p:nvSpPr>
          <p:spPr>
            <a:xfrm rot="16200000">
              <a:off x="856148" y="802026"/>
              <a:ext cx="254101" cy="367899"/>
            </a:xfrm>
            <a:prstGeom prst="chevron">
              <a:avLst>
                <a:gd name="adj" fmla="val 56617"/>
              </a:avLst>
            </a:prstGeom>
            <a:solidFill>
              <a:srgbClr val="30998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700" dirty="0">
                <a:solidFill>
                  <a:prstClr val="black"/>
                </a:solidFill>
                <a:latin typeface="Arial" pitchFamily="34" charset="0"/>
                <a:cs typeface="Arial" pitchFamily="34" charset="0"/>
              </a:endParaRPr>
            </a:p>
          </p:txBody>
        </p:sp>
        <p:sp>
          <p:nvSpPr>
            <p:cNvPr id="75" name="Arrow: Chevron 74">
              <a:extLst>
                <a:ext uri="{FF2B5EF4-FFF2-40B4-BE49-F238E27FC236}">
                  <a16:creationId xmlns:a16="http://schemas.microsoft.com/office/drawing/2014/main" id="{641A73CA-1A90-4BAC-B0FB-04E95022FF5B}"/>
                </a:ext>
              </a:extLst>
            </p:cNvPr>
            <p:cNvSpPr/>
            <p:nvPr/>
          </p:nvSpPr>
          <p:spPr>
            <a:xfrm rot="16200000">
              <a:off x="1271071" y="802026"/>
              <a:ext cx="254101" cy="367899"/>
            </a:xfrm>
            <a:prstGeom prst="chevron">
              <a:avLst>
                <a:gd name="adj" fmla="val 56617"/>
              </a:avLst>
            </a:prstGeom>
            <a:solidFill>
              <a:srgbClr val="30998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700" dirty="0">
                <a:solidFill>
                  <a:prstClr val="black"/>
                </a:solidFill>
                <a:latin typeface="Arial" pitchFamily="34" charset="0"/>
                <a:cs typeface="Arial" pitchFamily="34" charset="0"/>
              </a:endParaRPr>
            </a:p>
          </p:txBody>
        </p:sp>
      </p:grpSp>
      <p:grpSp>
        <p:nvGrpSpPr>
          <p:cNvPr id="76" name="Group 75">
            <a:extLst>
              <a:ext uri="{FF2B5EF4-FFF2-40B4-BE49-F238E27FC236}">
                <a16:creationId xmlns:a16="http://schemas.microsoft.com/office/drawing/2014/main" id="{23C7365B-74BD-4388-9B00-133020B9FD0B}"/>
              </a:ext>
            </a:extLst>
          </p:cNvPr>
          <p:cNvGrpSpPr/>
          <p:nvPr/>
        </p:nvGrpSpPr>
        <p:grpSpPr>
          <a:xfrm>
            <a:off x="508460" y="3620506"/>
            <a:ext cx="782822" cy="254101"/>
            <a:chOff x="799249" y="858925"/>
            <a:chExt cx="782822" cy="254101"/>
          </a:xfrm>
        </p:grpSpPr>
        <p:sp>
          <p:nvSpPr>
            <p:cNvPr id="77" name="Arrow: Chevron 76">
              <a:extLst>
                <a:ext uri="{FF2B5EF4-FFF2-40B4-BE49-F238E27FC236}">
                  <a16:creationId xmlns:a16="http://schemas.microsoft.com/office/drawing/2014/main" id="{226C9930-F447-4FDD-BF72-D5BE6305FBE2}"/>
                </a:ext>
              </a:extLst>
            </p:cNvPr>
            <p:cNvSpPr/>
            <p:nvPr/>
          </p:nvSpPr>
          <p:spPr>
            <a:xfrm rot="16200000">
              <a:off x="856148" y="802026"/>
              <a:ext cx="254101" cy="367899"/>
            </a:xfrm>
            <a:prstGeom prst="chevron">
              <a:avLst>
                <a:gd name="adj" fmla="val 56617"/>
              </a:avLst>
            </a:prstGeom>
            <a:solidFill>
              <a:srgbClr val="30998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700" dirty="0">
                <a:solidFill>
                  <a:prstClr val="black"/>
                </a:solidFill>
                <a:latin typeface="Arial" pitchFamily="34" charset="0"/>
                <a:cs typeface="Arial" pitchFamily="34" charset="0"/>
              </a:endParaRPr>
            </a:p>
          </p:txBody>
        </p:sp>
        <p:sp>
          <p:nvSpPr>
            <p:cNvPr id="82" name="Arrow: Chevron 81">
              <a:extLst>
                <a:ext uri="{FF2B5EF4-FFF2-40B4-BE49-F238E27FC236}">
                  <a16:creationId xmlns:a16="http://schemas.microsoft.com/office/drawing/2014/main" id="{3A959145-5EA8-4102-A578-73EE443221FD}"/>
                </a:ext>
              </a:extLst>
            </p:cNvPr>
            <p:cNvSpPr/>
            <p:nvPr/>
          </p:nvSpPr>
          <p:spPr>
            <a:xfrm rot="16200000">
              <a:off x="1271071" y="802026"/>
              <a:ext cx="254101" cy="367899"/>
            </a:xfrm>
            <a:prstGeom prst="chevron">
              <a:avLst>
                <a:gd name="adj" fmla="val 56617"/>
              </a:avLst>
            </a:prstGeom>
            <a:solidFill>
              <a:srgbClr val="30998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700" dirty="0">
                <a:solidFill>
                  <a:prstClr val="black"/>
                </a:solidFill>
                <a:latin typeface="Arial" pitchFamily="34" charset="0"/>
                <a:cs typeface="Arial" pitchFamily="34" charset="0"/>
              </a:endParaRPr>
            </a:p>
          </p:txBody>
        </p:sp>
      </p:grpSp>
      <p:grpSp>
        <p:nvGrpSpPr>
          <p:cNvPr id="83" name="Group 82">
            <a:extLst>
              <a:ext uri="{FF2B5EF4-FFF2-40B4-BE49-F238E27FC236}">
                <a16:creationId xmlns:a16="http://schemas.microsoft.com/office/drawing/2014/main" id="{37720377-2776-47FC-AE4B-BB07BCD78C36}"/>
              </a:ext>
            </a:extLst>
          </p:cNvPr>
          <p:cNvGrpSpPr/>
          <p:nvPr/>
        </p:nvGrpSpPr>
        <p:grpSpPr>
          <a:xfrm>
            <a:off x="7850681" y="3618448"/>
            <a:ext cx="782822" cy="254101"/>
            <a:chOff x="799249" y="858925"/>
            <a:chExt cx="782822" cy="254101"/>
          </a:xfrm>
        </p:grpSpPr>
        <p:sp>
          <p:nvSpPr>
            <p:cNvPr id="84" name="Arrow: Chevron 83">
              <a:extLst>
                <a:ext uri="{FF2B5EF4-FFF2-40B4-BE49-F238E27FC236}">
                  <a16:creationId xmlns:a16="http://schemas.microsoft.com/office/drawing/2014/main" id="{D4CA3AB9-F488-4F59-9D36-3DB074FC4153}"/>
                </a:ext>
              </a:extLst>
            </p:cNvPr>
            <p:cNvSpPr/>
            <p:nvPr/>
          </p:nvSpPr>
          <p:spPr>
            <a:xfrm rot="16200000">
              <a:off x="856148" y="802026"/>
              <a:ext cx="254101" cy="367899"/>
            </a:xfrm>
            <a:prstGeom prst="chevron">
              <a:avLst>
                <a:gd name="adj" fmla="val 56617"/>
              </a:avLst>
            </a:prstGeom>
            <a:solidFill>
              <a:srgbClr val="30998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700" dirty="0">
                <a:solidFill>
                  <a:prstClr val="black"/>
                </a:solidFill>
                <a:latin typeface="Arial" pitchFamily="34" charset="0"/>
                <a:cs typeface="Arial" pitchFamily="34" charset="0"/>
              </a:endParaRPr>
            </a:p>
          </p:txBody>
        </p:sp>
        <p:sp>
          <p:nvSpPr>
            <p:cNvPr id="85" name="Arrow: Chevron 84">
              <a:extLst>
                <a:ext uri="{FF2B5EF4-FFF2-40B4-BE49-F238E27FC236}">
                  <a16:creationId xmlns:a16="http://schemas.microsoft.com/office/drawing/2014/main" id="{788405F4-2418-4A22-AF46-02B52C2FE3A3}"/>
                </a:ext>
              </a:extLst>
            </p:cNvPr>
            <p:cNvSpPr/>
            <p:nvPr/>
          </p:nvSpPr>
          <p:spPr>
            <a:xfrm rot="16200000">
              <a:off x="1271071" y="802026"/>
              <a:ext cx="254101" cy="367899"/>
            </a:xfrm>
            <a:prstGeom prst="chevron">
              <a:avLst>
                <a:gd name="adj" fmla="val 56617"/>
              </a:avLst>
            </a:prstGeom>
            <a:solidFill>
              <a:srgbClr val="30998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700" dirty="0">
                <a:solidFill>
                  <a:prstClr val="black"/>
                </a:solidFill>
                <a:latin typeface="Arial" pitchFamily="34" charset="0"/>
                <a:cs typeface="Arial" pitchFamily="34" charset="0"/>
              </a:endParaRPr>
            </a:p>
          </p:txBody>
        </p:sp>
      </p:grpSp>
      <p:grpSp>
        <p:nvGrpSpPr>
          <p:cNvPr id="86" name="Group 85">
            <a:extLst>
              <a:ext uri="{FF2B5EF4-FFF2-40B4-BE49-F238E27FC236}">
                <a16:creationId xmlns:a16="http://schemas.microsoft.com/office/drawing/2014/main" id="{47DF8C50-A18E-4F68-BC1F-25BC3EA041C7}"/>
              </a:ext>
            </a:extLst>
          </p:cNvPr>
          <p:cNvGrpSpPr/>
          <p:nvPr/>
        </p:nvGrpSpPr>
        <p:grpSpPr>
          <a:xfrm rot="5400000">
            <a:off x="-43356" y="995421"/>
            <a:ext cx="782822" cy="254101"/>
            <a:chOff x="799249" y="858925"/>
            <a:chExt cx="782822" cy="254101"/>
          </a:xfrm>
        </p:grpSpPr>
        <p:sp>
          <p:nvSpPr>
            <p:cNvPr id="87" name="Arrow: Chevron 86">
              <a:extLst>
                <a:ext uri="{FF2B5EF4-FFF2-40B4-BE49-F238E27FC236}">
                  <a16:creationId xmlns:a16="http://schemas.microsoft.com/office/drawing/2014/main" id="{B971D0E6-E071-481A-B53B-02DEC858B918}"/>
                </a:ext>
              </a:extLst>
            </p:cNvPr>
            <p:cNvSpPr/>
            <p:nvPr/>
          </p:nvSpPr>
          <p:spPr>
            <a:xfrm rot="16200000">
              <a:off x="856148" y="802026"/>
              <a:ext cx="254101" cy="367899"/>
            </a:xfrm>
            <a:prstGeom prst="chevron">
              <a:avLst>
                <a:gd name="adj" fmla="val 56617"/>
              </a:avLst>
            </a:prstGeom>
            <a:solidFill>
              <a:srgbClr val="30998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700" dirty="0">
                <a:solidFill>
                  <a:prstClr val="black"/>
                </a:solidFill>
                <a:latin typeface="Arial" pitchFamily="34" charset="0"/>
                <a:cs typeface="Arial" pitchFamily="34" charset="0"/>
              </a:endParaRPr>
            </a:p>
          </p:txBody>
        </p:sp>
        <p:sp>
          <p:nvSpPr>
            <p:cNvPr id="88" name="Arrow: Chevron 87">
              <a:extLst>
                <a:ext uri="{FF2B5EF4-FFF2-40B4-BE49-F238E27FC236}">
                  <a16:creationId xmlns:a16="http://schemas.microsoft.com/office/drawing/2014/main" id="{7A86C38C-EB3E-47FE-815E-84378323ABF8}"/>
                </a:ext>
              </a:extLst>
            </p:cNvPr>
            <p:cNvSpPr/>
            <p:nvPr/>
          </p:nvSpPr>
          <p:spPr>
            <a:xfrm rot="16200000">
              <a:off x="1271071" y="802026"/>
              <a:ext cx="254101" cy="367899"/>
            </a:xfrm>
            <a:prstGeom prst="chevron">
              <a:avLst>
                <a:gd name="adj" fmla="val 56617"/>
              </a:avLst>
            </a:prstGeom>
            <a:solidFill>
              <a:srgbClr val="30998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700" dirty="0">
                <a:solidFill>
                  <a:prstClr val="black"/>
                </a:solidFill>
                <a:latin typeface="Arial" pitchFamily="34" charset="0"/>
                <a:cs typeface="Arial" pitchFamily="34" charset="0"/>
              </a:endParaRPr>
            </a:p>
          </p:txBody>
        </p:sp>
      </p:grpSp>
      <p:grpSp>
        <p:nvGrpSpPr>
          <p:cNvPr id="89" name="Group 88">
            <a:extLst>
              <a:ext uri="{FF2B5EF4-FFF2-40B4-BE49-F238E27FC236}">
                <a16:creationId xmlns:a16="http://schemas.microsoft.com/office/drawing/2014/main" id="{9ED81845-18A2-4345-9C0E-94EF32F771FB}"/>
              </a:ext>
            </a:extLst>
          </p:cNvPr>
          <p:cNvGrpSpPr/>
          <p:nvPr/>
        </p:nvGrpSpPr>
        <p:grpSpPr>
          <a:xfrm rot="16200000">
            <a:off x="8405692" y="995422"/>
            <a:ext cx="782822" cy="254101"/>
            <a:chOff x="799249" y="858925"/>
            <a:chExt cx="782822" cy="254101"/>
          </a:xfrm>
        </p:grpSpPr>
        <p:sp>
          <p:nvSpPr>
            <p:cNvPr id="90" name="Arrow: Chevron 89">
              <a:extLst>
                <a:ext uri="{FF2B5EF4-FFF2-40B4-BE49-F238E27FC236}">
                  <a16:creationId xmlns:a16="http://schemas.microsoft.com/office/drawing/2014/main" id="{BC2DADB6-54FA-4CB4-9AAF-E63F71971D2D}"/>
                </a:ext>
              </a:extLst>
            </p:cNvPr>
            <p:cNvSpPr/>
            <p:nvPr/>
          </p:nvSpPr>
          <p:spPr>
            <a:xfrm rot="16200000">
              <a:off x="856148" y="802026"/>
              <a:ext cx="254101" cy="367899"/>
            </a:xfrm>
            <a:prstGeom prst="chevron">
              <a:avLst>
                <a:gd name="adj" fmla="val 56617"/>
              </a:avLst>
            </a:prstGeom>
            <a:solidFill>
              <a:srgbClr val="30998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700" dirty="0">
                <a:solidFill>
                  <a:prstClr val="black"/>
                </a:solidFill>
                <a:latin typeface="Arial" pitchFamily="34" charset="0"/>
                <a:cs typeface="Arial" pitchFamily="34" charset="0"/>
              </a:endParaRPr>
            </a:p>
          </p:txBody>
        </p:sp>
        <p:sp>
          <p:nvSpPr>
            <p:cNvPr id="91" name="Arrow: Chevron 90">
              <a:extLst>
                <a:ext uri="{FF2B5EF4-FFF2-40B4-BE49-F238E27FC236}">
                  <a16:creationId xmlns:a16="http://schemas.microsoft.com/office/drawing/2014/main" id="{CF078696-5D7E-4212-BCBC-5E5D785EA422}"/>
                </a:ext>
              </a:extLst>
            </p:cNvPr>
            <p:cNvSpPr/>
            <p:nvPr/>
          </p:nvSpPr>
          <p:spPr>
            <a:xfrm rot="16200000">
              <a:off x="1271071" y="802026"/>
              <a:ext cx="254101" cy="367899"/>
            </a:xfrm>
            <a:prstGeom prst="chevron">
              <a:avLst>
                <a:gd name="adj" fmla="val 56617"/>
              </a:avLst>
            </a:prstGeom>
            <a:solidFill>
              <a:srgbClr val="30998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700" dirty="0">
                <a:solidFill>
                  <a:prstClr val="black"/>
                </a:solidFill>
                <a:latin typeface="Arial" pitchFamily="34" charset="0"/>
                <a:cs typeface="Arial" pitchFamily="34" charset="0"/>
              </a:endParaRPr>
            </a:p>
          </p:txBody>
        </p:sp>
      </p:grpSp>
      <p:sp>
        <p:nvSpPr>
          <p:cNvPr id="4" name="TextBox 3">
            <a:extLst>
              <a:ext uri="{FF2B5EF4-FFF2-40B4-BE49-F238E27FC236}">
                <a16:creationId xmlns:a16="http://schemas.microsoft.com/office/drawing/2014/main" id="{A0D43612-3F97-7C8B-EB03-132E3CDC60FA}"/>
              </a:ext>
            </a:extLst>
          </p:cNvPr>
          <p:cNvSpPr txBox="1"/>
          <p:nvPr/>
        </p:nvSpPr>
        <p:spPr>
          <a:xfrm>
            <a:off x="348055" y="3956811"/>
            <a:ext cx="2273150" cy="651717"/>
          </a:xfrm>
          <a:prstGeom prst="rect">
            <a:avLst/>
          </a:prstGeom>
          <a:noFill/>
        </p:spPr>
        <p:txBody>
          <a:bodyPr wrap="square" lIns="0" tIns="0" rIns="0" bIns="0" rtlCol="0">
            <a:spAutoFit/>
          </a:bodyPr>
          <a:lstStyle/>
          <a:p>
            <a:pPr marL="109538" indent="-109538" defTabSz="685800">
              <a:lnSpc>
                <a:spcPts val="1300"/>
              </a:lnSpc>
              <a:buFont typeface="Arial" panose="020B0604020202020204" pitchFamily="34" charset="0"/>
              <a:buChar char="•"/>
            </a:pPr>
            <a:r>
              <a:rPr lang="en-US" sz="900" dirty="0">
                <a:solidFill>
                  <a:prstClr val="black"/>
                </a:solidFill>
                <a:latin typeface="Franklin Gothic Book" panose="020B0503020102020204"/>
              </a:rPr>
              <a:t>Texas Freight Advisory Committee </a:t>
            </a:r>
          </a:p>
          <a:p>
            <a:pPr marL="109538" indent="-109538" defTabSz="685800">
              <a:lnSpc>
                <a:spcPts val="1300"/>
              </a:lnSpc>
              <a:buFont typeface="Arial" panose="020B0604020202020204" pitchFamily="34" charset="0"/>
              <a:buChar char="•"/>
            </a:pPr>
            <a:r>
              <a:rPr lang="en-US" sz="900" dirty="0">
                <a:solidFill>
                  <a:prstClr val="black"/>
                </a:solidFill>
                <a:latin typeface="Franklin Gothic Book" panose="020B0503020102020204"/>
              </a:rPr>
              <a:t>Border Trade Advisory Committee</a:t>
            </a:r>
          </a:p>
          <a:p>
            <a:pPr marL="109538" indent="-109538" defTabSz="685800">
              <a:lnSpc>
                <a:spcPts val="1300"/>
              </a:lnSpc>
              <a:buFont typeface="Arial" panose="020B0604020202020204" pitchFamily="34" charset="0"/>
              <a:buChar char="•"/>
            </a:pPr>
            <a:r>
              <a:rPr lang="en-US" sz="900" dirty="0">
                <a:solidFill>
                  <a:prstClr val="black"/>
                </a:solidFill>
                <a:latin typeface="Franklin Gothic Book" panose="020B0503020102020204"/>
              </a:rPr>
              <a:t>I-27 Advisory Committee</a:t>
            </a:r>
          </a:p>
          <a:p>
            <a:pPr marL="109538" indent="-109538" defTabSz="685800">
              <a:lnSpc>
                <a:spcPts val="1300"/>
              </a:lnSpc>
              <a:buFont typeface="Arial" panose="020B0604020202020204" pitchFamily="34" charset="0"/>
              <a:buChar char="•"/>
            </a:pPr>
            <a:r>
              <a:rPr lang="en-US" sz="900" dirty="0">
                <a:solidFill>
                  <a:prstClr val="black"/>
                </a:solidFill>
                <a:latin typeface="Franklin Gothic Book" panose="020B0503020102020204"/>
              </a:rPr>
              <a:t>Public Transportation Advisory Committee</a:t>
            </a:r>
          </a:p>
        </p:txBody>
      </p:sp>
      <p:sp>
        <p:nvSpPr>
          <p:cNvPr id="5" name="TextBox 4">
            <a:extLst>
              <a:ext uri="{FF2B5EF4-FFF2-40B4-BE49-F238E27FC236}">
                <a16:creationId xmlns:a16="http://schemas.microsoft.com/office/drawing/2014/main" id="{0F28BA9F-F581-8945-178B-E3185BD5C9D6}"/>
              </a:ext>
            </a:extLst>
          </p:cNvPr>
          <p:cNvSpPr txBox="1"/>
          <p:nvPr/>
        </p:nvSpPr>
        <p:spPr>
          <a:xfrm>
            <a:off x="2633724" y="3943704"/>
            <a:ext cx="1801905" cy="651717"/>
          </a:xfrm>
          <a:prstGeom prst="rect">
            <a:avLst/>
          </a:prstGeom>
          <a:noFill/>
        </p:spPr>
        <p:txBody>
          <a:bodyPr wrap="square" lIns="0" tIns="0" rIns="0" bIns="0" rtlCol="0">
            <a:spAutoFit/>
          </a:bodyPr>
          <a:lstStyle/>
          <a:p>
            <a:pPr marL="109538" indent="-109538" defTabSz="685800">
              <a:lnSpc>
                <a:spcPts val="1300"/>
              </a:lnSpc>
              <a:buFont typeface="Arial" panose="020B0604020202020204" pitchFamily="34" charset="0"/>
              <a:buChar char="•"/>
            </a:pPr>
            <a:r>
              <a:rPr lang="en-US" sz="900" dirty="0">
                <a:solidFill>
                  <a:prstClr val="black"/>
                </a:solidFill>
                <a:latin typeface="Franklin Gothic Book" panose="020B0503020102020204"/>
              </a:rPr>
              <a:t>Bike and Ped Advisory Committee</a:t>
            </a:r>
          </a:p>
          <a:p>
            <a:pPr marL="109538" indent="-109538" defTabSz="685800">
              <a:lnSpc>
                <a:spcPts val="1300"/>
              </a:lnSpc>
              <a:buFont typeface="Arial" panose="020B0604020202020204" pitchFamily="34" charset="0"/>
              <a:buChar char="•"/>
            </a:pPr>
            <a:r>
              <a:rPr lang="en-US" sz="900" dirty="0">
                <a:solidFill>
                  <a:prstClr val="black"/>
                </a:solidFill>
                <a:latin typeface="Franklin Gothic Book" panose="020B0503020102020204"/>
              </a:rPr>
              <a:t>Port Authority Advisory Committee</a:t>
            </a:r>
          </a:p>
          <a:p>
            <a:pPr marL="109538" indent="-109538" defTabSz="685800">
              <a:lnSpc>
                <a:spcPts val="1300"/>
              </a:lnSpc>
              <a:buFont typeface="Arial" panose="020B0604020202020204" pitchFamily="34" charset="0"/>
              <a:buChar char="•"/>
            </a:pPr>
            <a:r>
              <a:rPr lang="en-US" sz="900" dirty="0">
                <a:solidFill>
                  <a:prstClr val="black"/>
                </a:solidFill>
                <a:latin typeface="Franklin Gothic Book" panose="020B0503020102020204"/>
              </a:rPr>
              <a:t>Aviation Advisory Committee</a:t>
            </a:r>
          </a:p>
          <a:p>
            <a:pPr marL="109538" indent="-109538" defTabSz="685800">
              <a:lnSpc>
                <a:spcPts val="1300"/>
              </a:lnSpc>
              <a:buFont typeface="Arial" panose="020B0604020202020204" pitchFamily="34" charset="0"/>
              <a:buChar char="•"/>
            </a:pPr>
            <a:r>
              <a:rPr lang="en-US" sz="900" dirty="0">
                <a:solidFill>
                  <a:prstClr val="black"/>
                </a:solidFill>
                <a:latin typeface="Franklin Gothic Book" panose="020B0503020102020204"/>
              </a:rPr>
              <a:t>CAV Taskforce`</a:t>
            </a:r>
          </a:p>
        </p:txBody>
      </p:sp>
      <p:sp>
        <p:nvSpPr>
          <p:cNvPr id="11" name="Arrow: Striped Right 10">
            <a:extLst>
              <a:ext uri="{FF2B5EF4-FFF2-40B4-BE49-F238E27FC236}">
                <a16:creationId xmlns:a16="http://schemas.microsoft.com/office/drawing/2014/main" id="{E40679BC-9178-606D-9363-0F83C8379D47}"/>
              </a:ext>
            </a:extLst>
          </p:cNvPr>
          <p:cNvSpPr/>
          <p:nvPr/>
        </p:nvSpPr>
        <p:spPr>
          <a:xfrm>
            <a:off x="1071714" y="2319277"/>
            <a:ext cx="254101" cy="226051"/>
          </a:xfrm>
          <a:prstGeom prst="stripedRightArrow">
            <a:avLst>
              <a:gd name="adj1" fmla="val 68562"/>
              <a:gd name="adj2" fmla="val 4081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3" name="Sun 2">
            <a:extLst>
              <a:ext uri="{FF2B5EF4-FFF2-40B4-BE49-F238E27FC236}">
                <a16:creationId xmlns:a16="http://schemas.microsoft.com/office/drawing/2014/main" id="{0E3B13E5-20CC-95F0-E184-CFF19BC64207}"/>
              </a:ext>
            </a:extLst>
          </p:cNvPr>
          <p:cNvSpPr/>
          <p:nvPr/>
        </p:nvSpPr>
        <p:spPr>
          <a:xfrm>
            <a:off x="3377276" y="2111401"/>
            <a:ext cx="80492" cy="80492"/>
          </a:xfrm>
          <a:prstGeom prst="su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13" name="Sun 12">
            <a:extLst>
              <a:ext uri="{FF2B5EF4-FFF2-40B4-BE49-F238E27FC236}">
                <a16:creationId xmlns:a16="http://schemas.microsoft.com/office/drawing/2014/main" id="{EA4FDB9D-07C6-A71D-95D9-E5EA77FD44A3}"/>
              </a:ext>
            </a:extLst>
          </p:cNvPr>
          <p:cNvSpPr/>
          <p:nvPr/>
        </p:nvSpPr>
        <p:spPr>
          <a:xfrm>
            <a:off x="3334514" y="2356794"/>
            <a:ext cx="80492" cy="80492"/>
          </a:xfrm>
          <a:prstGeom prst="su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14" name="Sun 13">
            <a:extLst>
              <a:ext uri="{FF2B5EF4-FFF2-40B4-BE49-F238E27FC236}">
                <a16:creationId xmlns:a16="http://schemas.microsoft.com/office/drawing/2014/main" id="{BB957AEC-27F3-1B2F-BE72-EA8E822000C0}"/>
              </a:ext>
            </a:extLst>
          </p:cNvPr>
          <p:cNvSpPr/>
          <p:nvPr/>
        </p:nvSpPr>
        <p:spPr>
          <a:xfrm>
            <a:off x="8137084" y="3045693"/>
            <a:ext cx="80492" cy="80492"/>
          </a:xfrm>
          <a:prstGeom prst="su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15" name="Sun 14">
            <a:extLst>
              <a:ext uri="{FF2B5EF4-FFF2-40B4-BE49-F238E27FC236}">
                <a16:creationId xmlns:a16="http://schemas.microsoft.com/office/drawing/2014/main" id="{3806FC58-BE96-1380-AF59-2EA621BE8ED1}"/>
              </a:ext>
            </a:extLst>
          </p:cNvPr>
          <p:cNvSpPr/>
          <p:nvPr/>
        </p:nvSpPr>
        <p:spPr>
          <a:xfrm>
            <a:off x="8181075" y="3206391"/>
            <a:ext cx="80492" cy="80492"/>
          </a:xfrm>
          <a:prstGeom prst="su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20" name="Sun 19">
            <a:extLst>
              <a:ext uri="{FF2B5EF4-FFF2-40B4-BE49-F238E27FC236}">
                <a16:creationId xmlns:a16="http://schemas.microsoft.com/office/drawing/2014/main" id="{FC63E7A5-3741-5D89-E1E4-826B4A34FA7D}"/>
              </a:ext>
            </a:extLst>
          </p:cNvPr>
          <p:cNvSpPr/>
          <p:nvPr/>
        </p:nvSpPr>
        <p:spPr>
          <a:xfrm>
            <a:off x="8193267" y="3383774"/>
            <a:ext cx="80492" cy="80492"/>
          </a:xfrm>
          <a:prstGeom prst="su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28" name="Slide Number Placeholder 27">
            <a:extLst>
              <a:ext uri="{FF2B5EF4-FFF2-40B4-BE49-F238E27FC236}">
                <a16:creationId xmlns:a16="http://schemas.microsoft.com/office/drawing/2014/main" id="{30A955F5-B08C-70BC-1A3E-5ADD4CE00877}"/>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6</a:t>
            </a:fld>
            <a:endParaRPr lang="en-US" dirty="0"/>
          </a:p>
        </p:txBody>
      </p:sp>
    </p:spTree>
    <p:extLst>
      <p:ext uri="{BB962C8B-B14F-4D97-AF65-F5344CB8AC3E}">
        <p14:creationId xmlns:p14="http://schemas.microsoft.com/office/powerpoint/2010/main" val="108231380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240BFC3-A9C4-26F7-BEFF-63E25E2300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1" y="1466027"/>
            <a:ext cx="4508198" cy="303700"/>
          </a:xfrm>
          <a:prstGeom prst="rect">
            <a:avLst/>
          </a:prstGeom>
          <a:effectLst>
            <a:outerShdw blurRad="50800" dist="38100" dir="10800000" algn="r" rotWithShape="0">
              <a:prstClr val="black">
                <a:alpha val="40000"/>
              </a:prstClr>
            </a:outerShdw>
          </a:effectLst>
        </p:spPr>
      </p:pic>
      <p:pic>
        <p:nvPicPr>
          <p:cNvPr id="5" name="Graphic 4">
            <a:extLst>
              <a:ext uri="{FF2B5EF4-FFF2-40B4-BE49-F238E27FC236}">
                <a16:creationId xmlns:a16="http://schemas.microsoft.com/office/drawing/2014/main" id="{323BE373-94BD-36D1-14AA-95135C7309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1" y="1824991"/>
            <a:ext cx="4508198" cy="303700"/>
          </a:xfrm>
          <a:prstGeom prst="rect">
            <a:avLst/>
          </a:prstGeom>
          <a:effectLst>
            <a:outerShdw blurRad="50800" dist="38100" dir="10800000" algn="r" rotWithShape="0">
              <a:prstClr val="black">
                <a:alpha val="40000"/>
              </a:prstClr>
            </a:outerShdw>
          </a:effectLst>
        </p:spPr>
      </p:pic>
      <p:pic>
        <p:nvPicPr>
          <p:cNvPr id="7" name="Graphic 6">
            <a:extLst>
              <a:ext uri="{FF2B5EF4-FFF2-40B4-BE49-F238E27FC236}">
                <a16:creationId xmlns:a16="http://schemas.microsoft.com/office/drawing/2014/main" id="{23210800-08A4-F58E-902E-FBDF06F95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1" y="2194469"/>
            <a:ext cx="4508198" cy="303700"/>
          </a:xfrm>
          <a:prstGeom prst="rect">
            <a:avLst/>
          </a:prstGeom>
          <a:effectLst>
            <a:outerShdw blurRad="50800" dist="38100" dir="10800000" algn="r" rotWithShape="0">
              <a:prstClr val="black">
                <a:alpha val="40000"/>
              </a:prstClr>
            </a:outerShdw>
          </a:effectLst>
        </p:spPr>
      </p:pic>
      <p:pic>
        <p:nvPicPr>
          <p:cNvPr id="8" name="Graphic 7">
            <a:extLst>
              <a:ext uri="{FF2B5EF4-FFF2-40B4-BE49-F238E27FC236}">
                <a16:creationId xmlns:a16="http://schemas.microsoft.com/office/drawing/2014/main" id="{8EC99C24-96ED-2CB0-3258-A8859EF65F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1" y="2565047"/>
            <a:ext cx="4508198" cy="303700"/>
          </a:xfrm>
          <a:prstGeom prst="rect">
            <a:avLst/>
          </a:prstGeom>
          <a:effectLst>
            <a:outerShdw blurRad="50800" dist="38100" dir="10800000" algn="r" rotWithShape="0">
              <a:prstClr val="black">
                <a:alpha val="40000"/>
              </a:prstClr>
            </a:outerShdw>
          </a:effectLst>
        </p:spPr>
      </p:pic>
      <p:pic>
        <p:nvPicPr>
          <p:cNvPr id="13" name="Graphic 12">
            <a:extLst>
              <a:ext uri="{FF2B5EF4-FFF2-40B4-BE49-F238E27FC236}">
                <a16:creationId xmlns:a16="http://schemas.microsoft.com/office/drawing/2014/main" id="{9A0AE28A-4E71-371F-73F7-852E3C22BC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1" y="2935625"/>
            <a:ext cx="4508198" cy="303700"/>
          </a:xfrm>
          <a:prstGeom prst="rect">
            <a:avLst/>
          </a:prstGeom>
          <a:effectLst>
            <a:outerShdw blurRad="50800" dist="38100" dir="10800000" algn="r" rotWithShape="0">
              <a:prstClr val="black">
                <a:alpha val="40000"/>
              </a:prstClr>
            </a:outerShdw>
          </a:effectLst>
        </p:spPr>
      </p:pic>
      <p:pic>
        <p:nvPicPr>
          <p:cNvPr id="14" name="Graphic 13">
            <a:extLst>
              <a:ext uri="{FF2B5EF4-FFF2-40B4-BE49-F238E27FC236}">
                <a16:creationId xmlns:a16="http://schemas.microsoft.com/office/drawing/2014/main" id="{EBF971D2-5179-5171-1D33-D6DE103866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1" y="3305103"/>
            <a:ext cx="4508198" cy="303700"/>
          </a:xfrm>
          <a:prstGeom prst="rect">
            <a:avLst/>
          </a:prstGeom>
          <a:effectLst>
            <a:outerShdw blurRad="50800" dist="38100" dir="10800000" algn="r" rotWithShape="0">
              <a:prstClr val="black">
                <a:alpha val="40000"/>
              </a:prstClr>
            </a:outerShdw>
          </a:effectLst>
        </p:spPr>
      </p:pic>
      <p:pic>
        <p:nvPicPr>
          <p:cNvPr id="15" name="Graphic 14">
            <a:extLst>
              <a:ext uri="{FF2B5EF4-FFF2-40B4-BE49-F238E27FC236}">
                <a16:creationId xmlns:a16="http://schemas.microsoft.com/office/drawing/2014/main" id="{C4434A42-AE98-9AA0-53B2-49307BD81B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1" y="3675681"/>
            <a:ext cx="4508198" cy="303700"/>
          </a:xfrm>
          <a:prstGeom prst="rect">
            <a:avLst/>
          </a:prstGeom>
          <a:effectLst>
            <a:outerShdw blurRad="50800" dist="38100" dir="10800000" algn="r" rotWithShape="0">
              <a:prstClr val="black">
                <a:alpha val="40000"/>
              </a:prstClr>
            </a:outerShdw>
          </a:effectLst>
        </p:spPr>
      </p:pic>
      <p:sp>
        <p:nvSpPr>
          <p:cNvPr id="2" name="Slide Number Placeholder 1"/>
          <p:cNvSpPr>
            <a:spLocks noGrp="1"/>
          </p:cNvSpPr>
          <p:nvPr>
            <p:ph type="sldNum" sz="quarter" idx="4"/>
          </p:nvPr>
        </p:nvSpPr>
        <p:spPr>
          <a:xfrm>
            <a:off x="8869142" y="4843825"/>
            <a:ext cx="211057" cy="140631"/>
          </a:xfrm>
        </p:spPr>
        <p:txBody>
          <a:bodyPr/>
          <a:lstStyle/>
          <a:p>
            <a:pPr lvl="1" indent="-207169">
              <a:spcBef>
                <a:spcPts val="675"/>
              </a:spcBef>
            </a:pPr>
            <a:fld id="{126B356D-DBE9-445A-9C43-3D3F41468F04}" type="slidenum">
              <a:rPr sz="1100" dirty="0">
                <a:solidFill>
                  <a:prstClr val="white"/>
                </a:solidFill>
                <a:latin typeface="+mn-lt"/>
              </a:rPr>
              <a:pPr lvl="1" indent="-207169">
                <a:spcBef>
                  <a:spcPts val="675"/>
                </a:spcBef>
              </a:pPr>
              <a:t>7</a:t>
            </a:fld>
            <a:endParaRPr sz="1100" dirty="0">
              <a:solidFill>
                <a:prstClr val="white"/>
              </a:solidFill>
              <a:latin typeface="+mn-lt"/>
            </a:endParaRPr>
          </a:p>
        </p:txBody>
      </p:sp>
      <p:sp>
        <p:nvSpPr>
          <p:cNvPr id="16" name="Rectangle 15">
            <a:extLst>
              <a:ext uri="{FF2B5EF4-FFF2-40B4-BE49-F238E27FC236}">
                <a16:creationId xmlns:a16="http://schemas.microsoft.com/office/drawing/2014/main" id="{3CBBD04A-8521-4577-80F7-BAAF08D8F2CA}"/>
              </a:ext>
            </a:extLst>
          </p:cNvPr>
          <p:cNvSpPr/>
          <p:nvPr/>
        </p:nvSpPr>
        <p:spPr>
          <a:xfrm>
            <a:off x="4671735" y="1169738"/>
            <a:ext cx="4421006" cy="2969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600" dirty="0">
                <a:solidFill>
                  <a:schemeClr val="bg1"/>
                </a:solidFill>
                <a:latin typeface="Franklin Gothic Book" panose="020B0503020102020204" pitchFamily="34" charset="0"/>
              </a:rPr>
              <a:t>Statewide and Rural Transit Planning</a:t>
            </a:r>
          </a:p>
          <a:p>
            <a:pPr>
              <a:lnSpc>
                <a:spcPct val="150000"/>
              </a:lnSpc>
            </a:pPr>
            <a:r>
              <a:rPr lang="en-US" sz="1600" dirty="0">
                <a:solidFill>
                  <a:schemeClr val="bg1"/>
                </a:solidFill>
                <a:latin typeface="Franklin Gothic Book" panose="020B0503020102020204" pitchFamily="34" charset="0"/>
              </a:rPr>
              <a:t>Bicycle and Pedestrian Planning</a:t>
            </a:r>
          </a:p>
          <a:p>
            <a:pPr>
              <a:lnSpc>
                <a:spcPct val="150000"/>
              </a:lnSpc>
            </a:pPr>
            <a:r>
              <a:rPr lang="en-US" sz="1600" dirty="0">
                <a:solidFill>
                  <a:schemeClr val="bg1"/>
                </a:solidFill>
                <a:latin typeface="Franklin Gothic Book" panose="020B0503020102020204" pitchFamily="34" charset="0"/>
              </a:rPr>
              <a:t>Active Transportation Planning</a:t>
            </a:r>
          </a:p>
          <a:p>
            <a:pPr>
              <a:lnSpc>
                <a:spcPct val="150000"/>
              </a:lnSpc>
            </a:pPr>
            <a:r>
              <a:rPr lang="en-US" sz="1600" dirty="0">
                <a:solidFill>
                  <a:schemeClr val="bg1"/>
                </a:solidFill>
                <a:latin typeface="Franklin Gothic Book" panose="020B0503020102020204" pitchFamily="34" charset="0"/>
              </a:rPr>
              <a:t>Transportation Alternative Funding</a:t>
            </a:r>
          </a:p>
          <a:p>
            <a:pPr>
              <a:lnSpc>
                <a:spcPct val="150000"/>
              </a:lnSpc>
            </a:pPr>
            <a:r>
              <a:rPr lang="en-US" sz="1600" dirty="0">
                <a:solidFill>
                  <a:schemeClr val="bg1"/>
                </a:solidFill>
                <a:latin typeface="Franklin Gothic Book" panose="020B0503020102020204" pitchFamily="34" charset="0"/>
              </a:rPr>
              <a:t>Transit Grant Management and Administration</a:t>
            </a:r>
          </a:p>
          <a:p>
            <a:pPr>
              <a:lnSpc>
                <a:spcPct val="150000"/>
              </a:lnSpc>
            </a:pPr>
            <a:r>
              <a:rPr lang="en-US" sz="1600" dirty="0">
                <a:solidFill>
                  <a:schemeClr val="bg1"/>
                </a:solidFill>
                <a:latin typeface="Franklin Gothic Book" panose="020B0503020102020204" pitchFamily="34" charset="0"/>
              </a:rPr>
              <a:t>Bicycle &amp; Pedestrian Advisory Committee (BPAC)</a:t>
            </a:r>
          </a:p>
          <a:p>
            <a:pPr>
              <a:lnSpc>
                <a:spcPct val="150000"/>
              </a:lnSpc>
            </a:pPr>
            <a:r>
              <a:rPr lang="en-US" sz="1600" dirty="0">
                <a:solidFill>
                  <a:schemeClr val="bg1"/>
                </a:solidFill>
                <a:latin typeface="Franklin Gothic Book" panose="020B0503020102020204" pitchFamily="34" charset="0"/>
              </a:rPr>
              <a:t>Public Transit Advisory Committee (PTAC) </a:t>
            </a:r>
          </a:p>
        </p:txBody>
      </p:sp>
      <p:sp>
        <p:nvSpPr>
          <p:cNvPr id="17" name="Title 2">
            <a:extLst>
              <a:ext uri="{FF2B5EF4-FFF2-40B4-BE49-F238E27FC236}">
                <a16:creationId xmlns:a16="http://schemas.microsoft.com/office/drawing/2014/main" id="{0028DC42-E3F5-4569-8771-03A672AA3A3B}"/>
              </a:ext>
            </a:extLst>
          </p:cNvPr>
          <p:cNvSpPr txBox="1">
            <a:spLocks/>
          </p:cNvSpPr>
          <p:nvPr/>
        </p:nvSpPr>
        <p:spPr>
          <a:xfrm>
            <a:off x="75470" y="110102"/>
            <a:ext cx="8957450" cy="430887"/>
          </a:xfrm>
          <a:prstGeom prst="rect">
            <a:avLst/>
          </a:prstGeom>
        </p:spPr>
        <p:txBody>
          <a:bodyPr/>
          <a:lstStyle>
            <a:lvl1pPr marL="0" algn="l" defTabSz="914400" rtl="0" eaLnBrk="1" latinLnBrk="0" hangingPunct="1">
              <a:lnSpc>
                <a:spcPct val="100000"/>
              </a:lnSpc>
              <a:spcBef>
                <a:spcPct val="0"/>
              </a:spcBef>
              <a:buNone/>
              <a:defRPr lang="en-US" sz="2200" b="0" kern="1200" dirty="0" smtClean="0">
                <a:solidFill>
                  <a:schemeClr val="accent2"/>
                </a:solidFill>
                <a:effectLst/>
                <a:latin typeface="Franklin Gothic Demi" pitchFamily="34" charset="0"/>
                <a:ea typeface="+mn-ea"/>
                <a:cs typeface="Arial" pitchFamily="34" charset="0"/>
              </a:defRPr>
            </a:lvl1pPr>
          </a:lstStyle>
          <a:p>
            <a:r>
              <a:rPr lang="en-US" sz="2400" dirty="0"/>
              <a:t>TxDOT Public Transportation Division – Eric Gleason, Director</a:t>
            </a:r>
          </a:p>
        </p:txBody>
      </p:sp>
      <p:pic>
        <p:nvPicPr>
          <p:cNvPr id="4" name="Picture 3" descr="A picture containing outdoor, sky, road, person&#10;&#10;Description automatically generated">
            <a:extLst>
              <a:ext uri="{FF2B5EF4-FFF2-40B4-BE49-F238E27FC236}">
                <a16:creationId xmlns:a16="http://schemas.microsoft.com/office/drawing/2014/main" id="{A949DB6A-1F0F-477F-A89C-EF97FCD3F7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3280"/>
          <a:stretch/>
        </p:blipFill>
        <p:spPr>
          <a:xfrm>
            <a:off x="2004539" y="704802"/>
            <a:ext cx="2271646" cy="1753556"/>
          </a:xfrm>
          <a:prstGeom prst="rect">
            <a:avLst/>
          </a:prstGeom>
          <a:ln w="12700">
            <a:solidFill>
              <a:schemeClr val="tx1">
                <a:lumMod val="50000"/>
                <a:lumOff val="50000"/>
              </a:schemeClr>
            </a:solidFill>
          </a:ln>
          <a:effectLst>
            <a:innerShdw blurRad="114300">
              <a:schemeClr val="accent1">
                <a:lumMod val="60000"/>
                <a:lumOff val="40000"/>
              </a:schemeClr>
            </a:innerShdw>
          </a:effectLst>
        </p:spPr>
      </p:pic>
      <p:pic>
        <p:nvPicPr>
          <p:cNvPr id="6" name="Picture 5">
            <a:extLst>
              <a:ext uri="{FF2B5EF4-FFF2-40B4-BE49-F238E27FC236}">
                <a16:creationId xmlns:a16="http://schemas.microsoft.com/office/drawing/2014/main" id="{787AA48F-ADE0-452D-A711-E7E933B37F3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800" t="14739" r="828" b="25883"/>
          <a:stretch/>
        </p:blipFill>
        <p:spPr>
          <a:xfrm>
            <a:off x="75470" y="2524047"/>
            <a:ext cx="4200715" cy="2130498"/>
          </a:xfrm>
          <a:prstGeom prst="rect">
            <a:avLst/>
          </a:prstGeom>
          <a:ln w="12700">
            <a:solidFill>
              <a:schemeClr val="tx1">
                <a:lumMod val="50000"/>
                <a:lumOff val="50000"/>
              </a:schemeClr>
            </a:solidFill>
          </a:ln>
          <a:effectLst>
            <a:innerShdw blurRad="114300">
              <a:schemeClr val="accent1">
                <a:lumMod val="60000"/>
                <a:lumOff val="40000"/>
              </a:schemeClr>
            </a:innerShdw>
          </a:effectLst>
        </p:spPr>
      </p:pic>
      <p:pic>
        <p:nvPicPr>
          <p:cNvPr id="9" name="Picture 8">
            <a:extLst>
              <a:ext uri="{FF2B5EF4-FFF2-40B4-BE49-F238E27FC236}">
                <a16:creationId xmlns:a16="http://schemas.microsoft.com/office/drawing/2014/main" id="{57F7B367-3622-484C-887B-B7CDB91DAB7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4" t="24294" r="1" b="12729"/>
          <a:stretch/>
        </p:blipFill>
        <p:spPr>
          <a:xfrm>
            <a:off x="75470" y="709600"/>
            <a:ext cx="1853115" cy="1748758"/>
          </a:xfrm>
          <a:prstGeom prst="rect">
            <a:avLst/>
          </a:prstGeom>
          <a:ln w="12700">
            <a:solidFill>
              <a:schemeClr val="tx1">
                <a:lumMod val="50000"/>
                <a:lumOff val="50000"/>
              </a:schemeClr>
            </a:solidFill>
          </a:ln>
          <a:effectLst>
            <a:innerShdw blurRad="114300">
              <a:schemeClr val="accent1">
                <a:lumMod val="60000"/>
                <a:lumOff val="40000"/>
              </a:schemeClr>
            </a:innerShdw>
          </a:effectLst>
        </p:spPr>
      </p:pic>
      <p:grpSp>
        <p:nvGrpSpPr>
          <p:cNvPr id="11" name="Group 10">
            <a:extLst>
              <a:ext uri="{FF2B5EF4-FFF2-40B4-BE49-F238E27FC236}">
                <a16:creationId xmlns:a16="http://schemas.microsoft.com/office/drawing/2014/main" id="{13EC24DF-3316-5383-B33A-843550EC1B8D}"/>
              </a:ext>
            </a:extLst>
          </p:cNvPr>
          <p:cNvGrpSpPr/>
          <p:nvPr/>
        </p:nvGrpSpPr>
        <p:grpSpPr>
          <a:xfrm>
            <a:off x="1318551" y="1876110"/>
            <a:ext cx="1295852" cy="1295852"/>
            <a:chOff x="1458963" y="2016522"/>
            <a:chExt cx="1015028" cy="1015028"/>
          </a:xfrm>
        </p:grpSpPr>
        <p:sp>
          <p:nvSpPr>
            <p:cNvPr id="10" name="Oval 9">
              <a:extLst>
                <a:ext uri="{FF2B5EF4-FFF2-40B4-BE49-F238E27FC236}">
                  <a16:creationId xmlns:a16="http://schemas.microsoft.com/office/drawing/2014/main" id="{53B48744-408F-F39E-4134-8019F2E2F2CA}"/>
                </a:ext>
              </a:extLst>
            </p:cNvPr>
            <p:cNvSpPr/>
            <p:nvPr/>
          </p:nvSpPr>
          <p:spPr>
            <a:xfrm>
              <a:off x="1458963" y="2016522"/>
              <a:ext cx="1015028" cy="1015028"/>
            </a:xfrm>
            <a:prstGeom prst="ellipse">
              <a:avLst/>
            </a:prstGeom>
            <a:gradFill flip="none" rotWithShape="1">
              <a:gsLst>
                <a:gs pos="0">
                  <a:schemeClr val="accent2">
                    <a:tint val="66000"/>
                    <a:satMod val="160000"/>
                  </a:schemeClr>
                </a:gs>
                <a:gs pos="51000">
                  <a:schemeClr val="accent2">
                    <a:tint val="44500"/>
                    <a:satMod val="160000"/>
                  </a:schemeClr>
                </a:gs>
                <a:gs pos="100000">
                  <a:schemeClr val="accent2">
                    <a:tint val="23500"/>
                    <a:satMod val="160000"/>
                    <a:alpha val="0"/>
                  </a:schemeClr>
                </a:gs>
              </a:gsLst>
              <a:path path="circle">
                <a:fillToRect l="50000" t="50000" r="50000" b="50000"/>
              </a:path>
              <a:tileRect/>
            </a:gradFill>
            <a:ln cmpd="dbl">
              <a:solidFill>
                <a:srgbClr val="D28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pic>
          <p:nvPicPr>
            <p:cNvPr id="12" name="Graphic 11">
              <a:extLst>
                <a:ext uri="{FF2B5EF4-FFF2-40B4-BE49-F238E27FC236}">
                  <a16:creationId xmlns:a16="http://schemas.microsoft.com/office/drawing/2014/main" id="{62CC6F8F-F4E2-4C61-B2FB-1386211E76E6}"/>
                </a:ext>
              </a:extLst>
            </p:cNvPr>
            <p:cNvPicPr>
              <a:picLocks noChangeAspect="1"/>
            </p:cNvPicPr>
            <p:nvPr/>
          </p:nvPicPr>
          <p:blipFill>
            <a:blip r:embed="rId8">
              <a:duotone>
                <a:schemeClr val="accent1">
                  <a:shade val="45000"/>
                  <a:satMod val="135000"/>
                </a:schemeClr>
                <a:prstClr val="white"/>
              </a:duotone>
              <a:extLst>
                <a:ext uri="{96DAC541-7B7A-43D3-8B79-37D633B846F1}">
                  <asvg:svgBlip xmlns:asvg="http://schemas.microsoft.com/office/drawing/2016/SVG/main" r:embed="rId9"/>
                </a:ext>
              </a:extLst>
            </a:blip>
            <a:stretch>
              <a:fillRect/>
            </a:stretch>
          </p:blipFill>
          <p:spPr>
            <a:xfrm>
              <a:off x="1729845" y="2558230"/>
              <a:ext cx="429033" cy="392046"/>
            </a:xfrm>
            <a:prstGeom prst="rect">
              <a:avLst/>
            </a:prstGeom>
            <a:effectLst>
              <a:innerShdw blurRad="63500" dist="50800" dir="5400000">
                <a:prstClr val="black">
                  <a:alpha val="50000"/>
                </a:prstClr>
              </a:innerShdw>
            </a:effectLst>
          </p:spPr>
        </p:pic>
      </p:grpSp>
      <p:pic>
        <p:nvPicPr>
          <p:cNvPr id="19" name="Graphic 18" descr="Cycling with solid fill">
            <a:extLst>
              <a:ext uri="{FF2B5EF4-FFF2-40B4-BE49-F238E27FC236}">
                <a16:creationId xmlns:a16="http://schemas.microsoft.com/office/drawing/2014/main" id="{2C31D843-359C-A4F9-2455-8CD81EA3CC61}"/>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41253" y="1995481"/>
            <a:ext cx="547732" cy="547732"/>
          </a:xfrm>
          <a:prstGeom prst="rect">
            <a:avLst/>
          </a:prstGeom>
          <a:effectLst>
            <a:innerShdw blurRad="63500" dist="50800" dir="5400000">
              <a:prstClr val="black">
                <a:alpha val="50000"/>
              </a:prstClr>
            </a:innerShdw>
          </a:effectLst>
        </p:spPr>
      </p:pic>
      <p:pic>
        <p:nvPicPr>
          <p:cNvPr id="21" name="Graphic 20" descr="Walk with solid fill">
            <a:extLst>
              <a:ext uri="{FF2B5EF4-FFF2-40B4-BE49-F238E27FC236}">
                <a16:creationId xmlns:a16="http://schemas.microsoft.com/office/drawing/2014/main" id="{38931187-8063-5B64-08EF-40C84D29019E}"/>
              </a:ext>
            </a:extLst>
          </p:cNvPr>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48849" y="1971273"/>
            <a:ext cx="547731" cy="547731"/>
          </a:xfrm>
          <a:prstGeom prst="rect">
            <a:avLst/>
          </a:prstGeom>
          <a:effectLst>
            <a:innerShdw blurRad="63500" dist="50800" dir="5400000">
              <a:prstClr val="black">
                <a:alpha val="50000"/>
              </a:prstClr>
            </a:innerShdw>
          </a:effectLst>
        </p:spPr>
      </p:pic>
    </p:spTree>
    <p:extLst>
      <p:ext uri="{BB962C8B-B14F-4D97-AF65-F5344CB8AC3E}">
        <p14:creationId xmlns:p14="http://schemas.microsoft.com/office/powerpoint/2010/main" val="4253536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24FF25-86B6-45EF-88DC-C3CF8A016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166"/>
            <a:ext cx="9147274" cy="4715184"/>
          </a:xfrm>
          <a:prstGeom prst="rect">
            <a:avLst/>
          </a:prstGeom>
        </p:spPr>
      </p:pic>
      <p:sp>
        <p:nvSpPr>
          <p:cNvPr id="4" name="Title 3"/>
          <p:cNvSpPr>
            <a:spLocks noGrp="1"/>
          </p:cNvSpPr>
          <p:nvPr>
            <p:ph type="ctrTitle"/>
          </p:nvPr>
        </p:nvSpPr>
        <p:spPr>
          <a:xfrm>
            <a:off x="382385" y="2222918"/>
            <a:ext cx="5672051" cy="1057275"/>
          </a:xfrm>
        </p:spPr>
        <p:txBody>
          <a:bodyPr/>
          <a:lstStyle/>
          <a:p>
            <a:r>
              <a:rPr lang="en-US" dirty="0"/>
              <a:t>Texas Statewide Multimodal Transit Plan:</a:t>
            </a:r>
            <a:br>
              <a:rPr lang="en-US" dirty="0"/>
            </a:br>
            <a:r>
              <a:rPr lang="en-US" sz="3200" dirty="0"/>
              <a:t>What, Why, and Why Now</a:t>
            </a:r>
          </a:p>
        </p:txBody>
      </p:sp>
    </p:spTree>
    <p:extLst>
      <p:ext uri="{BB962C8B-B14F-4D97-AF65-F5344CB8AC3E}">
        <p14:creationId xmlns:p14="http://schemas.microsoft.com/office/powerpoint/2010/main" val="3908710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66">
            <a:extLst>
              <a:ext uri="{FF2B5EF4-FFF2-40B4-BE49-F238E27FC236}">
                <a16:creationId xmlns:a16="http://schemas.microsoft.com/office/drawing/2014/main" id="{4A4A9B06-C915-2AFB-C54E-124B20241BDE}"/>
              </a:ext>
            </a:extLst>
          </p:cNvPr>
          <p:cNvSpPr txBox="1"/>
          <p:nvPr/>
        </p:nvSpPr>
        <p:spPr>
          <a:xfrm>
            <a:off x="5344827" y="3054495"/>
            <a:ext cx="3759218" cy="1569989"/>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noFill/>
          </a:ln>
        </p:spPr>
        <p:txBody>
          <a:bodyPr vert="horz" wrap="square" lIns="182880" tIns="7984" rIns="91440" bIns="0" rtlCol="0" anchor="ctr">
            <a:noAutofit/>
          </a:bodyPr>
          <a:lstStyle/>
          <a:p>
            <a:pPr algn="ctr">
              <a:spcBef>
                <a:spcPts val="63"/>
              </a:spcBef>
            </a:pPr>
            <a:endParaRPr lang="en-US" sz="1600" spc="-3" dirty="0">
              <a:solidFill>
                <a:schemeClr val="bg1"/>
              </a:solidFill>
              <a:cs typeface="Calibri"/>
            </a:endParaRPr>
          </a:p>
        </p:txBody>
      </p:sp>
      <p:sp>
        <p:nvSpPr>
          <p:cNvPr id="2" name="Title 1">
            <a:extLst>
              <a:ext uri="{FF2B5EF4-FFF2-40B4-BE49-F238E27FC236}">
                <a16:creationId xmlns:a16="http://schemas.microsoft.com/office/drawing/2014/main" id="{5C9899E6-AC19-4020-0BEC-6A66E45D837E}"/>
              </a:ext>
            </a:extLst>
          </p:cNvPr>
          <p:cNvSpPr>
            <a:spLocks noGrp="1"/>
          </p:cNvSpPr>
          <p:nvPr>
            <p:ph type="title"/>
          </p:nvPr>
        </p:nvSpPr>
        <p:spPr>
          <a:xfrm>
            <a:off x="253678" y="108926"/>
            <a:ext cx="8353424" cy="461665"/>
          </a:xfrm>
        </p:spPr>
        <p:txBody>
          <a:bodyPr/>
          <a:lstStyle/>
          <a:p>
            <a:r>
              <a:rPr lang="en-US" sz="2400" dirty="0">
                <a:solidFill>
                  <a:schemeClr val="accent2"/>
                </a:solidFill>
              </a:rPr>
              <a:t>What is </a:t>
            </a:r>
            <a:r>
              <a:rPr lang="en-US" sz="2400" dirty="0"/>
              <a:t>the</a:t>
            </a:r>
            <a:r>
              <a:rPr lang="en-US" sz="2400" dirty="0">
                <a:solidFill>
                  <a:schemeClr val="accent2"/>
                </a:solidFill>
              </a:rPr>
              <a:t> Texas Statewide Multimodal Transit Plan?</a:t>
            </a:r>
          </a:p>
        </p:txBody>
      </p:sp>
      <p:sp>
        <p:nvSpPr>
          <p:cNvPr id="4" name="Slide Number Placeholder 3">
            <a:extLst>
              <a:ext uri="{FF2B5EF4-FFF2-40B4-BE49-F238E27FC236}">
                <a16:creationId xmlns:a16="http://schemas.microsoft.com/office/drawing/2014/main" id="{13B3469C-333D-A003-D1B1-CF8607F10599}"/>
              </a:ext>
            </a:extLst>
          </p:cNvPr>
          <p:cNvSpPr>
            <a:spLocks noGrp="1"/>
          </p:cNvSpPr>
          <p:nvPr>
            <p:ph type="sldNum" sz="quarter" idx="4"/>
          </p:nvPr>
        </p:nvSpPr>
        <p:spPr/>
        <p:txBody>
          <a:bodyPr/>
          <a:lstStyle/>
          <a:p>
            <a:pPr lvl="1">
              <a:spcBef>
                <a:spcPts val="900"/>
              </a:spcBef>
            </a:pPr>
            <a:fld id="{126B356D-DBE9-445A-9C43-3D3F41468F04}" type="slidenum">
              <a:rPr lang="en-US">
                <a:solidFill>
                  <a:srgbClr val="FFFFFF"/>
                </a:solidFill>
              </a:rPr>
              <a:pPr lvl="1">
                <a:spcBef>
                  <a:spcPts val="900"/>
                </a:spcBef>
              </a:pPr>
              <a:t>9</a:t>
            </a:fld>
            <a:endParaRPr lang="en-US" dirty="0">
              <a:solidFill>
                <a:srgbClr val="FFFFFF"/>
              </a:solidFill>
            </a:endParaRPr>
          </a:p>
        </p:txBody>
      </p:sp>
      <p:pic>
        <p:nvPicPr>
          <p:cNvPr id="2052" name="Picture 4" descr="Photo friendship togetherness support meeting teamwork hands group circle team connection work union together business">
            <a:extLst>
              <a:ext uri="{FF2B5EF4-FFF2-40B4-BE49-F238E27FC236}">
                <a16:creationId xmlns:a16="http://schemas.microsoft.com/office/drawing/2014/main" id="{95405FFA-454C-0F99-8A47-2382143F0E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118"/>
          <a:stretch/>
        </p:blipFill>
        <p:spPr bwMode="auto">
          <a:xfrm>
            <a:off x="5338511" y="678510"/>
            <a:ext cx="3759218" cy="2375986"/>
          </a:xfrm>
          <a:prstGeom prst="rect">
            <a:avLst/>
          </a:prstGeom>
          <a:ln w="12700">
            <a:solidFill>
              <a:schemeClr val="tx1">
                <a:lumMod val="50000"/>
                <a:lumOff val="50000"/>
              </a:schemeClr>
            </a:solidFill>
          </a:ln>
          <a:effectLst>
            <a:innerShdw blurRad="114300">
              <a:schemeClr val="accent1">
                <a:lumMod val="60000"/>
                <a:lumOff val="40000"/>
              </a:schemeClr>
            </a:innerShdw>
            <a:reflection blurRad="50800" stA="52000" endPos="19000" dir="5400000" sy="-100000" algn="bl" rotWithShape="0"/>
          </a:effectLst>
          <a:extLst>
            <a:ext uri="{909E8E84-426E-40DD-AFC4-6F175D3DCCD1}">
              <a14:hiddenFill xmlns:a14="http://schemas.microsoft.com/office/drawing/2010/main">
                <a:solidFill>
                  <a:srgbClr val="FFFFFF"/>
                </a:solidFill>
              </a14:hiddenFill>
            </a:ext>
          </a:extLst>
        </p:spPr>
      </p:pic>
      <p:sp>
        <p:nvSpPr>
          <p:cNvPr id="9" name="object 366">
            <a:extLst>
              <a:ext uri="{FF2B5EF4-FFF2-40B4-BE49-F238E27FC236}">
                <a16:creationId xmlns:a16="http://schemas.microsoft.com/office/drawing/2014/main" id="{D84C4206-0953-24D1-A4CA-2E1E4D299269}"/>
              </a:ext>
            </a:extLst>
          </p:cNvPr>
          <p:cNvSpPr txBox="1"/>
          <p:nvPr/>
        </p:nvSpPr>
        <p:spPr>
          <a:xfrm>
            <a:off x="70388" y="3889591"/>
            <a:ext cx="2386714" cy="734894"/>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noFill/>
          </a:ln>
        </p:spPr>
        <p:txBody>
          <a:bodyPr vert="horz" wrap="square" lIns="0" tIns="7984" rIns="0" bIns="0" rtlCol="0" anchor="ctr">
            <a:noAutofit/>
          </a:bodyPr>
          <a:lstStyle/>
          <a:p>
            <a:pPr algn="ctr">
              <a:spcBef>
                <a:spcPts val="63"/>
              </a:spcBef>
            </a:pPr>
            <a:endParaRPr lang="en-US" sz="1600" spc="-3" dirty="0">
              <a:solidFill>
                <a:schemeClr val="bg1"/>
              </a:solidFill>
              <a:latin typeface="+mj-lt"/>
              <a:cs typeface="Calibri"/>
            </a:endParaRPr>
          </a:p>
        </p:txBody>
      </p:sp>
      <p:sp>
        <p:nvSpPr>
          <p:cNvPr id="10" name="object 366">
            <a:extLst>
              <a:ext uri="{FF2B5EF4-FFF2-40B4-BE49-F238E27FC236}">
                <a16:creationId xmlns:a16="http://schemas.microsoft.com/office/drawing/2014/main" id="{DB502D3F-F73F-57C4-7126-DAB56D60A412}"/>
              </a:ext>
            </a:extLst>
          </p:cNvPr>
          <p:cNvSpPr txBox="1"/>
          <p:nvPr/>
        </p:nvSpPr>
        <p:spPr>
          <a:xfrm>
            <a:off x="2562109" y="2209309"/>
            <a:ext cx="2671395" cy="2415175"/>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w="12700">
            <a:noFill/>
          </a:ln>
        </p:spPr>
        <p:txBody>
          <a:bodyPr vert="horz" wrap="square" lIns="182880" tIns="7984" rIns="91440" bIns="0" rtlCol="0" anchor="ctr">
            <a:noAutofit/>
          </a:bodyPr>
          <a:lstStyle/>
          <a:p>
            <a:pPr algn="ctr">
              <a:spcBef>
                <a:spcPts val="63"/>
              </a:spcBef>
            </a:pPr>
            <a:endParaRPr lang="en-US" sz="1600" spc="-3" dirty="0">
              <a:solidFill>
                <a:schemeClr val="bg1"/>
              </a:solidFill>
              <a:cs typeface="Calibri"/>
            </a:endParaRPr>
          </a:p>
        </p:txBody>
      </p:sp>
      <p:pic>
        <p:nvPicPr>
          <p:cNvPr id="2050" name="Picture 2" descr="Photo public transportation. blur image of interior of modern city bus">
            <a:extLst>
              <a:ext uri="{FF2B5EF4-FFF2-40B4-BE49-F238E27FC236}">
                <a16:creationId xmlns:a16="http://schemas.microsoft.com/office/drawing/2014/main" id="{1BD4B8E2-39E7-FE4E-462A-5AC7FCF89D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430"/>
          <a:stretch/>
        </p:blipFill>
        <p:spPr bwMode="auto">
          <a:xfrm>
            <a:off x="66678" y="684180"/>
            <a:ext cx="2386713" cy="3202247"/>
          </a:xfrm>
          <a:prstGeom prst="rect">
            <a:avLst/>
          </a:prstGeom>
          <a:ln w="12700">
            <a:solidFill>
              <a:schemeClr val="tx1">
                <a:lumMod val="50000"/>
                <a:lumOff val="50000"/>
              </a:schemeClr>
            </a:solidFill>
          </a:ln>
          <a:effectLst>
            <a:innerShdw blurRad="114300">
              <a:schemeClr val="accent1">
                <a:lumMod val="60000"/>
                <a:lumOff val="40000"/>
              </a:schemeClr>
            </a:innerShdw>
            <a:reflection blurRad="50800" stA="52000" endPos="19000" dir="5400000" sy="-100000" algn="bl" rotWithShape="0"/>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F75DFA1-4823-B531-8F2A-22A244BBBC4C}"/>
              </a:ext>
            </a:extLst>
          </p:cNvPr>
          <p:cNvSpPr/>
          <p:nvPr/>
        </p:nvSpPr>
        <p:spPr>
          <a:xfrm>
            <a:off x="2562110" y="678510"/>
            <a:ext cx="2671395" cy="1530800"/>
          </a:xfrm>
          <a:prstGeom prst="rect">
            <a:avLst/>
          </a:prstGeom>
          <a:blipFill>
            <a:blip r:embed="rId5">
              <a:extLst>
                <a:ext uri="{28A0092B-C50C-407E-A947-70E740481C1C}">
                  <a14:useLocalDpi xmlns:a14="http://schemas.microsoft.com/office/drawing/2010/main" val="0"/>
                </a:ext>
              </a:extLst>
            </a:blip>
            <a:srcRect/>
            <a:stretch>
              <a:fillRect t="-14000" b="-14000"/>
            </a:stretch>
          </a:blipFill>
          <a:ln w="12700">
            <a:solidFill>
              <a:schemeClr val="bg1">
                <a:lumMod val="50000"/>
              </a:schemeClr>
            </a:solidFill>
          </a:ln>
          <a:effectLst>
            <a:innerShdw blurRad="114300">
              <a:schemeClr val="accent1">
                <a:lumMod val="60000"/>
                <a:lumOff val="40000"/>
              </a:schemeClr>
            </a:innerShdw>
            <a:reflection blurRad="50800" stA="90000" endPos="48000" dir="5400000" sy="-100000" algn="bl" rotWithShape="0"/>
          </a:effectLst>
        </p:spPr>
        <p:style>
          <a:lnRef idx="2">
            <a:schemeClr val="lt1">
              <a:hueOff val="0"/>
              <a:satOff val="0"/>
              <a:lumOff val="0"/>
              <a:alphaOff val="0"/>
            </a:schemeClr>
          </a:lnRef>
          <a:fillRef idx="1">
            <a:scrgbClr r="0" g="0" b="0"/>
          </a:fillRef>
          <a:effectRef idx="0">
            <a:schemeClr val="accent5">
              <a:tint val="50000"/>
              <a:hueOff val="-2159086"/>
              <a:satOff val="-38889"/>
              <a:lumOff val="-7018"/>
              <a:alphaOff val="0"/>
            </a:schemeClr>
          </a:effectRef>
          <a:fontRef idx="minor">
            <a:schemeClr val="lt1">
              <a:hueOff val="0"/>
              <a:satOff val="0"/>
              <a:lumOff val="0"/>
              <a:alphaOff val="0"/>
            </a:schemeClr>
          </a:fontRef>
        </p:style>
        <p:txBody>
          <a:bodyPr/>
          <a:lstStyle/>
          <a:p>
            <a:endParaRPr lang="en-US" dirty="0"/>
          </a:p>
        </p:txBody>
      </p:sp>
      <p:sp>
        <p:nvSpPr>
          <p:cNvPr id="13" name="TextBox 12">
            <a:extLst>
              <a:ext uri="{FF2B5EF4-FFF2-40B4-BE49-F238E27FC236}">
                <a16:creationId xmlns:a16="http://schemas.microsoft.com/office/drawing/2014/main" id="{7B6F282C-0632-A197-C223-5015FA2E3E9B}"/>
              </a:ext>
            </a:extLst>
          </p:cNvPr>
          <p:cNvSpPr txBox="1"/>
          <p:nvPr/>
        </p:nvSpPr>
        <p:spPr>
          <a:xfrm>
            <a:off x="129234" y="3998363"/>
            <a:ext cx="2327868" cy="523220"/>
          </a:xfrm>
          <a:prstGeom prst="rect">
            <a:avLst/>
          </a:prstGeom>
          <a:noFill/>
        </p:spPr>
        <p:txBody>
          <a:bodyPr wrap="square">
            <a:spAutoFit/>
          </a:bodyPr>
          <a:lstStyle/>
          <a:p>
            <a:pPr algn="ctr">
              <a:spcBef>
                <a:spcPts val="63"/>
              </a:spcBef>
            </a:pPr>
            <a:r>
              <a:rPr lang="en-US" sz="1400" spc="-3" dirty="0">
                <a:solidFill>
                  <a:schemeClr val="bg2">
                    <a:lumMod val="90000"/>
                  </a:schemeClr>
                </a:solidFill>
                <a:latin typeface="+mj-lt"/>
                <a:cs typeface="Calibri"/>
              </a:rPr>
              <a:t>First </a:t>
            </a:r>
            <a:r>
              <a:rPr lang="en-US" sz="1400" spc="-3" dirty="0">
                <a:solidFill>
                  <a:schemeClr val="bg2">
                    <a:lumMod val="90000"/>
                  </a:schemeClr>
                </a:solidFill>
                <a:latin typeface="Franklin Gothic Demi" panose="020B0703020102020204" pitchFamily="34" charset="0"/>
                <a:cs typeface="Calibri"/>
              </a:rPr>
              <a:t>Texas</a:t>
            </a:r>
            <a:r>
              <a:rPr lang="en-US" sz="1400" spc="-3" dirty="0">
                <a:solidFill>
                  <a:schemeClr val="bg2">
                    <a:lumMod val="90000"/>
                  </a:schemeClr>
                </a:solidFill>
                <a:latin typeface="+mj-lt"/>
                <a:cs typeface="Calibri"/>
              </a:rPr>
              <a:t> Statewide </a:t>
            </a:r>
            <a:br>
              <a:rPr lang="en-US" sz="1400" spc="-3" dirty="0">
                <a:solidFill>
                  <a:schemeClr val="bg2">
                    <a:lumMod val="90000"/>
                  </a:schemeClr>
                </a:solidFill>
                <a:latin typeface="+mj-lt"/>
                <a:cs typeface="Calibri"/>
              </a:rPr>
            </a:br>
            <a:r>
              <a:rPr lang="en-US" sz="1400" spc="-3" dirty="0">
                <a:solidFill>
                  <a:schemeClr val="bg2">
                    <a:lumMod val="90000"/>
                  </a:schemeClr>
                </a:solidFill>
                <a:latin typeface="+mj-lt"/>
                <a:cs typeface="Calibri"/>
              </a:rPr>
              <a:t>Long-Range Transit Plan</a:t>
            </a:r>
          </a:p>
        </p:txBody>
      </p:sp>
      <p:sp>
        <p:nvSpPr>
          <p:cNvPr id="14" name="object 366">
            <a:extLst>
              <a:ext uri="{FF2B5EF4-FFF2-40B4-BE49-F238E27FC236}">
                <a16:creationId xmlns:a16="http://schemas.microsoft.com/office/drawing/2014/main" id="{C9CE2988-5494-1ADA-6221-4D09FD286849}"/>
              </a:ext>
            </a:extLst>
          </p:cNvPr>
          <p:cNvSpPr txBox="1"/>
          <p:nvPr/>
        </p:nvSpPr>
        <p:spPr>
          <a:xfrm>
            <a:off x="2522502" y="2408093"/>
            <a:ext cx="2671395" cy="2062308"/>
          </a:xfrm>
          <a:prstGeom prst="rect">
            <a:avLst/>
          </a:prstGeom>
          <a:noFill/>
          <a:ln w="12700">
            <a:noFill/>
          </a:ln>
        </p:spPr>
        <p:txBody>
          <a:bodyPr vert="horz" wrap="square" lIns="182880" tIns="7984" rIns="91440" bIns="0" rtlCol="0" anchor="ctr">
            <a:noAutofit/>
          </a:bodyPr>
          <a:lstStyle/>
          <a:p>
            <a:pPr algn="ctr">
              <a:spcBef>
                <a:spcPts val="63"/>
              </a:spcBef>
            </a:pPr>
            <a:r>
              <a:rPr lang="en-US" sz="1400" spc="-3" dirty="0">
                <a:solidFill>
                  <a:schemeClr val="bg2">
                    <a:lumMod val="90000"/>
                  </a:schemeClr>
                </a:solidFill>
                <a:latin typeface="+mj-lt"/>
                <a:cs typeface="Calibri"/>
              </a:rPr>
              <a:t>A Plan for Texas</a:t>
            </a:r>
          </a:p>
          <a:p>
            <a:pPr marL="173038" indent="-173038">
              <a:spcBef>
                <a:spcPts val="63"/>
              </a:spcBef>
              <a:buFont typeface="Arial" panose="020B0604020202020204" pitchFamily="34" charset="0"/>
              <a:buChar char="•"/>
            </a:pPr>
            <a:r>
              <a:rPr lang="en-US" sz="1400" spc="-3" dirty="0">
                <a:solidFill>
                  <a:schemeClr val="bg1"/>
                </a:solidFill>
                <a:cs typeface="Calibri"/>
              </a:rPr>
              <a:t>Current and future transit needs, challenges, and opportunities</a:t>
            </a:r>
          </a:p>
          <a:p>
            <a:pPr marL="173038" indent="-173038">
              <a:spcBef>
                <a:spcPts val="63"/>
              </a:spcBef>
              <a:buFont typeface="Arial" panose="020B0604020202020204" pitchFamily="34" charset="0"/>
              <a:buChar char="•"/>
            </a:pPr>
            <a:r>
              <a:rPr lang="en-US" sz="1400" spc="-3" dirty="0">
                <a:solidFill>
                  <a:schemeClr val="bg1"/>
                </a:solidFill>
                <a:cs typeface="Calibri"/>
              </a:rPr>
              <a:t>Strategies to support public transit</a:t>
            </a:r>
          </a:p>
          <a:p>
            <a:pPr marL="173038" indent="-173038">
              <a:spcBef>
                <a:spcPts val="63"/>
              </a:spcBef>
              <a:buFont typeface="Arial" panose="020B0604020202020204" pitchFamily="34" charset="0"/>
              <a:buChar char="•"/>
            </a:pPr>
            <a:r>
              <a:rPr lang="en-US" sz="1400" spc="-3" dirty="0">
                <a:solidFill>
                  <a:schemeClr val="bg1"/>
                </a:solidFill>
                <a:cs typeface="Calibri"/>
              </a:rPr>
              <a:t>Framework for prioritizing transit investments</a:t>
            </a:r>
          </a:p>
        </p:txBody>
      </p:sp>
      <p:sp>
        <p:nvSpPr>
          <p:cNvPr id="15" name="object 366">
            <a:extLst>
              <a:ext uri="{FF2B5EF4-FFF2-40B4-BE49-F238E27FC236}">
                <a16:creationId xmlns:a16="http://schemas.microsoft.com/office/drawing/2014/main" id="{DA0C1D6B-9720-E39B-BC83-07CD7C756823}"/>
              </a:ext>
            </a:extLst>
          </p:cNvPr>
          <p:cNvSpPr txBox="1"/>
          <p:nvPr/>
        </p:nvSpPr>
        <p:spPr>
          <a:xfrm>
            <a:off x="5259297" y="3054494"/>
            <a:ext cx="3802710" cy="1569989"/>
          </a:xfrm>
          <a:prstGeom prst="rect">
            <a:avLst/>
          </a:prstGeom>
          <a:noFill/>
          <a:ln w="12700">
            <a:noFill/>
          </a:ln>
        </p:spPr>
        <p:txBody>
          <a:bodyPr vert="horz" wrap="square" lIns="182880" tIns="7984" rIns="91440" bIns="0" rtlCol="0" anchor="ctr">
            <a:noAutofit/>
          </a:bodyPr>
          <a:lstStyle/>
          <a:p>
            <a:pPr algn="ctr">
              <a:spcBef>
                <a:spcPts val="63"/>
              </a:spcBef>
            </a:pPr>
            <a:r>
              <a:rPr lang="en-US" sz="1400" spc="-3" dirty="0">
                <a:solidFill>
                  <a:schemeClr val="bg2">
                    <a:lumMod val="90000"/>
                  </a:schemeClr>
                </a:solidFill>
                <a:latin typeface="+mj-lt"/>
                <a:cs typeface="Calibri"/>
              </a:rPr>
              <a:t>Stakeholder-driven and collaborative approach</a:t>
            </a:r>
          </a:p>
          <a:p>
            <a:pPr marL="173038" indent="-173038">
              <a:spcBef>
                <a:spcPts val="63"/>
              </a:spcBef>
              <a:buFont typeface="Arial" panose="020B0604020202020204" pitchFamily="34" charset="0"/>
              <a:buChar char="•"/>
            </a:pPr>
            <a:r>
              <a:rPr lang="en-US" sz="1400" spc="-3" dirty="0">
                <a:solidFill>
                  <a:schemeClr val="bg1"/>
                </a:solidFill>
                <a:cs typeface="Calibri"/>
              </a:rPr>
              <a:t>Comprehensive outreach and engagement strategy</a:t>
            </a:r>
          </a:p>
          <a:p>
            <a:pPr marL="173038" indent="-173038">
              <a:spcBef>
                <a:spcPts val="63"/>
              </a:spcBef>
              <a:buFont typeface="Arial" panose="020B0604020202020204" pitchFamily="34" charset="0"/>
              <a:buChar char="•"/>
            </a:pPr>
            <a:r>
              <a:rPr lang="en-US" sz="1400" spc="-3" dirty="0">
                <a:solidFill>
                  <a:schemeClr val="bg1"/>
                </a:solidFill>
                <a:cs typeface="Calibri"/>
              </a:rPr>
              <a:t>Builds upon existing local, regional, and statewide plans</a:t>
            </a:r>
          </a:p>
          <a:p>
            <a:pPr marL="173038" indent="-173038">
              <a:spcBef>
                <a:spcPts val="63"/>
              </a:spcBef>
              <a:buFont typeface="Arial" panose="020B0604020202020204" pitchFamily="34" charset="0"/>
              <a:buChar char="•"/>
            </a:pPr>
            <a:r>
              <a:rPr lang="en-US" sz="1400" spc="-3" dirty="0">
                <a:solidFill>
                  <a:schemeClr val="bg1"/>
                </a:solidFill>
                <a:cs typeface="Calibri"/>
              </a:rPr>
              <a:t>Steering Committee and Working Groups</a:t>
            </a:r>
          </a:p>
        </p:txBody>
      </p:sp>
      <p:sp>
        <p:nvSpPr>
          <p:cNvPr id="16" name="TextBox 15">
            <a:extLst>
              <a:ext uri="{FF2B5EF4-FFF2-40B4-BE49-F238E27FC236}">
                <a16:creationId xmlns:a16="http://schemas.microsoft.com/office/drawing/2014/main" id="{AC7704C0-962F-2887-1FB1-1A63B8282F63}"/>
              </a:ext>
            </a:extLst>
          </p:cNvPr>
          <p:cNvSpPr txBox="1"/>
          <p:nvPr/>
        </p:nvSpPr>
        <p:spPr>
          <a:xfrm>
            <a:off x="8271179" y="4560536"/>
            <a:ext cx="918396" cy="200055"/>
          </a:xfrm>
          <a:prstGeom prst="rect">
            <a:avLst/>
          </a:prstGeom>
          <a:noFill/>
        </p:spPr>
        <p:txBody>
          <a:bodyPr wrap="square">
            <a:spAutoFit/>
          </a:bodyPr>
          <a:lstStyle/>
          <a:p>
            <a:r>
              <a:rPr lang="en-US" sz="700" b="0" i="0" dirty="0">
                <a:solidFill>
                  <a:srgbClr val="777777"/>
                </a:solidFill>
                <a:effectLst/>
                <a:latin typeface="Inter"/>
              </a:rPr>
              <a:t>Image by Freepik</a:t>
            </a:r>
            <a:endParaRPr lang="en-US" sz="700" dirty="0"/>
          </a:p>
        </p:txBody>
      </p:sp>
    </p:spTree>
    <p:extLst>
      <p:ext uri="{BB962C8B-B14F-4D97-AF65-F5344CB8AC3E}">
        <p14:creationId xmlns:p14="http://schemas.microsoft.com/office/powerpoint/2010/main" val="14041107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82"/>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8WSvwZY4nUe86vujk4.fX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heme/theme1.xml><?xml version="1.0" encoding="utf-8"?>
<a:theme xmlns:a="http://schemas.openxmlformats.org/drawingml/2006/main" name="MASTER_powerpoint_template3_WIDESCREEN_SLANT">
  <a:themeElements>
    <a:clrScheme name="FDOT Freight">
      <a:dk1>
        <a:srgbClr val="000000"/>
      </a:dk1>
      <a:lt1>
        <a:srgbClr val="FFFFFF"/>
      </a:lt1>
      <a:dk2>
        <a:srgbClr val="E2E7EB"/>
      </a:dk2>
      <a:lt2>
        <a:srgbClr val="F9EFE0"/>
      </a:lt2>
      <a:accent1>
        <a:srgbClr val="3869A2"/>
      </a:accent1>
      <a:accent2>
        <a:srgbClr val="0F3859"/>
      </a:accent2>
      <a:accent3>
        <a:srgbClr val="CC7B28"/>
      </a:accent3>
      <a:accent4>
        <a:srgbClr val="633252"/>
      </a:accent4>
      <a:accent5>
        <a:srgbClr val="5FB2E7"/>
      </a:accent5>
      <a:accent6>
        <a:srgbClr val="00A79D"/>
      </a:accent6>
      <a:hlink>
        <a:srgbClr val="1A69C0"/>
      </a:hlink>
      <a:folHlink>
        <a:srgbClr val="6A2C5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1200" dirty="0" err="1">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extLst>
    <a:ext uri="{05A4C25C-085E-4340-85A3-A5531E510DB2}">
      <thm15:themeFamily xmlns:thm15="http://schemas.microsoft.com/office/thememl/2012/main" name="Brand_template_9-5-19_WIDE.potx" id="{0E008A3F-521E-4D7F-B9DC-2C1B5BA3FF6F}" vid="{059D642C-AB02-4956-9C6B-F2B120BDB6F4}"/>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2cfdd0d-9c68-474a-a6c6-30d7922bed4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2E0DE4AACC7D4280DFB74FF1DEE6BE" ma:contentTypeVersion="18" ma:contentTypeDescription="Create a new document." ma:contentTypeScope="" ma:versionID="fe85c40ae784bd03e7bdde7aa3426a75">
  <xsd:schema xmlns:xsd="http://www.w3.org/2001/XMLSchema" xmlns:xs="http://www.w3.org/2001/XMLSchema" xmlns:p="http://schemas.microsoft.com/office/2006/metadata/properties" xmlns:ns3="f2cfdd0d-9c68-474a-a6c6-30d7922bed42" xmlns:ns4="56efc680-d88d-4347-85a3-ae2d0b957657" targetNamespace="http://schemas.microsoft.com/office/2006/metadata/properties" ma:root="true" ma:fieldsID="05d633da1ea0f830c7bba7fa502d7761" ns3:_="" ns4:_="">
    <xsd:import namespace="f2cfdd0d-9c68-474a-a6c6-30d7922bed42"/>
    <xsd:import namespace="56efc680-d88d-4347-85a3-ae2d0b95765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cfdd0d-9c68-474a-a6c6-30d7922bed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efc680-d88d-4347-85a3-ae2d0b95765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D00FEB-8268-4E65-8965-8555F98441C4}">
  <ds:schemaRefs>
    <ds:schemaRef ds:uri="http://schemas.microsoft.com/office/infopath/2007/PartnerControls"/>
    <ds:schemaRef ds:uri="http://purl.org/dc/terms/"/>
    <ds:schemaRef ds:uri="http://schemas.microsoft.com/office/2006/documentManagement/types"/>
    <ds:schemaRef ds:uri="56efc680-d88d-4347-85a3-ae2d0b957657"/>
    <ds:schemaRef ds:uri="f2cfdd0d-9c68-474a-a6c6-30d7922bed42"/>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9B070EC2-1E79-4469-B3E5-79E27703FC3C}">
  <ds:schemaRefs>
    <ds:schemaRef ds:uri="http://schemas.microsoft.com/sharepoint/v3/contenttype/forms"/>
  </ds:schemaRefs>
</ds:datastoreItem>
</file>

<file path=customXml/itemProps3.xml><?xml version="1.0" encoding="utf-8"?>
<ds:datastoreItem xmlns:ds="http://schemas.openxmlformats.org/officeDocument/2006/customXml" ds:itemID="{285FC53B-5D1D-4BBA-8162-01DA155088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cfdd0d-9c68-474a-a6c6-30d7922bed42"/>
    <ds:schemaRef ds:uri="56efc680-d88d-4347-85a3-ae2d0b9576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Dark1_standard</Template>
  <TotalTime>266</TotalTime>
  <Words>2215</Words>
  <Application>Microsoft Office PowerPoint</Application>
  <PresentationFormat>On-screen Show (16:9)</PresentationFormat>
  <Paragraphs>577</Paragraphs>
  <Slides>32</Slides>
  <Notes>28</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32</vt:i4>
      </vt:variant>
    </vt:vector>
  </HeadingPairs>
  <TitlesOfParts>
    <vt:vector size="46" baseType="lpstr">
      <vt:lpstr>Arial</vt:lpstr>
      <vt:lpstr>Calibri</vt:lpstr>
      <vt:lpstr>Calibri Light</vt:lpstr>
      <vt:lpstr>CDM Smith</vt:lpstr>
      <vt:lpstr>Franklin Gothic Book</vt:lpstr>
      <vt:lpstr>Franklin Gothic Demi</vt:lpstr>
      <vt:lpstr>Franklin Gothic Medium</vt:lpstr>
      <vt:lpstr>Franklin Gothic Medium Cond</vt:lpstr>
      <vt:lpstr>Inter</vt:lpstr>
      <vt:lpstr>Wingdings</vt:lpstr>
      <vt:lpstr>MASTER_powerpoint_template3_WIDESCREEN_SLANT</vt:lpstr>
      <vt:lpstr>1_Custom Design</vt:lpstr>
      <vt:lpstr>Custom Design</vt:lpstr>
      <vt:lpstr>think-cell Slide</vt:lpstr>
      <vt:lpstr>Texas Statewide Multimodal Transit Plan</vt:lpstr>
      <vt:lpstr>Presentation Overview</vt:lpstr>
      <vt:lpstr>TxDOT’s Planning and Modal Programs </vt:lpstr>
      <vt:lpstr>PowerPoint Presentation</vt:lpstr>
      <vt:lpstr>Overview of TxDOT’s Planning and Modal Programs</vt:lpstr>
      <vt:lpstr>Multimodal Transportation Planning and Programs at TxDOT</vt:lpstr>
      <vt:lpstr>PowerPoint Presentation</vt:lpstr>
      <vt:lpstr>Texas Statewide Multimodal Transit Plan: What, Why, and Why Now</vt:lpstr>
      <vt:lpstr>What is the Texas Statewide Multimodal Transit Plan?</vt:lpstr>
      <vt:lpstr>Texas Statewide Multimodal Transit Plan:  Why and Why Now?</vt:lpstr>
      <vt:lpstr>Texas’ Population is Projected to Grow (2020-2060)</vt:lpstr>
      <vt:lpstr>Texas Population Projection (2020 – 2060)</vt:lpstr>
      <vt:lpstr>PowerPoint Presentation</vt:lpstr>
      <vt:lpstr>Texas Cities/Towns Population Growth (2021 to 2022)</vt:lpstr>
      <vt:lpstr>PowerPoint Presentation</vt:lpstr>
      <vt:lpstr>Texas Statewide Multimodal Transit Plan: Vision, Emphasis Areas, and Timeline</vt:lpstr>
      <vt:lpstr>Texas Statewide Multimodal Transit Plan Vision</vt:lpstr>
      <vt:lpstr>Texas Statewide Multimodal Transit Plan:  Emphasis Areas</vt:lpstr>
      <vt:lpstr>Texas Statewide Multimodal Transit Plan: Development Timeline</vt:lpstr>
      <vt:lpstr>Texas Statewide Multimodal Transit Plan: Existing Conditions and Trends</vt:lpstr>
      <vt:lpstr>PowerPoint Presentation</vt:lpstr>
      <vt:lpstr>Current Inter-City Passenger Rail System in Texas</vt:lpstr>
      <vt:lpstr>Transit Ridership in Texas (2019 – 2023)</vt:lpstr>
      <vt:lpstr>Key Transit Needs in Texas</vt:lpstr>
      <vt:lpstr>Texas Has Limited Intercity and Regional Transit Connectivity</vt:lpstr>
      <vt:lpstr>Texas Statewide Multimodal Transit Plan: Public/Stakeholder Outreach and Engagement</vt:lpstr>
      <vt:lpstr>PowerPoint Presentation</vt:lpstr>
      <vt:lpstr>PowerPoint Presentation</vt:lpstr>
      <vt:lpstr>Key Stakeholder Groups: Initial Input </vt:lpstr>
      <vt:lpstr>Texas Statewide Multimodal Transit Plan: Next Steps</vt:lpstr>
      <vt:lpstr>Texas Statewide Multimodal Transit Plan: Development Timeline</vt:lpstr>
      <vt:lpstr>Questions?</vt:lpstr>
    </vt:vector>
  </TitlesOfParts>
  <Company>Texas Dept.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Cover</dc:title>
  <dc:creator>Alice Marecek</dc:creator>
  <cp:lastModifiedBy>Caroline Mays</cp:lastModifiedBy>
  <cp:revision>5</cp:revision>
  <cp:lastPrinted>2021-11-01T16:48:16Z</cp:lastPrinted>
  <dcterms:created xsi:type="dcterms:W3CDTF">2019-09-30T23:27:22Z</dcterms:created>
  <dcterms:modified xsi:type="dcterms:W3CDTF">2024-02-22T16:16:27Z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0x010100AD2E0DE4AACC7D4280DFB74FF1DEE6BE</vt:lpwstr>
  </property>
  <property fmtid="{D5CDD505-2E9C-101B-9397-08002B2CF9AE}" pid="3" name="MediaServiceImageTags">
    <vt:lpwstr/>
  </property>
</Properties>
</file>