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9" r:id="rId5"/>
    <p:sldMasterId id="2147483698" r:id="rId6"/>
  </p:sldMasterIdLst>
  <p:notesMasterIdLst>
    <p:notesMasterId r:id="rId35"/>
  </p:notesMasterIdLst>
  <p:handoutMasterIdLst>
    <p:handoutMasterId r:id="rId36"/>
  </p:handoutMasterIdLst>
  <p:sldIdLst>
    <p:sldId id="354" r:id="rId7"/>
    <p:sldId id="5060" r:id="rId8"/>
    <p:sldId id="5182" r:id="rId9"/>
    <p:sldId id="5224" r:id="rId10"/>
    <p:sldId id="5229" r:id="rId11"/>
    <p:sldId id="5249" r:id="rId12"/>
    <p:sldId id="5256" r:id="rId13"/>
    <p:sldId id="5361" r:id="rId14"/>
    <p:sldId id="5010" r:id="rId15"/>
    <p:sldId id="5354" r:id="rId16"/>
    <p:sldId id="4402" r:id="rId17"/>
    <p:sldId id="5001" r:id="rId18"/>
    <p:sldId id="5355" r:id="rId19"/>
    <p:sldId id="5359" r:id="rId20"/>
    <p:sldId id="5372" r:id="rId21"/>
    <p:sldId id="964" r:id="rId22"/>
    <p:sldId id="5353" r:id="rId23"/>
    <p:sldId id="2844" r:id="rId24"/>
    <p:sldId id="5012" r:id="rId25"/>
    <p:sldId id="5057" r:id="rId26"/>
    <p:sldId id="5085" r:id="rId27"/>
    <p:sldId id="5103" r:id="rId28"/>
    <p:sldId id="5373" r:id="rId29"/>
    <p:sldId id="5360" r:id="rId30"/>
    <p:sldId id="2755" r:id="rId31"/>
    <p:sldId id="5369" r:id="rId32"/>
    <p:sldId id="5251" r:id="rId33"/>
    <p:sldId id="5006" r:id="rId34"/>
  </p:sldIdLst>
  <p:sldSz cx="9144000" cy="5143500" type="screen16x9"/>
  <p:notesSz cx="7023100" cy="93091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543DE3-D93A-4679-84B9-B5EF5EB5C813}">
          <p14:sldIdLst>
            <p14:sldId id="354"/>
            <p14:sldId id="5060"/>
            <p14:sldId id="5182"/>
            <p14:sldId id="5224"/>
            <p14:sldId id="5229"/>
            <p14:sldId id="5249"/>
            <p14:sldId id="5256"/>
            <p14:sldId id="5361"/>
            <p14:sldId id="5010"/>
            <p14:sldId id="5354"/>
            <p14:sldId id="4402"/>
            <p14:sldId id="5001"/>
            <p14:sldId id="5355"/>
            <p14:sldId id="5359"/>
            <p14:sldId id="5372"/>
            <p14:sldId id="964"/>
            <p14:sldId id="5353"/>
            <p14:sldId id="2844"/>
            <p14:sldId id="5012"/>
            <p14:sldId id="5057"/>
            <p14:sldId id="5085"/>
            <p14:sldId id="5103"/>
            <p14:sldId id="5373"/>
            <p14:sldId id="5360"/>
            <p14:sldId id="2755"/>
            <p14:sldId id="5369"/>
            <p14:sldId id="5251"/>
            <p14:sldId id="5006"/>
          </p14:sldIdLst>
        </p14:section>
      </p14:sectionLst>
    </p:ext>
    <p:ext uri="{EFAFB233-063F-42B5-8137-9DF3F51BA10A}">
      <p15:sldGuideLst xmlns:p15="http://schemas.microsoft.com/office/powerpoint/2012/main">
        <p15:guide id="1" orient="horz" pos="1116" userDrawn="1">
          <p15:clr>
            <a:srgbClr val="A4A3A4"/>
          </p15:clr>
        </p15:guide>
        <p15:guide id="2" orient="horz" pos="2172" userDrawn="1">
          <p15:clr>
            <a:srgbClr val="A4A3A4"/>
          </p15:clr>
        </p15:guide>
        <p15:guide id="3" pos="1901">
          <p15:clr>
            <a:srgbClr val="A4A3A4"/>
          </p15:clr>
        </p15:guide>
        <p15:guide id="4" pos="3216" userDrawn="1">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3"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600806-F67F-3220-6B85-C5CB7FD65106}" name="Sorenson, Timothy P" initials="TS" userId="S::sorensontp@cdmsmith.com::443d91b8-6ddb-4fde-a9e1-073aabf449eb" providerId="AD"/>
  <p188:author id="{B1346213-3D3F-55A0-F96C-ED2AB280C05B}" name="Michael Dietz" initials="MD" userId="S::Michael.Dietz@txdot.gov::7887e68d-1e98-4b0e-944d-19c8352c6ece" providerId="AD"/>
  <p188:author id="{ED158B2B-2756-1ED3-B5B5-5960369D4A3D}" name="Price, Irie K." initials="PIK" userId="S::priceik@cdmsmith.com::5d11016c-461a-4d17-85a8-f0f6505ed204" providerId="AD"/>
  <p188:author id="{4895D12C-3AA6-E2BE-05D4-E5EF2AE964DA}" name="Calhoun, Shayne P." initials="CSP" userId="S::calhounsp@cdmsmith.com::0f6da4d0-db0c-48f7-927a-806b7f152b4e" providerId="AD"/>
  <p188:author id="{727B9B36-40E3-C64D-D917-131D17F29EC6}" name="David Kolovson" initials="DK" userId="S::dkolovson@rifeline.com::39b1ad31-ce05-4692-97d2-af59474f10e7" providerId="AD"/>
  <p188:author id="{686B0E56-E1A3-8278-AA5C-151E3A015207}" name="Theodore Kosub" initials="TK" userId="S::Theodore.Kosub@txdot.gov::17cdf923-82f9-45db-b687-9d4650b9e4c4" providerId="AD"/>
  <p188:author id="{FC01AC56-A81B-1804-9B72-BBEFB6926517}" name="Brazeau, Michelle V." initials="BMV" userId="S::brazeaumv@cdmsmith.com::10b14dca-0896-4110-8ee9-d4df07ade5d4" providerId="AD"/>
  <p188:author id="{939F8A73-3B1F-8487-1B87-FAED26FE0E17}" name="Bonnie Sherman" initials="BS" userId="S::Bonnie.Sherman@txdot.gov::70f3a170-330b-40dd-9ca7-35f75244ce1e" providerId="AD"/>
  <p188:author id="{DD7A2099-7C0F-402C-2D71-25C24465D592}" name="Caroline Mays" initials="CM" userId="S::Caroline.Mays@txdot.gov::56e92913-cfdd-4555-a132-fd9fac25302f" providerId="AD"/>
  <p188:author id="{2332F5B8-4CCA-BA54-BA43-AD0359AE01A4}" name="Amar, Elizabeth Runey" initials="EA" userId="S::amarer@cdmsmith.com::88a1a620-7544-45c5-9c2d-b01a6a43b578" providerId="AD"/>
  <p188:author id="{DFE974B9-928D-729C-866D-82087E194349}" name="Smith, Chelsey" initials="CS" userId="S::chsmith@burnsmcd.com::4e2f7c5d-2217-402d-9972-5a05c4697ef0" providerId="AD"/>
  <p188:author id="{9B16ECBD-7E84-7DE9-BC7C-529C4AE5AAC5}" name="Prozzi, Jolanda" initials="PJ" userId="S::Jolanda.Prozzi@jacobs.com::cd9e060b-31d7-4da8-b9f6-798c3dd1d98c" providerId="AD"/>
  <p188:author id="{90D9C0CA-C5AC-E460-EF40-04A65DD9C0B9}" name="David Kolovson" initials="DK" userId="S::dkolovson_rifeline.com#ext#@cdmsmithonline.onmicrosoft.com::dba5f4bd-90b1-4404-b353-32d36a0118da" providerId="AD"/>
  <p188:author id="{CDB275E0-47FB-6F7B-17ED-0E2B8B0408F8}" name="Ajith, Adithya" initials="AA" userId="S::Adithya.Ajith@jacobs.com::de5f23c5-94fc-4b3e-9244-d1b7462ddb6c" providerId="AD"/>
  <p188:author id="{460F89EE-4704-D0F9-738B-A1CF02731BC7}" name="Townsend, Alison R." initials="TAR" userId="S::townsendar@cdmsmith.com::6745862e-eecd-455f-8373-6f44c64c2188" providerId="AD"/>
  <p188:author id="{D47EDCF9-13E7-691F-B52E-A0141B39B544}" name="Boesch, Timothy J." initials="TB" userId="S::boeschtj@cdmsmith.com::05db0783-d569-43ad-979f-48eda43355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sey Wells" initials="CW" lastIdx="79" clrIdx="0"/>
  <p:cmAuthor id="2" name="Adam Danczyk" initials="AD" lastIdx="6" clrIdx="1"/>
  <p:cmAuthor id="3" name="Sherry Pifer" initials="SP" lastIdx="35" clrIdx="2">
    <p:extLst>
      <p:ext uri="{19B8F6BF-5375-455C-9EA6-DF929625EA0E}">
        <p15:presenceInfo xmlns:p15="http://schemas.microsoft.com/office/powerpoint/2012/main" userId="S-1-5-21-2042961196-1560697868-15539647-475195" providerId="AD"/>
      </p:ext>
    </p:extLst>
  </p:cmAuthor>
  <p:cmAuthor id="4" name="Michael Williamson" initials="MTW" lastIdx="32" clrIdx="3">
    <p:extLst>
      <p:ext uri="{19B8F6BF-5375-455C-9EA6-DF929625EA0E}">
        <p15:presenceInfo xmlns:p15="http://schemas.microsoft.com/office/powerpoint/2012/main" userId="Michael Williamson" providerId="None"/>
      </p:ext>
    </p:extLst>
  </p:cmAuthor>
  <p:cmAuthor id="5" name="Alice Marecek" initials="AM" lastIdx="77" clrIdx="4">
    <p:extLst>
      <p:ext uri="{19B8F6BF-5375-455C-9EA6-DF929625EA0E}">
        <p15:presenceInfo xmlns:p15="http://schemas.microsoft.com/office/powerpoint/2012/main" userId="S-1-5-21-2141823802-1446982699-3828168933-18447" providerId="AD"/>
      </p:ext>
    </p:extLst>
  </p:cmAuthor>
  <p:cmAuthor id="6" name="Caroline Mays" initials="CM" lastIdx="1" clrIdx="5">
    <p:extLst>
      <p:ext uri="{19B8F6BF-5375-455C-9EA6-DF929625EA0E}">
        <p15:presenceInfo xmlns:p15="http://schemas.microsoft.com/office/powerpoint/2012/main" userId="S::Caroline.Mays@txdot.gov::56e92913-cfdd-4555-a132-fd9fac2530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E6E6E6"/>
    <a:srgbClr val="DFE3F1"/>
    <a:srgbClr val="0F3859"/>
    <a:srgbClr val="5E7688"/>
    <a:srgbClr val="CC7B28"/>
    <a:srgbClr val="2EA300"/>
    <a:srgbClr val="B66D24"/>
    <a:srgbClr val="E6980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599" autoAdjust="0"/>
  </p:normalViewPr>
  <p:slideViewPr>
    <p:cSldViewPr snapToGrid="0">
      <p:cViewPr>
        <p:scale>
          <a:sx n="105" d="100"/>
          <a:sy n="105" d="100"/>
        </p:scale>
        <p:origin x="168" y="15"/>
      </p:cViewPr>
      <p:guideLst>
        <p:guide orient="horz" pos="1116"/>
        <p:guide orient="horz" pos="2172"/>
        <p:guide pos="1901"/>
        <p:guide pos="3216"/>
      </p:guideLst>
    </p:cSldViewPr>
  </p:slideViewPr>
  <p:notesTextViewPr>
    <p:cViewPr>
      <p:scale>
        <a:sx n="1" d="1"/>
        <a:sy n="1" d="1"/>
      </p:scale>
      <p:origin x="0" y="0"/>
    </p:cViewPr>
  </p:notesTextViewPr>
  <p:sorterViewPr>
    <p:cViewPr>
      <p:scale>
        <a:sx n="100" d="100"/>
        <a:sy n="100" d="100"/>
      </p:scale>
      <p:origin x="0" y="-6981"/>
    </p:cViewPr>
  </p:sorterViewPr>
  <p:notesViewPr>
    <p:cSldViewPr snapToGrid="0">
      <p:cViewPr>
        <p:scale>
          <a:sx n="1" d="2"/>
          <a:sy n="1" d="2"/>
        </p:scale>
        <p:origin x="0" y="0"/>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Mays" userId="56e92913-cfdd-4555-a132-fd9fac25302f" providerId="ADAL" clId="{9FBA796C-5143-4865-94C9-222683D9A76E}"/>
    <pc:docChg chg="modSld">
      <pc:chgData name="Caroline Mays" userId="56e92913-cfdd-4555-a132-fd9fac25302f" providerId="ADAL" clId="{9FBA796C-5143-4865-94C9-222683D9A76E}" dt="2024-09-20T04:08:38.136" v="34" actId="20577"/>
      <pc:docMkLst>
        <pc:docMk/>
      </pc:docMkLst>
      <pc:sldChg chg="modSp mod">
        <pc:chgData name="Caroline Mays" userId="56e92913-cfdd-4555-a132-fd9fac25302f" providerId="ADAL" clId="{9FBA796C-5143-4865-94C9-222683D9A76E}" dt="2024-09-20T04:08:38.136" v="34" actId="20577"/>
        <pc:sldMkLst>
          <pc:docMk/>
          <pc:sldMk cId="1478805255" sldId="5060"/>
        </pc:sldMkLst>
        <pc:spChg chg="mod">
          <ac:chgData name="Caroline Mays" userId="56e92913-cfdd-4555-a132-fd9fac25302f" providerId="ADAL" clId="{9FBA796C-5143-4865-94C9-222683D9A76E}" dt="2024-09-20T04:08:38.136" v="34" actId="20577"/>
          <ac:spMkLst>
            <pc:docMk/>
            <pc:sldMk cId="1478805255" sldId="5060"/>
            <ac:spMk id="33" creationId="{ACB2B232-1E5D-F645-B438-CE2F86342BA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S-W47.dot.state.tx.us\DATA2\PTN\Groups\PTN\Statewide%20Multimodal%20Transit%20Plan%20(SMTP)\PTN%20Presentations%20to%20Give\DCTA%20and%20Alamo%20Area%20MPO%20(for%20Caroline)%20-%20January%202024\Ridership%20Recovery%20Since%20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4.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Users\travispdunn\Desktop\AUS-SEA\TxDOT%20Presentation\Transit%20Gaps%20Summa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Sheet2!$B$19</c:f>
              <c:strCache>
                <c:ptCount val="1"/>
                <c:pt idx="0">
                  <c:v>Intercity Rail Trips</c:v>
                </c:pt>
              </c:strCache>
            </c:strRef>
          </c:tx>
          <c:spPr>
            <a:ln w="34925" cap="rnd">
              <a:solidFill>
                <a:srgbClr val="2A4F7A"/>
              </a:solidFill>
              <a:round/>
            </a:ln>
            <a:effectLst>
              <a:outerShdw dist="25400" dir="2700000" algn="tl" rotWithShape="0">
                <a:schemeClr val="tx1">
                  <a:lumMod val="50000"/>
                  <a:lumOff val="50000"/>
                </a:schemeClr>
              </a:outerShdw>
            </a:effectLst>
          </c:spPr>
          <c:marker>
            <c:symbol val="none"/>
          </c:marker>
          <c:dLbls>
            <c:dLbl>
              <c:idx val="0"/>
              <c:layout>
                <c:manualLayout>
                  <c:x val="-7.3108514936201477E-2"/>
                  <c:y val="-4.96275408510990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7F-4538-AEC4-E93E413001AA}"/>
                </c:ext>
              </c:extLst>
            </c:dLbl>
            <c:dLbl>
              <c:idx val="1"/>
              <c:layout>
                <c:manualLayout>
                  <c:x val="-7.4306192920359573E-2"/>
                  <c:y val="7.29113620210403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7F-4538-AEC4-E93E413001AA}"/>
                </c:ext>
              </c:extLst>
            </c:dLbl>
            <c:dLbl>
              <c:idx val="2"/>
              <c:layout>
                <c:manualLayout>
                  <c:x val="-9.3041644757708875E-2"/>
                  <c:y val="-6.56928243357815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7F-4538-AEC4-E93E413001AA}"/>
                </c:ext>
              </c:extLst>
            </c:dLbl>
            <c:dLbl>
              <c:idx val="3"/>
              <c:layout>
                <c:manualLayout>
                  <c:x val="-7.1629699800738342E-2"/>
                  <c:y val="-5.04773699068662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7F-4538-AEC4-E93E413001AA}"/>
                </c:ext>
              </c:extLst>
            </c:dLbl>
            <c:dLbl>
              <c:idx val="4"/>
              <c:layout>
                <c:manualLayout>
                  <c:x val="-6.6644046436101889E-2"/>
                  <c:y val="-5.04773699068662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77F-4538-AEC4-E93E413001AA}"/>
                </c:ext>
              </c:extLst>
            </c:dLbl>
            <c:numFmt formatCode="0.0,\ &quot;K&quot;" sourceLinked="0"/>
            <c:spPr>
              <a:noFill/>
              <a:ln>
                <a:noFill/>
              </a:ln>
              <a:effectLst/>
            </c:spPr>
            <c:txPr>
              <a:bodyPr rot="0" spcFirstLastPara="1" vertOverflow="ellipsis" vert="horz" wrap="square" anchor="ctr" anchorCtr="1"/>
              <a:lstStyle/>
              <a:p>
                <a:pPr>
                  <a:defRPr sz="1050" b="1" i="0" u="none" strike="noStrike" kern="1200" baseline="0">
                    <a:solidFill>
                      <a:srgbClr val="2A4F7A"/>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Sheet2!$C$18:$G$18</c:f>
              <c:strCache>
                <c:ptCount val="5"/>
                <c:pt idx="0">
                  <c:v>2019</c:v>
                </c:pt>
                <c:pt idx="1">
                  <c:v>2020*</c:v>
                </c:pt>
                <c:pt idx="2">
                  <c:v>2021</c:v>
                </c:pt>
                <c:pt idx="3">
                  <c:v>2022</c:v>
                </c:pt>
                <c:pt idx="4">
                  <c:v>2023*</c:v>
                </c:pt>
              </c:strCache>
            </c:strRef>
          </c:cat>
          <c:val>
            <c:numRef>
              <c:f>Sheet2!$C$19:$G$19</c:f>
              <c:numCache>
                <c:formatCode>#,##0</c:formatCode>
                <c:ptCount val="5"/>
                <c:pt idx="0">
                  <c:v>363873</c:v>
                </c:pt>
                <c:pt idx="1">
                  <c:v>145580</c:v>
                </c:pt>
                <c:pt idx="2">
                  <c:v>195580</c:v>
                </c:pt>
                <c:pt idx="3">
                  <c:v>306102</c:v>
                </c:pt>
                <c:pt idx="4">
                  <c:v>306102</c:v>
                </c:pt>
              </c:numCache>
            </c:numRef>
          </c:val>
          <c:smooth val="0"/>
          <c:extLst>
            <c:ext xmlns:c16="http://schemas.microsoft.com/office/drawing/2014/chart" uri="{C3380CC4-5D6E-409C-BE32-E72D297353CC}">
              <c16:uniqueId val="{00000000-BDDB-4AEB-84BE-8E5BE80140BC}"/>
            </c:ext>
          </c:extLst>
        </c:ser>
        <c:dLbls>
          <c:showLegendKey val="0"/>
          <c:showVal val="0"/>
          <c:showCatName val="0"/>
          <c:showSerName val="0"/>
          <c:showPercent val="0"/>
          <c:showBubbleSize val="0"/>
        </c:dLbls>
        <c:dropLines>
          <c:spPr>
            <a:ln w="9525" cap="flat" cmpd="sng" algn="ctr">
              <a:gradFill flip="none" rotWithShape="1">
                <a:gsLst>
                  <a:gs pos="0">
                    <a:schemeClr val="accent1">
                      <a:lumMod val="40000"/>
                      <a:lumOff val="60000"/>
                      <a:alpha val="0"/>
                    </a:schemeClr>
                  </a:gs>
                  <a:gs pos="46000">
                    <a:schemeClr val="accent1">
                      <a:lumMod val="95000"/>
                      <a:lumOff val="5000"/>
                      <a:alpha val="32000"/>
                    </a:schemeClr>
                  </a:gs>
                  <a:gs pos="100000">
                    <a:schemeClr val="accent1">
                      <a:lumMod val="60000"/>
                    </a:schemeClr>
                  </a:gs>
                </a:gsLst>
                <a:lin ang="16200000" scaled="1"/>
                <a:tileRect/>
              </a:gradFill>
              <a:round/>
            </a:ln>
            <a:effectLst/>
          </c:spPr>
        </c:dropLines>
        <c:smooth val="0"/>
        <c:axId val="850436928"/>
        <c:axId val="850438008"/>
      </c:lineChart>
      <c:catAx>
        <c:axId val="850436928"/>
        <c:scaling>
          <c:orientation val="minMax"/>
        </c:scaling>
        <c:delete val="0"/>
        <c:axPos val="b"/>
        <c:numFmt formatCode="General" sourceLinked="1"/>
        <c:majorTickMark val="none"/>
        <c:minorTickMark val="none"/>
        <c:tickLblPos val="nextTo"/>
        <c:spPr>
          <a:noFill/>
          <a:ln w="12700" cap="flat" cmpd="sng" algn="ctr">
            <a:solidFill>
              <a:srgbClr val="2A4F7A"/>
            </a:solidFill>
            <a:round/>
          </a:ln>
          <a:effectLst/>
        </c:spPr>
        <c:txPr>
          <a:bodyPr rot="-60000000" spcFirstLastPara="1" vertOverflow="ellipsis" vert="horz" wrap="square" anchor="ctr" anchorCtr="1"/>
          <a:lstStyle/>
          <a:p>
            <a:pPr>
              <a:defRPr sz="1050" b="0" i="0" u="none" strike="noStrike" kern="1200" spc="100" baseline="0">
                <a:solidFill>
                  <a:srgbClr val="2A4F7A"/>
                </a:solidFill>
                <a:latin typeface="+mn-lt"/>
                <a:ea typeface="+mn-ea"/>
                <a:cs typeface="+mn-cs"/>
              </a:defRPr>
            </a:pPr>
            <a:endParaRPr lang="en-US"/>
          </a:p>
        </c:txPr>
        <c:crossAx val="850438008"/>
        <c:crosses val="autoZero"/>
        <c:auto val="1"/>
        <c:lblAlgn val="ctr"/>
        <c:lblOffset val="100"/>
        <c:noMultiLvlLbl val="0"/>
      </c:catAx>
      <c:valAx>
        <c:axId val="850438008"/>
        <c:scaling>
          <c:orientation val="minMax"/>
        </c:scaling>
        <c:delete val="1"/>
        <c:axPos val="l"/>
        <c:numFmt formatCode="0,\ &quot;K&quot;" sourceLinked="0"/>
        <c:majorTickMark val="none"/>
        <c:minorTickMark val="none"/>
        <c:tickLblPos val="nextTo"/>
        <c:crossAx val="850436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2">
        <a:lumMod val="90000"/>
        <a:alpha val="31000"/>
      </a:schemeClr>
    </a:solidFill>
    <a:ln w="9525" cap="flat" cmpd="sng" algn="ctr">
      <a:noFill/>
      <a:round/>
    </a:ln>
    <a:effectLst/>
  </c:spPr>
  <c:txPr>
    <a:bodyPr/>
    <a:lstStyle/>
    <a:p>
      <a:pPr>
        <a:defRPr sz="1050">
          <a:solidFill>
            <a:srgbClr val="2A4F7A"/>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484004577190372E-2"/>
          <c:y val="4.2951532382713709E-2"/>
          <c:w val="0.65644217966762131"/>
          <c:h val="0.85184999458420751"/>
        </c:manualLayout>
      </c:layout>
      <c:lineChart>
        <c:grouping val="standard"/>
        <c:varyColors val="0"/>
        <c:ser>
          <c:idx val="0"/>
          <c:order val="0"/>
          <c:tx>
            <c:strRef>
              <c:f>Sheet2!$B$2</c:f>
              <c:strCache>
                <c:ptCount val="1"/>
                <c:pt idx="0">
                  <c:v>Total Passenger Trips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Sheet2!$C$1:$G$1</c:f>
              <c:strCache>
                <c:ptCount val="5"/>
                <c:pt idx="0">
                  <c:v>2019</c:v>
                </c:pt>
                <c:pt idx="1">
                  <c:v>2020</c:v>
                </c:pt>
                <c:pt idx="2">
                  <c:v>2021</c:v>
                </c:pt>
                <c:pt idx="3">
                  <c:v>2022</c:v>
                </c:pt>
                <c:pt idx="4">
                  <c:v>2023*</c:v>
                </c:pt>
              </c:strCache>
            </c:strRef>
          </c:cat>
          <c:val>
            <c:numRef>
              <c:f>Sheet2!$C$2:$G$2</c:f>
              <c:numCache>
                <c:formatCode>#,##0</c:formatCode>
                <c:ptCount val="5"/>
                <c:pt idx="0">
                  <c:v>274135360</c:v>
                </c:pt>
                <c:pt idx="1">
                  <c:v>220917916</c:v>
                </c:pt>
                <c:pt idx="2">
                  <c:v>141146941</c:v>
                </c:pt>
                <c:pt idx="3">
                  <c:v>175008980</c:v>
                </c:pt>
                <c:pt idx="4">
                  <c:v>205659859</c:v>
                </c:pt>
              </c:numCache>
            </c:numRef>
          </c:val>
          <c:smooth val="0"/>
          <c:extLst>
            <c:ext xmlns:c16="http://schemas.microsoft.com/office/drawing/2014/chart" uri="{C3380CC4-5D6E-409C-BE32-E72D297353CC}">
              <c16:uniqueId val="{00000000-C27B-4BAB-92D5-92E52703145B}"/>
            </c:ext>
          </c:extLst>
        </c:ser>
        <c:ser>
          <c:idx val="1"/>
          <c:order val="1"/>
          <c:tx>
            <c:strRef>
              <c:f>Sheet2!$B$3</c:f>
              <c:strCache>
                <c:ptCount val="1"/>
                <c:pt idx="0">
                  <c:v>Metropolitan Trips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Sheet2!$C$1:$G$1</c:f>
              <c:strCache>
                <c:ptCount val="5"/>
                <c:pt idx="0">
                  <c:v>2019</c:v>
                </c:pt>
                <c:pt idx="1">
                  <c:v>2020</c:v>
                </c:pt>
                <c:pt idx="2">
                  <c:v>2021</c:v>
                </c:pt>
                <c:pt idx="3">
                  <c:v>2022</c:v>
                </c:pt>
                <c:pt idx="4">
                  <c:v>2023*</c:v>
                </c:pt>
              </c:strCache>
            </c:strRef>
          </c:cat>
          <c:val>
            <c:numRef>
              <c:f>Sheet2!$C$3:$G$3</c:f>
              <c:numCache>
                <c:formatCode>#,##0</c:formatCode>
                <c:ptCount val="5"/>
                <c:pt idx="0">
                  <c:v>246468960</c:v>
                </c:pt>
                <c:pt idx="1">
                  <c:v>200652415</c:v>
                </c:pt>
                <c:pt idx="2">
                  <c:v>129770868</c:v>
                </c:pt>
                <c:pt idx="3">
                  <c:v>155858007</c:v>
                </c:pt>
                <c:pt idx="4">
                  <c:v>183180772</c:v>
                </c:pt>
              </c:numCache>
            </c:numRef>
          </c:val>
          <c:smooth val="0"/>
          <c:extLst>
            <c:ext xmlns:c16="http://schemas.microsoft.com/office/drawing/2014/chart" uri="{C3380CC4-5D6E-409C-BE32-E72D297353CC}">
              <c16:uniqueId val="{00000001-C27B-4BAB-92D5-92E52703145B}"/>
            </c:ext>
          </c:extLst>
        </c:ser>
        <c:ser>
          <c:idx val="2"/>
          <c:order val="2"/>
          <c:tx>
            <c:strRef>
              <c:f>Sheet2!$B$4</c:f>
              <c:strCache>
                <c:ptCount val="1"/>
                <c:pt idx="0">
                  <c:v>Urban &amp; Rural Trips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Sheet2!$C$1:$G$1</c:f>
              <c:strCache>
                <c:ptCount val="5"/>
                <c:pt idx="0">
                  <c:v>2019</c:v>
                </c:pt>
                <c:pt idx="1">
                  <c:v>2020</c:v>
                </c:pt>
                <c:pt idx="2">
                  <c:v>2021</c:v>
                </c:pt>
                <c:pt idx="3">
                  <c:v>2022</c:v>
                </c:pt>
                <c:pt idx="4">
                  <c:v>2023*</c:v>
                </c:pt>
              </c:strCache>
            </c:strRef>
          </c:cat>
          <c:val>
            <c:numRef>
              <c:f>Sheet2!$C$4:$G$4</c:f>
              <c:numCache>
                <c:formatCode>#,##0</c:formatCode>
                <c:ptCount val="5"/>
                <c:pt idx="0">
                  <c:v>27666400</c:v>
                </c:pt>
                <c:pt idx="1">
                  <c:v>20265501</c:v>
                </c:pt>
                <c:pt idx="2">
                  <c:v>11376073</c:v>
                </c:pt>
                <c:pt idx="3">
                  <c:v>19150973</c:v>
                </c:pt>
                <c:pt idx="4">
                  <c:v>22479087</c:v>
                </c:pt>
              </c:numCache>
            </c:numRef>
          </c:val>
          <c:smooth val="0"/>
          <c:extLst>
            <c:ext xmlns:c16="http://schemas.microsoft.com/office/drawing/2014/chart" uri="{C3380CC4-5D6E-409C-BE32-E72D297353CC}">
              <c16:uniqueId val="{00000002-C27B-4BAB-92D5-92E52703145B}"/>
            </c:ext>
          </c:extLst>
        </c:ser>
        <c:dLbls>
          <c:showLegendKey val="0"/>
          <c:showVal val="0"/>
          <c:showCatName val="0"/>
          <c:showSerName val="0"/>
          <c:showPercent val="0"/>
          <c:showBubbleSize val="0"/>
        </c:dLbls>
        <c:marker val="1"/>
        <c:smooth val="0"/>
        <c:axId val="571388040"/>
        <c:axId val="571386600"/>
      </c:lineChart>
      <c:catAx>
        <c:axId val="571388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crossAx val="571386600"/>
        <c:crosses val="autoZero"/>
        <c:auto val="1"/>
        <c:lblAlgn val="ctr"/>
        <c:lblOffset val="100"/>
        <c:noMultiLvlLbl val="0"/>
      </c:catAx>
      <c:valAx>
        <c:axId val="571386600"/>
        <c:scaling>
          <c:orientation val="minMax"/>
        </c:scaling>
        <c:delete val="0"/>
        <c:axPos val="l"/>
        <c:majorGridlines>
          <c:spPr>
            <a:ln w="9525" cap="flat" cmpd="sng" algn="ctr">
              <a:solidFill>
                <a:schemeClr val="tx1">
                  <a:lumMod val="15000"/>
                  <a:lumOff val="85000"/>
                </a:schemeClr>
              </a:solidFill>
              <a:round/>
            </a:ln>
            <a:effectLst/>
          </c:spPr>
        </c:majorGridlines>
        <c:numFmt formatCode="0,,\ &quot;M&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crossAx val="571388040"/>
        <c:crosses val="autoZero"/>
        <c:crossBetween val="between"/>
      </c:valAx>
      <c:spPr>
        <a:noFill/>
        <a:ln>
          <a:noFill/>
        </a:ln>
        <a:effectLst/>
      </c:spPr>
    </c:plotArea>
    <c:legend>
      <c:legendPos val="b"/>
      <c:layout>
        <c:manualLayout>
          <c:xMode val="edge"/>
          <c:yMode val="edge"/>
          <c:x val="0.74128519700141959"/>
          <c:y val="0.51428221837735977"/>
          <c:w val="0.22739052749767888"/>
          <c:h val="0.3474288167152559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mj-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414839587049639E-2"/>
          <c:y val="3.7859390896585778E-2"/>
          <c:w val="0.91257995442468909"/>
          <c:h val="0.77470109675849408"/>
        </c:manualLayout>
      </c:layout>
      <c:lineChart>
        <c:grouping val="standard"/>
        <c:varyColors val="0"/>
        <c:ser>
          <c:idx val="2"/>
          <c:order val="0"/>
          <c:tx>
            <c:strRef>
              <c:f>Sheet1!$D$1</c:f>
              <c:strCache>
                <c:ptCount val="1"/>
                <c:pt idx="0">
                  <c:v>V2018 (2010-2015 - 1.0 Migration Rate)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30"/>
              <c:layout>
                <c:manualLayout>
                  <c:x val="-7.3996522309113924E-2"/>
                  <c:y val="-4.8902480792653885E-2"/>
                </c:manualLayout>
              </c:layout>
              <c:tx>
                <c:rich>
                  <a:bodyPr/>
                  <a:lstStyle/>
                  <a:p>
                    <a:r>
                      <a:rPr lang="en-US" dirty="0"/>
                      <a:t>47.3 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48C-4945-8933-C2D35BDFB2E6}"/>
                </c:ext>
              </c:extLst>
            </c:dLbl>
            <c:numFmt formatCode="&quot;$&quot;\ 0.0,,\ &quot;M&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Sheet1!$A$2:$A$42</c:f>
              <c:numCache>
                <c:formatCode>General</c:formatCod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numCache>
            </c:numRef>
          </c:cat>
          <c:val>
            <c:numRef>
              <c:f>Sheet1!$D$2:$D$42</c:f>
              <c:numCache>
                <c:formatCode>_(* #,##0_);_(* \(#,##0\);_(* "-"??_);_(@_)</c:formatCode>
                <c:ptCount val="41"/>
                <c:pt idx="0">
                  <c:v>29677668</c:v>
                </c:pt>
                <c:pt idx="1">
                  <c:v>30168926</c:v>
                </c:pt>
                <c:pt idx="2">
                  <c:v>30667390</c:v>
                </c:pt>
                <c:pt idx="3">
                  <c:v>31172832</c:v>
                </c:pt>
                <c:pt idx="4">
                  <c:v>31685234</c:v>
                </c:pt>
                <c:pt idx="5">
                  <c:v>32204920</c:v>
                </c:pt>
                <c:pt idx="6">
                  <c:v>32730748</c:v>
                </c:pt>
                <c:pt idx="7">
                  <c:v>33263027</c:v>
                </c:pt>
                <c:pt idx="8">
                  <c:v>33801104</c:v>
                </c:pt>
                <c:pt idx="9">
                  <c:v>34345157</c:v>
                </c:pt>
                <c:pt idx="10">
                  <c:v>34894452</c:v>
                </c:pt>
                <c:pt idx="11">
                  <c:v>35449059</c:v>
                </c:pt>
                <c:pt idx="12">
                  <c:v>36008470</c:v>
                </c:pt>
                <c:pt idx="13">
                  <c:v>36572564</c:v>
                </c:pt>
                <c:pt idx="14">
                  <c:v>37142038</c:v>
                </c:pt>
                <c:pt idx="15">
                  <c:v>37716495</c:v>
                </c:pt>
                <c:pt idx="16">
                  <c:v>38296865</c:v>
                </c:pt>
                <c:pt idx="17">
                  <c:v>38883894</c:v>
                </c:pt>
                <c:pt idx="18">
                  <c:v>39477164</c:v>
                </c:pt>
                <c:pt idx="19">
                  <c:v>40078056</c:v>
                </c:pt>
                <c:pt idx="20">
                  <c:v>40686496</c:v>
                </c:pt>
                <c:pt idx="21">
                  <c:v>41303005</c:v>
                </c:pt>
                <c:pt idx="22">
                  <c:v>41928733</c:v>
                </c:pt>
                <c:pt idx="23">
                  <c:v>42564184</c:v>
                </c:pt>
                <c:pt idx="24">
                  <c:v>43209911</c:v>
                </c:pt>
                <c:pt idx="25">
                  <c:v>43866965</c:v>
                </c:pt>
                <c:pt idx="26">
                  <c:v>44535432</c:v>
                </c:pt>
                <c:pt idx="27">
                  <c:v>45216833</c:v>
                </c:pt>
                <c:pt idx="28">
                  <c:v>45911304</c:v>
                </c:pt>
                <c:pt idx="29">
                  <c:v>46619758</c:v>
                </c:pt>
                <c:pt idx="30">
                  <c:v>47342105</c:v>
                </c:pt>
              </c:numCache>
            </c:numRef>
          </c:val>
          <c:smooth val="0"/>
          <c:extLst>
            <c:ext xmlns:c16="http://schemas.microsoft.com/office/drawing/2014/chart" uri="{C3380CC4-5D6E-409C-BE32-E72D297353CC}">
              <c16:uniqueId val="{00000002-F48C-4945-8933-C2D35BDFB2E6}"/>
            </c:ext>
          </c:extLst>
        </c:ser>
        <c:ser>
          <c:idx val="0"/>
          <c:order val="1"/>
          <c:tx>
            <c:strRef>
              <c:f>Sheet1!$B$1</c:f>
              <c:strCache>
                <c:ptCount val="1"/>
                <c:pt idx="0">
                  <c:v>V2022 (2010-2020 - 1.0 Migration Rate)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40"/>
              <c:layout>
                <c:manualLayout>
                  <c:x val="-3.9310652476716772E-2"/>
                  <c:y val="-4.6328666014093203E-2"/>
                </c:manualLayout>
              </c:layout>
              <c:tx>
                <c:rich>
                  <a:bodyPr/>
                  <a:lstStyle/>
                  <a:p>
                    <a:r>
                      <a:rPr lang="en-US" dirty="0"/>
                      <a:t>44.4</a:t>
                    </a:r>
                    <a:r>
                      <a:rPr lang="en-US" baseline="0" dirty="0"/>
                      <a:t> M</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48C-4945-8933-C2D35BDFB2E6}"/>
                </c:ext>
              </c:extLst>
            </c:dLbl>
            <c:numFmt formatCode="&quot;$&quot;\ 0.0,,\ &quot;M&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Sheet1!$A$2:$A$42</c:f>
              <c:numCache>
                <c:formatCode>General</c:formatCod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numCache>
            </c:numRef>
          </c:cat>
          <c:val>
            <c:numRef>
              <c:f>Sheet1!$B$2:$B$42</c:f>
              <c:numCache>
                <c:formatCode>_(* #,##0_);_(* \(#,##0\);_(* "-"??_);_(@_)</c:formatCode>
                <c:ptCount val="41"/>
                <c:pt idx="0">
                  <c:v>29145505</c:v>
                </c:pt>
                <c:pt idx="1">
                  <c:v>29508207</c:v>
                </c:pt>
                <c:pt idx="2">
                  <c:v>29874788</c:v>
                </c:pt>
                <c:pt idx="3">
                  <c:v>30244881</c:v>
                </c:pt>
                <c:pt idx="4">
                  <c:v>30618408</c:v>
                </c:pt>
                <c:pt idx="5">
                  <c:v>30995030</c:v>
                </c:pt>
                <c:pt idx="6">
                  <c:v>31374415</c:v>
                </c:pt>
                <c:pt idx="7">
                  <c:v>31756242</c:v>
                </c:pt>
                <c:pt idx="8">
                  <c:v>32140235</c:v>
                </c:pt>
                <c:pt idx="9">
                  <c:v>32525922</c:v>
                </c:pt>
                <c:pt idx="10">
                  <c:v>32912882</c:v>
                </c:pt>
                <c:pt idx="11">
                  <c:v>33300733</c:v>
                </c:pt>
                <c:pt idx="12">
                  <c:v>33689173</c:v>
                </c:pt>
                <c:pt idx="13">
                  <c:v>34078174</c:v>
                </c:pt>
                <c:pt idx="14">
                  <c:v>34467756</c:v>
                </c:pt>
                <c:pt idx="15">
                  <c:v>34857869</c:v>
                </c:pt>
                <c:pt idx="16">
                  <c:v>35248360</c:v>
                </c:pt>
                <c:pt idx="17">
                  <c:v>35638739</c:v>
                </c:pt>
                <c:pt idx="18">
                  <c:v>36028822</c:v>
                </c:pt>
                <c:pt idx="19">
                  <c:v>36418360</c:v>
                </c:pt>
                <c:pt idx="20">
                  <c:v>36807213</c:v>
                </c:pt>
                <c:pt idx="21">
                  <c:v>37195498</c:v>
                </c:pt>
                <c:pt idx="22">
                  <c:v>37583109</c:v>
                </c:pt>
                <c:pt idx="23">
                  <c:v>37969850</c:v>
                </c:pt>
                <c:pt idx="24">
                  <c:v>38355509</c:v>
                </c:pt>
                <c:pt idx="25">
                  <c:v>38740127</c:v>
                </c:pt>
                <c:pt idx="26">
                  <c:v>39123792</c:v>
                </c:pt>
                <c:pt idx="27">
                  <c:v>39506360</c:v>
                </c:pt>
                <c:pt idx="28">
                  <c:v>39887643</c:v>
                </c:pt>
                <c:pt idx="29">
                  <c:v>40267524</c:v>
                </c:pt>
                <c:pt idx="30">
                  <c:v>40645784</c:v>
                </c:pt>
                <c:pt idx="31">
                  <c:v>41022525</c:v>
                </c:pt>
                <c:pt idx="32">
                  <c:v>41397804</c:v>
                </c:pt>
                <c:pt idx="33">
                  <c:v>41771854</c:v>
                </c:pt>
                <c:pt idx="34">
                  <c:v>42145223</c:v>
                </c:pt>
                <c:pt idx="35">
                  <c:v>42518254</c:v>
                </c:pt>
                <c:pt idx="36">
                  <c:v>42891450</c:v>
                </c:pt>
                <c:pt idx="37">
                  <c:v>43265100</c:v>
                </c:pt>
                <c:pt idx="38">
                  <c:v>43639517</c:v>
                </c:pt>
                <c:pt idx="39">
                  <c:v>44015027</c:v>
                </c:pt>
                <c:pt idx="40">
                  <c:v>44391658</c:v>
                </c:pt>
              </c:numCache>
            </c:numRef>
          </c:val>
          <c:smooth val="0"/>
          <c:extLst>
            <c:ext xmlns:c16="http://schemas.microsoft.com/office/drawing/2014/chart" uri="{C3380CC4-5D6E-409C-BE32-E72D297353CC}">
              <c16:uniqueId val="{00000000-F48C-4945-8933-C2D35BDFB2E6}"/>
            </c:ext>
          </c:extLst>
        </c:ser>
        <c:ser>
          <c:idx val="1"/>
          <c:order val="2"/>
          <c:tx>
            <c:strRef>
              <c:f>Sheet1!$C$1</c:f>
              <c:strCache>
                <c:ptCount val="1"/>
                <c:pt idx="0">
                  <c:v>V2022 (2010-2020 - 0.5 Migration Rate)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40"/>
              <c:layout>
                <c:manualLayout>
                  <c:x val="-2.543630454375791E-2"/>
                  <c:y val="6.6919184242579005E-2"/>
                </c:manualLayout>
              </c:layout>
              <c:tx>
                <c:rich>
                  <a:bodyPr/>
                  <a:lstStyle/>
                  <a:p>
                    <a:r>
                      <a:rPr lang="en-US" dirty="0"/>
                      <a:t>36.7 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48C-4945-8933-C2D35BDFB2E6}"/>
                </c:ext>
              </c:extLst>
            </c:dLbl>
            <c:numFmt formatCode="&quot;$&quot;\ 0.0,,\ &quot;M&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Sheet1!$A$2:$A$42</c:f>
              <c:numCache>
                <c:formatCode>General</c:formatCod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numCache>
            </c:numRef>
          </c:cat>
          <c:val>
            <c:numRef>
              <c:f>Sheet1!$C$2:$C$42</c:f>
              <c:numCache>
                <c:formatCode>_(* #,##0_);_(* \(#,##0\);_(* "-"??_);_(@_)</c:formatCode>
                <c:ptCount val="41"/>
                <c:pt idx="0">
                  <c:v>29145505</c:v>
                </c:pt>
                <c:pt idx="1">
                  <c:v>29399740</c:v>
                </c:pt>
                <c:pt idx="2">
                  <c:v>29653355</c:v>
                </c:pt>
                <c:pt idx="3">
                  <c:v>29905977</c:v>
                </c:pt>
                <c:pt idx="4">
                  <c:v>30157429</c:v>
                </c:pt>
                <c:pt idx="5">
                  <c:v>30407353</c:v>
                </c:pt>
                <c:pt idx="6">
                  <c:v>30655366</c:v>
                </c:pt>
                <c:pt idx="7">
                  <c:v>30901106</c:v>
                </c:pt>
                <c:pt idx="8">
                  <c:v>31144286</c:v>
                </c:pt>
                <c:pt idx="9">
                  <c:v>31384529</c:v>
                </c:pt>
                <c:pt idx="10">
                  <c:v>31621474</c:v>
                </c:pt>
                <c:pt idx="11">
                  <c:v>31854797</c:v>
                </c:pt>
                <c:pt idx="12">
                  <c:v>32084302</c:v>
                </c:pt>
                <c:pt idx="13">
                  <c:v>32309899</c:v>
                </c:pt>
                <c:pt idx="14">
                  <c:v>32531573</c:v>
                </c:pt>
                <c:pt idx="15">
                  <c:v>32749324</c:v>
                </c:pt>
                <c:pt idx="16">
                  <c:v>32963029</c:v>
                </c:pt>
                <c:pt idx="17">
                  <c:v>33172417</c:v>
                </c:pt>
                <c:pt idx="18">
                  <c:v>33377300</c:v>
                </c:pt>
                <c:pt idx="19">
                  <c:v>33577483</c:v>
                </c:pt>
                <c:pt idx="20">
                  <c:v>33772879</c:v>
                </c:pt>
                <c:pt idx="21">
                  <c:v>33963551</c:v>
                </c:pt>
                <c:pt idx="22">
                  <c:v>34149494</c:v>
                </c:pt>
                <c:pt idx="23">
                  <c:v>34330669</c:v>
                </c:pt>
                <c:pt idx="24">
                  <c:v>34506892</c:v>
                </c:pt>
                <c:pt idx="25">
                  <c:v>34678349</c:v>
                </c:pt>
                <c:pt idx="26">
                  <c:v>34845200</c:v>
                </c:pt>
                <c:pt idx="27">
                  <c:v>35007371</c:v>
                </c:pt>
                <c:pt idx="28">
                  <c:v>35164896</c:v>
                </c:pt>
                <c:pt idx="29">
                  <c:v>35317667</c:v>
                </c:pt>
                <c:pt idx="30">
                  <c:v>35465604</c:v>
                </c:pt>
                <c:pt idx="31">
                  <c:v>35608856</c:v>
                </c:pt>
                <c:pt idx="32">
                  <c:v>35747524</c:v>
                </c:pt>
                <c:pt idx="33">
                  <c:v>35881837</c:v>
                </c:pt>
                <c:pt idx="34">
                  <c:v>36012145</c:v>
                </c:pt>
                <c:pt idx="35">
                  <c:v>36138672</c:v>
                </c:pt>
                <c:pt idx="36">
                  <c:v>36261747</c:v>
                </c:pt>
                <c:pt idx="37">
                  <c:v>36381526</c:v>
                </c:pt>
                <c:pt idx="38">
                  <c:v>36498234</c:v>
                </c:pt>
                <c:pt idx="39">
                  <c:v>36612002</c:v>
                </c:pt>
                <c:pt idx="40">
                  <c:v>36722840</c:v>
                </c:pt>
              </c:numCache>
            </c:numRef>
          </c:val>
          <c:smooth val="0"/>
          <c:extLst>
            <c:ext xmlns:c16="http://schemas.microsoft.com/office/drawing/2014/chart" uri="{C3380CC4-5D6E-409C-BE32-E72D297353CC}">
              <c16:uniqueId val="{00000001-F48C-4945-8933-C2D35BDFB2E6}"/>
            </c:ext>
          </c:extLst>
        </c:ser>
        <c:dLbls>
          <c:showLegendKey val="0"/>
          <c:showVal val="0"/>
          <c:showCatName val="0"/>
          <c:showSerName val="0"/>
          <c:showPercent val="0"/>
          <c:showBubbleSize val="0"/>
        </c:dLbls>
        <c:marker val="1"/>
        <c:smooth val="0"/>
        <c:axId val="1934853743"/>
        <c:axId val="1717145759"/>
      </c:lineChart>
      <c:catAx>
        <c:axId val="1934853743"/>
        <c:scaling>
          <c:orientation val="minMax"/>
        </c:scaling>
        <c:delete val="0"/>
        <c:axPos val="b"/>
        <c:majorGridlines>
          <c:spPr>
            <a:ln w="9525" cap="flat" cmpd="sng" algn="ct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alpha val="0"/>
                      <a:lumMod val="83000"/>
                    </a:schemeClr>
                  </a:gs>
                </a:gsLst>
                <a:lin ang="5400000" scaled="1"/>
                <a:tileRect/>
              </a:gradFill>
              <a:round/>
            </a:ln>
            <a:effectLst/>
          </c:spPr>
        </c:majorGridlines>
        <c:numFmt formatCode="General" sourceLinked="1"/>
        <c:majorTickMark val="none"/>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7145759"/>
        <c:crosses val="autoZero"/>
        <c:auto val="1"/>
        <c:lblAlgn val="ctr"/>
        <c:lblOffset val="100"/>
        <c:noMultiLvlLbl val="0"/>
      </c:catAx>
      <c:valAx>
        <c:axId val="1717145759"/>
        <c:scaling>
          <c:orientation val="minMax"/>
          <c:min val="20000000"/>
        </c:scaling>
        <c:delete val="0"/>
        <c:axPos val="l"/>
        <c:majorGridlines>
          <c:spPr>
            <a:ln w="9525" cap="flat" cmpd="sng" algn="ctr">
              <a:solidFill>
                <a:schemeClr val="tx1">
                  <a:lumMod val="15000"/>
                  <a:lumOff val="85000"/>
                </a:schemeClr>
              </a:solidFill>
              <a:round/>
            </a:ln>
            <a:effectLst/>
          </c:spPr>
        </c:majorGridlines>
        <c:numFmt formatCode="0,,\ &quot;M&quot;"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34853743"/>
        <c:crosses val="autoZero"/>
        <c:crossBetween val="midCat"/>
      </c:valAx>
      <c:spPr>
        <a:noFill/>
        <a:ln>
          <a:noFill/>
        </a:ln>
        <a:effectLst/>
      </c:spPr>
    </c:plotArea>
    <c:legend>
      <c:legendPos val="b"/>
      <c:layout>
        <c:manualLayout>
          <c:xMode val="edge"/>
          <c:yMode val="edge"/>
          <c:x val="8.5278445424243565E-2"/>
          <c:y val="4.7093228266308074E-2"/>
          <c:w val="0.35174689571242457"/>
          <c:h val="0.2523194684399970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7B49-FD4B-9108-62FB8A7E3436}"/>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7B49-FD4B-9108-62FB8A7E3436}"/>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7B49-FD4B-9108-62FB8A7E3436}"/>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7B49-FD4B-9108-62FB8A7E3436}"/>
              </c:ext>
            </c:extLst>
          </c:dPt>
          <c:dPt>
            <c:idx val="4"/>
            <c:bubble3D val="0"/>
            <c:spPr>
              <a:solidFill>
                <a:srgbClr val="F2CE1B"/>
              </a:solidFill>
              <a:ln w="19050">
                <a:solidFill>
                  <a:schemeClr val="lt1"/>
                </a:solidFill>
              </a:ln>
              <a:effectLst/>
            </c:spPr>
            <c:extLst>
              <c:ext xmlns:c16="http://schemas.microsoft.com/office/drawing/2014/chart" uri="{C3380CC4-5D6E-409C-BE32-E72D297353CC}">
                <c16:uniqueId val="{00000009-7B49-FD4B-9108-62FB8A7E3436}"/>
              </c:ext>
            </c:extLst>
          </c:dPt>
          <c:dLbls>
            <c:dLbl>
              <c:idx val="0"/>
              <c:layout>
                <c:manualLayout>
                  <c:x val="0.14000118771645154"/>
                  <c:y val="-3.893406500762591E-3"/>
                </c:manualLayout>
              </c:layout>
              <c:tx>
                <c:rich>
                  <a:bodyPr/>
                  <a:lstStyle/>
                  <a:p>
                    <a:fld id="{4578B520-26D2-2648-B9A8-4C7EB054D89A}" type="CATEGORYNAME">
                      <a:rPr lang="en-US"/>
                      <a:pPr/>
                      <a:t>[CATEGORY NAME]</a:t>
                    </a:fld>
                    <a:r>
                      <a:rPr lang="en-US" baseline="0" dirty="0"/>
                      <a:t>, </a:t>
                    </a:r>
                    <a:fld id="{7C656293-91F8-E245-8BF8-A92FC2F3B1FE}" type="VALUE">
                      <a:rPr lang="en-US" baseline="0" smtClean="0"/>
                      <a:pPr/>
                      <a:t>[VALUE]</a:t>
                    </a:fld>
                    <a:r>
                      <a:rPr lang="en-US" baseline="0" dirty="0"/>
                      <a:t> million</a:t>
                    </a: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B49-FD4B-9108-62FB8A7E3436}"/>
                </c:ext>
              </c:extLst>
            </c:dLbl>
            <c:dLbl>
              <c:idx val="1"/>
              <c:layout>
                <c:manualLayout>
                  <c:x val="4.5161673456919028E-3"/>
                  <c:y val="-4.2827471508388448E-2"/>
                </c:manualLayout>
              </c:layout>
              <c:tx>
                <c:rich>
                  <a:bodyPr/>
                  <a:lstStyle/>
                  <a:p>
                    <a:fld id="{737FB674-E615-234A-BB18-B0CC627D52BA}" type="CATEGORYNAME">
                      <a:rPr lang="en-US"/>
                      <a:pPr/>
                      <a:t>[CATEGORY NAME]</a:t>
                    </a:fld>
                    <a:r>
                      <a:rPr lang="en-US" baseline="0" dirty="0"/>
                      <a:t>, </a:t>
                    </a:r>
                    <a:fld id="{E8A362C6-885E-6A47-BFB7-F3120D9CF792}" type="VALUE">
                      <a:rPr lang="en-US" baseline="0" smtClean="0"/>
                      <a:pPr/>
                      <a:t>[VALUE]</a:t>
                    </a:fld>
                    <a:r>
                      <a:rPr lang="en-US" baseline="0" dirty="0"/>
                      <a:t> million</a:t>
                    </a: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B49-FD4B-9108-62FB8A7E3436}"/>
                </c:ext>
              </c:extLst>
            </c:dLbl>
            <c:dLbl>
              <c:idx val="2"/>
              <c:layout>
                <c:manualLayout>
                  <c:x val="-2.7097004074151911E-2"/>
                  <c:y val="-3.8934065007625866E-3"/>
                </c:manualLayout>
              </c:layout>
              <c:tx>
                <c:rich>
                  <a:bodyPr/>
                  <a:lstStyle/>
                  <a:p>
                    <a:fld id="{93F9A93E-15C6-514C-BB93-1B954B19136C}" type="CATEGORYNAME">
                      <a:rPr lang="en-US"/>
                      <a:pPr/>
                      <a:t>[CATEGORY NAME]</a:t>
                    </a:fld>
                    <a:r>
                      <a:rPr lang="en-US" baseline="0" dirty="0"/>
                      <a:t>, </a:t>
                    </a:r>
                    <a:fld id="{3E670608-4910-C14E-8A8D-AB28B482D0C7}" type="VALUE">
                      <a:rPr lang="en-US" baseline="0" smtClean="0"/>
                      <a:pPr/>
                      <a:t>[VALUE]</a:t>
                    </a:fld>
                    <a:r>
                      <a:rPr lang="en-US" baseline="0" dirty="0"/>
                      <a:t> million</a:t>
                    </a: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B49-FD4B-9108-62FB8A7E3436}"/>
                </c:ext>
              </c:extLst>
            </c:dLbl>
            <c:dLbl>
              <c:idx val="3"/>
              <c:layout>
                <c:manualLayout>
                  <c:x val="4.5161673456919852E-3"/>
                  <c:y val="2.3360439004575521E-2"/>
                </c:manualLayout>
              </c:layout>
              <c:tx>
                <c:rich>
                  <a:bodyPr/>
                  <a:lstStyle/>
                  <a:p>
                    <a:fld id="{A920CFEB-A6AD-0043-A861-B8D9AC1550B8}" type="CATEGORYNAME">
                      <a:rPr lang="en-US"/>
                      <a:pPr/>
                      <a:t>[CATEGORY NAME]</a:t>
                    </a:fld>
                    <a:r>
                      <a:rPr lang="en-US" baseline="0" dirty="0"/>
                      <a:t>, </a:t>
                    </a:r>
                    <a:fld id="{F6A840CA-88B7-5E45-883F-892B2009B3A1}" type="VALUE">
                      <a:rPr lang="en-US" baseline="0" smtClean="0"/>
                      <a:pPr/>
                      <a:t>[VALUE]</a:t>
                    </a:fld>
                    <a:r>
                      <a:rPr lang="en-US" baseline="0" dirty="0"/>
                      <a:t> million</a:t>
                    </a: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B49-FD4B-9108-62FB8A7E3436}"/>
                </c:ext>
              </c:extLst>
            </c:dLbl>
            <c:dLbl>
              <c:idx val="4"/>
              <c:layout>
                <c:manualLayout>
                  <c:x val="-9.2581430586685734E-2"/>
                  <c:y val="0"/>
                </c:manualLayout>
              </c:layout>
              <c:tx>
                <c:rich>
                  <a:bodyPr/>
                  <a:lstStyle/>
                  <a:p>
                    <a:fld id="{EED65FFF-DA30-EA4B-9AED-DF72D18D3FDE}" type="CATEGORYNAME">
                      <a:rPr lang="en-US"/>
                      <a:pPr/>
                      <a:t>[CATEGORY NAME]</a:t>
                    </a:fld>
                    <a:r>
                      <a:rPr lang="en-US" baseline="0" dirty="0"/>
                      <a:t>, </a:t>
                    </a:r>
                    <a:fld id="{B623F26A-2033-994A-810F-85DBB1C08727}" type="VALUE">
                      <a:rPr lang="en-US" baseline="0" smtClean="0"/>
                      <a:pPr/>
                      <a:t>[VALUE]</a:t>
                    </a:fld>
                    <a:r>
                      <a:rPr lang="en-US" baseline="0" dirty="0"/>
                      <a:t> million</a:t>
                    </a: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B49-FD4B-9108-62FB8A7E3436}"/>
                </c:ext>
              </c:extLst>
            </c:dLbl>
            <c:spPr>
              <a:noFill/>
              <a:ln>
                <a:noFill/>
              </a:ln>
              <a:effectLst/>
            </c:spPr>
            <c:txPr>
              <a:bodyPr rot="0" spcFirstLastPara="1" vertOverflow="ellipsis" vert="horz" wrap="square" anchor="ctr" anchorCtr="1"/>
              <a:lstStyle/>
              <a:p>
                <a:pPr>
                  <a:defRPr sz="900" b="0" i="0" u="none" strike="noStrike" kern="1200" baseline="0">
                    <a:solidFill>
                      <a:srgbClr val="0F3859"/>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accent5"/>
                  </a:solidFill>
                  <a:round/>
                </a:ln>
                <a:effectLst/>
              </c:spPr>
            </c:leaderLines>
            <c:extLst>
              <c:ext xmlns:c15="http://schemas.microsoft.com/office/drawing/2012/chart" uri="{CE6537A1-D6FC-4f65-9D91-7224C49458BB}"/>
            </c:extLst>
          </c:dLbls>
          <c:cat>
            <c:strRef>
              <c:f>Sheet1!$A$1:$A$5</c:f>
              <c:strCache>
                <c:ptCount val="5"/>
                <c:pt idx="0">
                  <c:v>Fares</c:v>
                </c:pt>
                <c:pt idx="1">
                  <c:v>Local</c:v>
                </c:pt>
                <c:pt idx="2">
                  <c:v>State</c:v>
                </c:pt>
                <c:pt idx="3">
                  <c:v>Federal</c:v>
                </c:pt>
                <c:pt idx="4">
                  <c:v>Federal (COVID)</c:v>
                </c:pt>
              </c:strCache>
            </c:strRef>
          </c:cat>
          <c:val>
            <c:numRef>
              <c:f>Sheet1!$B$1:$B$5</c:f>
              <c:numCache>
                <c:formatCode>_("$"* #,##0_);_("$"* \(#,##0\);_("$"* "-"??_);_(@_)</c:formatCode>
                <c:ptCount val="5"/>
                <c:pt idx="0">
                  <c:v>108.8</c:v>
                </c:pt>
                <c:pt idx="1">
                  <c:v>2627.3</c:v>
                </c:pt>
                <c:pt idx="2">
                  <c:v>48.6</c:v>
                </c:pt>
                <c:pt idx="3">
                  <c:v>635.6</c:v>
                </c:pt>
                <c:pt idx="4">
                  <c:v>250</c:v>
                </c:pt>
              </c:numCache>
            </c:numRef>
          </c:val>
          <c:extLst>
            <c:ext xmlns:c16="http://schemas.microsoft.com/office/drawing/2014/chart" uri="{C3380CC4-5D6E-409C-BE32-E72D297353CC}">
              <c16:uniqueId val="{0000000A-7B49-FD4B-9108-62FB8A7E3436}"/>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rgbClr val="0F3859"/>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Rural!$A$26</c:f>
              <c:strCache>
                <c:ptCount val="1"/>
                <c:pt idx="0">
                  <c:v>Expenses</c:v>
                </c:pt>
              </c:strCache>
            </c:strRef>
          </c:tx>
          <c:spPr>
            <a:ln w="28575" cap="rnd">
              <a:solidFill>
                <a:srgbClr val="0056A9"/>
              </a:solidFill>
              <a:round/>
            </a:ln>
            <a:effectLst/>
          </c:spPr>
          <c:marker>
            <c:symbol val="none"/>
          </c:marker>
          <c:cat>
            <c:numRef>
              <c:f>Rural!$B$25:$AC$25</c:f>
              <c:numCache>
                <c:formatCode>General</c:formatCode>
                <c:ptCount val="28"/>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2043</c:v>
                </c:pt>
                <c:pt idx="21">
                  <c:v>2044</c:v>
                </c:pt>
                <c:pt idx="22">
                  <c:v>2045</c:v>
                </c:pt>
                <c:pt idx="23">
                  <c:v>2046</c:v>
                </c:pt>
                <c:pt idx="24">
                  <c:v>2047</c:v>
                </c:pt>
                <c:pt idx="25">
                  <c:v>2048</c:v>
                </c:pt>
                <c:pt idx="26">
                  <c:v>2049</c:v>
                </c:pt>
                <c:pt idx="27">
                  <c:v>2050</c:v>
                </c:pt>
              </c:numCache>
            </c:numRef>
          </c:cat>
          <c:val>
            <c:numRef>
              <c:f>Rural!$B$26:$AC$26</c:f>
              <c:numCache>
                <c:formatCode>_("$"* #,##0_);_("$"* \(#,##0\);_("$"* "-"??_);_(@_)</c:formatCode>
                <c:ptCount val="28"/>
                <c:pt idx="0">
                  <c:v>123681747.3598168</c:v>
                </c:pt>
                <c:pt idx="1">
                  <c:v>159437241.223526</c:v>
                </c:pt>
                <c:pt idx="2">
                  <c:v>138968727.8365227</c:v>
                </c:pt>
                <c:pt idx="3">
                  <c:v>143606555.82251695</c:v>
                </c:pt>
                <c:pt idx="4">
                  <c:v>149005555.85929739</c:v>
                </c:pt>
                <c:pt idx="5">
                  <c:v>156680796.7954486</c:v>
                </c:pt>
                <c:pt idx="6">
                  <c:v>153973479.62180141</c:v>
                </c:pt>
                <c:pt idx="7">
                  <c:v>161498839.84544361</c:v>
                </c:pt>
                <c:pt idx="8">
                  <c:v>168928248.54802328</c:v>
                </c:pt>
                <c:pt idx="9">
                  <c:v>190122003.47482049</c:v>
                </c:pt>
                <c:pt idx="10">
                  <c:v>171773835.23501503</c:v>
                </c:pt>
                <c:pt idx="11">
                  <c:v>184329341.653144</c:v>
                </c:pt>
                <c:pt idx="12">
                  <c:v>184578324.34331328</c:v>
                </c:pt>
                <c:pt idx="13">
                  <c:v>195214609.074341</c:v>
                </c:pt>
                <c:pt idx="14">
                  <c:v>189691406.58644915</c:v>
                </c:pt>
                <c:pt idx="15">
                  <c:v>206007447.18895108</c:v>
                </c:pt>
                <c:pt idx="16">
                  <c:v>196343061.11862418</c:v>
                </c:pt>
                <c:pt idx="17">
                  <c:v>224450456.22634098</c:v>
                </c:pt>
                <c:pt idx="18">
                  <c:v>213519250.72161919</c:v>
                </c:pt>
                <c:pt idx="19">
                  <c:v>214995059.34899139</c:v>
                </c:pt>
                <c:pt idx="20">
                  <c:v>221321007.52111399</c:v>
                </c:pt>
                <c:pt idx="21">
                  <c:v>226342970.59286112</c:v>
                </c:pt>
                <c:pt idx="22">
                  <c:v>236138364.22891289</c:v>
                </c:pt>
                <c:pt idx="23">
                  <c:v>235085964.87990826</c:v>
                </c:pt>
                <c:pt idx="24">
                  <c:v>236126866.27400374</c:v>
                </c:pt>
                <c:pt idx="25">
                  <c:v>268955475.73460388</c:v>
                </c:pt>
                <c:pt idx="26">
                  <c:v>246905307.71604365</c:v>
                </c:pt>
                <c:pt idx="27">
                  <c:v>255810998.6694687</c:v>
                </c:pt>
              </c:numCache>
            </c:numRef>
          </c:val>
          <c:smooth val="0"/>
          <c:extLst>
            <c:ext xmlns:c16="http://schemas.microsoft.com/office/drawing/2014/chart" uri="{C3380CC4-5D6E-409C-BE32-E72D297353CC}">
              <c16:uniqueId val="{00000000-9C2F-4087-BFF8-13070D03045C}"/>
            </c:ext>
          </c:extLst>
        </c:ser>
        <c:ser>
          <c:idx val="1"/>
          <c:order val="1"/>
          <c:tx>
            <c:strRef>
              <c:f>Rural!$A$27</c:f>
              <c:strCache>
                <c:ptCount val="1"/>
                <c:pt idx="0">
                  <c:v> Revenue </c:v>
                </c:pt>
              </c:strCache>
            </c:strRef>
          </c:tx>
          <c:spPr>
            <a:ln w="28575" cap="rnd">
              <a:solidFill>
                <a:srgbClr val="DF5C16"/>
              </a:solidFill>
              <a:round/>
            </a:ln>
            <a:effectLst/>
          </c:spPr>
          <c:marker>
            <c:symbol val="none"/>
          </c:marker>
          <c:cat>
            <c:numRef>
              <c:f>Rural!$B$25:$AC$25</c:f>
              <c:numCache>
                <c:formatCode>General</c:formatCode>
                <c:ptCount val="28"/>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2043</c:v>
                </c:pt>
                <c:pt idx="21">
                  <c:v>2044</c:v>
                </c:pt>
                <c:pt idx="22">
                  <c:v>2045</c:v>
                </c:pt>
                <c:pt idx="23">
                  <c:v>2046</c:v>
                </c:pt>
                <c:pt idx="24">
                  <c:v>2047</c:v>
                </c:pt>
                <c:pt idx="25">
                  <c:v>2048</c:v>
                </c:pt>
                <c:pt idx="26">
                  <c:v>2049</c:v>
                </c:pt>
                <c:pt idx="27">
                  <c:v>2050</c:v>
                </c:pt>
              </c:numCache>
            </c:numRef>
          </c:cat>
          <c:val>
            <c:numRef>
              <c:f>Rural!$B$27:$AC$27</c:f>
              <c:numCache>
                <c:formatCode>_("$"* #,##0_);_("$"* \(#,##0\);_("$"* "-"??_);_(@_)</c:formatCode>
                <c:ptCount val="28"/>
                <c:pt idx="0">
                  <c:v>110862548.75084525</c:v>
                </c:pt>
                <c:pt idx="1">
                  <c:v>112322909.2100794</c:v>
                </c:pt>
                <c:pt idx="2">
                  <c:v>112752223.09925726</c:v>
                </c:pt>
                <c:pt idx="3">
                  <c:v>113681423.51899938</c:v>
                </c:pt>
                <c:pt idx="4">
                  <c:v>116585381.74097136</c:v>
                </c:pt>
                <c:pt idx="5">
                  <c:v>115799254.81408501</c:v>
                </c:pt>
                <c:pt idx="6">
                  <c:v>115077910.55423842</c:v>
                </c:pt>
                <c:pt idx="7">
                  <c:v>114410720.96279202</c:v>
                </c:pt>
                <c:pt idx="8">
                  <c:v>113789033.72704378</c:v>
                </c:pt>
                <c:pt idx="9">
                  <c:v>117162127.61945026</c:v>
                </c:pt>
                <c:pt idx="10">
                  <c:v>116611594.38581103</c:v>
                </c:pt>
                <c:pt idx="11">
                  <c:v>116089066.48854533</c:v>
                </c:pt>
                <c:pt idx="12">
                  <c:v>115590702.8100163</c:v>
                </c:pt>
                <c:pt idx="13">
                  <c:v>115113356.28151557</c:v>
                </c:pt>
                <c:pt idx="14">
                  <c:v>118808588.48543447</c:v>
                </c:pt>
                <c:pt idx="15">
                  <c:v>118365982.53272367</c:v>
                </c:pt>
                <c:pt idx="16">
                  <c:v>117937928.93756458</c:v>
                </c:pt>
                <c:pt idx="17">
                  <c:v>117522974.80799624</c:v>
                </c:pt>
                <c:pt idx="18">
                  <c:v>117119912.68309671</c:v>
                </c:pt>
                <c:pt idx="19">
                  <c:v>121089587.31472513</c:v>
                </c:pt>
                <c:pt idx="20">
                  <c:v>120707448.3119849</c:v>
                </c:pt>
                <c:pt idx="21">
                  <c:v>120334635.3897177</c:v>
                </c:pt>
                <c:pt idx="22">
                  <c:v>119970543.71681061</c:v>
                </c:pt>
                <c:pt idx="23">
                  <c:v>119614656.66826479</c:v>
                </c:pt>
                <c:pt idx="24">
                  <c:v>123846474.94203</c:v>
                </c:pt>
                <c:pt idx="25">
                  <c:v>123505722.77150564</c:v>
                </c:pt>
                <c:pt idx="26">
                  <c:v>123172008.46042505</c:v>
                </c:pt>
                <c:pt idx="27">
                  <c:v>122845035.04142368</c:v>
                </c:pt>
              </c:numCache>
            </c:numRef>
          </c:val>
          <c:smooth val="0"/>
          <c:extLst>
            <c:ext xmlns:c16="http://schemas.microsoft.com/office/drawing/2014/chart" uri="{C3380CC4-5D6E-409C-BE32-E72D297353CC}">
              <c16:uniqueId val="{00000001-9C2F-4087-BFF8-13070D03045C}"/>
            </c:ext>
          </c:extLst>
        </c:ser>
        <c:dLbls>
          <c:showLegendKey val="0"/>
          <c:showVal val="0"/>
          <c:showCatName val="0"/>
          <c:showSerName val="0"/>
          <c:showPercent val="0"/>
          <c:showBubbleSize val="0"/>
        </c:dLbls>
        <c:smooth val="0"/>
        <c:axId val="779455760"/>
        <c:axId val="779457200"/>
      </c:lineChart>
      <c:catAx>
        <c:axId val="77945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779457200"/>
        <c:crosses val="autoZero"/>
        <c:auto val="1"/>
        <c:lblAlgn val="ctr"/>
        <c:lblOffset val="100"/>
        <c:tickLblSkip val="5"/>
        <c:noMultiLvlLbl val="0"/>
      </c:catAx>
      <c:valAx>
        <c:axId val="779457200"/>
        <c:scaling>
          <c:orientation val="minMax"/>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779455760"/>
        <c:crosses val="autoZero"/>
        <c:crossBetween val="between"/>
        <c:dispUnits>
          <c:builtInUnit val="millions"/>
          <c:dispUnitsLbl>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a:latin typeface="Verdana" panose="020B0604030504040204" pitchFamily="34" charset="0"/>
                      <a:ea typeface="Verdana" panose="020B0604030504040204" pitchFamily="34" charset="0"/>
                    </a:rPr>
                    <a:t>Millions</a:t>
                  </a:r>
                </a:p>
              </c:rich>
            </c:tx>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Urban!$A$42</c:f>
              <c:strCache>
                <c:ptCount val="1"/>
                <c:pt idx="0">
                  <c:v>Expenses</c:v>
                </c:pt>
              </c:strCache>
            </c:strRef>
          </c:tx>
          <c:spPr>
            <a:ln w="28575" cap="rnd">
              <a:solidFill>
                <a:srgbClr val="0056A9"/>
              </a:solidFill>
              <a:round/>
            </a:ln>
            <a:effectLst/>
          </c:spPr>
          <c:marker>
            <c:symbol val="none"/>
          </c:marker>
          <c:cat>
            <c:numRef>
              <c:f>Urban!$B$41:$AC$41</c:f>
              <c:numCache>
                <c:formatCode>General</c:formatCode>
                <c:ptCount val="28"/>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2043</c:v>
                </c:pt>
                <c:pt idx="21">
                  <c:v>2044</c:v>
                </c:pt>
                <c:pt idx="22">
                  <c:v>2045</c:v>
                </c:pt>
                <c:pt idx="23">
                  <c:v>2046</c:v>
                </c:pt>
                <c:pt idx="24">
                  <c:v>2047</c:v>
                </c:pt>
                <c:pt idx="25">
                  <c:v>2048</c:v>
                </c:pt>
                <c:pt idx="26">
                  <c:v>2049</c:v>
                </c:pt>
                <c:pt idx="27">
                  <c:v>2050</c:v>
                </c:pt>
              </c:numCache>
            </c:numRef>
          </c:cat>
          <c:val>
            <c:numRef>
              <c:f>Urban!$B$42:$AC$42</c:f>
              <c:numCache>
                <c:formatCode>_("$"* #,##0_);_("$"* \(#,##0\);_("$"* "-"??_);_(@_)</c:formatCode>
                <c:ptCount val="28"/>
                <c:pt idx="0">
                  <c:v>192123644.88052806</c:v>
                </c:pt>
                <c:pt idx="1">
                  <c:v>300860663.74821591</c:v>
                </c:pt>
                <c:pt idx="2">
                  <c:v>236277573.41033763</c:v>
                </c:pt>
                <c:pt idx="3">
                  <c:v>231737717.40497866</c:v>
                </c:pt>
                <c:pt idx="4">
                  <c:v>238997548.96222144</c:v>
                </c:pt>
                <c:pt idx="5">
                  <c:v>253258504.40972865</c:v>
                </c:pt>
                <c:pt idx="6" formatCode="General">
                  <c:v>275138337.88348413</c:v>
                </c:pt>
                <c:pt idx="7" formatCode="General">
                  <c:v>278991337.08238357</c:v>
                </c:pt>
                <c:pt idx="8" formatCode="General">
                  <c:v>305281565.23770559</c:v>
                </c:pt>
                <c:pt idx="9" formatCode="General">
                  <c:v>323579297.93156898</c:v>
                </c:pt>
                <c:pt idx="10" formatCode="General">
                  <c:v>335474407.99591208</c:v>
                </c:pt>
                <c:pt idx="11" formatCode="General">
                  <c:v>336843427.26928902</c:v>
                </c:pt>
                <c:pt idx="12" formatCode="General">
                  <c:v>360153995.98515904</c:v>
                </c:pt>
                <c:pt idx="13" formatCode="General">
                  <c:v>374435711.21698678</c:v>
                </c:pt>
                <c:pt idx="14" formatCode="General">
                  <c:v>408038572.74445981</c:v>
                </c:pt>
                <c:pt idx="15" formatCode="General">
                  <c:v>400542767.10501802</c:v>
                </c:pt>
                <c:pt idx="16" formatCode="General">
                  <c:v>458844096.96219659</c:v>
                </c:pt>
                <c:pt idx="17" formatCode="General">
                  <c:v>448071261.56695974</c:v>
                </c:pt>
                <c:pt idx="18" formatCode="General">
                  <c:v>449234113.7437607</c:v>
                </c:pt>
                <c:pt idx="19" formatCode="General">
                  <c:v>473524752.12508422</c:v>
                </c:pt>
                <c:pt idx="20" formatCode="General">
                  <c:v>484944835.59726584</c:v>
                </c:pt>
                <c:pt idx="21" formatCode="General">
                  <c:v>504778780.45678103</c:v>
                </c:pt>
                <c:pt idx="22" formatCode="General">
                  <c:v>521250036.40775931</c:v>
                </c:pt>
                <c:pt idx="23" formatCode="General">
                  <c:v>561570812.14349747</c:v>
                </c:pt>
                <c:pt idx="24" formatCode="General">
                  <c:v>556612611.84642375</c:v>
                </c:pt>
                <c:pt idx="25" formatCode="General">
                  <c:v>603261274.29279876</c:v>
                </c:pt>
                <c:pt idx="26" formatCode="General">
                  <c:v>609266260.32557106</c:v>
                </c:pt>
                <c:pt idx="27" formatCode="General">
                  <c:v>655748667.78896368</c:v>
                </c:pt>
              </c:numCache>
            </c:numRef>
          </c:val>
          <c:smooth val="0"/>
          <c:extLst>
            <c:ext xmlns:c16="http://schemas.microsoft.com/office/drawing/2014/chart" uri="{C3380CC4-5D6E-409C-BE32-E72D297353CC}">
              <c16:uniqueId val="{00000000-5A1B-45B9-8F44-3AB922CFBF30}"/>
            </c:ext>
          </c:extLst>
        </c:ser>
        <c:ser>
          <c:idx val="1"/>
          <c:order val="1"/>
          <c:tx>
            <c:strRef>
              <c:f>Urban!$A$43</c:f>
              <c:strCache>
                <c:ptCount val="1"/>
                <c:pt idx="0">
                  <c:v> Revenue </c:v>
                </c:pt>
              </c:strCache>
            </c:strRef>
          </c:tx>
          <c:spPr>
            <a:ln w="28575" cap="rnd">
              <a:solidFill>
                <a:srgbClr val="DF5C16"/>
              </a:solidFill>
              <a:round/>
            </a:ln>
            <a:effectLst/>
          </c:spPr>
          <c:marker>
            <c:symbol val="none"/>
          </c:marker>
          <c:cat>
            <c:numRef>
              <c:f>Urban!$B$41:$AC$41</c:f>
              <c:numCache>
                <c:formatCode>General</c:formatCode>
                <c:ptCount val="28"/>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2043</c:v>
                </c:pt>
                <c:pt idx="21">
                  <c:v>2044</c:v>
                </c:pt>
                <c:pt idx="22">
                  <c:v>2045</c:v>
                </c:pt>
                <c:pt idx="23">
                  <c:v>2046</c:v>
                </c:pt>
                <c:pt idx="24">
                  <c:v>2047</c:v>
                </c:pt>
                <c:pt idx="25">
                  <c:v>2048</c:v>
                </c:pt>
                <c:pt idx="26">
                  <c:v>2049</c:v>
                </c:pt>
                <c:pt idx="27">
                  <c:v>2050</c:v>
                </c:pt>
              </c:numCache>
            </c:numRef>
          </c:cat>
          <c:val>
            <c:numRef>
              <c:f>Urban!$B$43:$AC$43</c:f>
              <c:numCache>
                <c:formatCode>"$"#,##0_);[Red]\("$"#,##0\)</c:formatCode>
                <c:ptCount val="28"/>
                <c:pt idx="0">
                  <c:v>157284415.36904955</c:v>
                </c:pt>
                <c:pt idx="1">
                  <c:v>161836328.99759591</c:v>
                </c:pt>
                <c:pt idx="2">
                  <c:v>163426793.59802586</c:v>
                </c:pt>
                <c:pt idx="3">
                  <c:v>165533863.516146</c:v>
                </c:pt>
                <c:pt idx="4">
                  <c:v>169927052.93859774</c:v>
                </c:pt>
                <c:pt idx="5">
                  <c:v>169920769.63832551</c:v>
                </c:pt>
                <c:pt idx="6">
                  <c:v>169950746.61600667</c:v>
                </c:pt>
                <c:pt idx="7">
                  <c:v>170012829.97727373</c:v>
                </c:pt>
                <c:pt idx="8">
                  <c:v>170106009.28988022</c:v>
                </c:pt>
                <c:pt idx="9">
                  <c:v>174926735.19507152</c:v>
                </c:pt>
                <c:pt idx="10">
                  <c:v>175105961.09315583</c:v>
                </c:pt>
                <c:pt idx="11">
                  <c:v>175323523.71949756</c:v>
                </c:pt>
                <c:pt idx="12">
                  <c:v>175565352.48061842</c:v>
                </c:pt>
                <c:pt idx="13">
                  <c:v>175824374.8178955</c:v>
                </c:pt>
                <c:pt idx="14">
                  <c:v>181019363.10872564</c:v>
                </c:pt>
                <c:pt idx="15">
                  <c:v>181334243.64399275</c:v>
                </c:pt>
                <c:pt idx="16">
                  <c:v>181677549.37625456</c:v>
                </c:pt>
                <c:pt idx="17">
                  <c:v>182063107.76732355</c:v>
                </c:pt>
                <c:pt idx="18">
                  <c:v>182481993.33445251</c:v>
                </c:pt>
                <c:pt idx="19">
                  <c:v>188084614.84113163</c:v>
                </c:pt>
                <c:pt idx="20">
                  <c:v>188557019.97284061</c:v>
                </c:pt>
                <c:pt idx="21">
                  <c:v>189061653.55065936</c:v>
                </c:pt>
                <c:pt idx="22">
                  <c:v>189600782.23464516</c:v>
                </c:pt>
                <c:pt idx="23">
                  <c:v>190171565.82738313</c:v>
                </c:pt>
                <c:pt idx="24">
                  <c:v>196194680.48819622</c:v>
                </c:pt>
                <c:pt idx="25">
                  <c:v>196840932.50958294</c:v>
                </c:pt>
                <c:pt idx="26">
                  <c:v>197523872.3334122</c:v>
                </c:pt>
                <c:pt idx="27">
                  <c:v>198244455.92474592</c:v>
                </c:pt>
              </c:numCache>
            </c:numRef>
          </c:val>
          <c:smooth val="0"/>
          <c:extLst>
            <c:ext xmlns:c16="http://schemas.microsoft.com/office/drawing/2014/chart" uri="{C3380CC4-5D6E-409C-BE32-E72D297353CC}">
              <c16:uniqueId val="{00000001-5A1B-45B9-8F44-3AB922CFBF30}"/>
            </c:ext>
          </c:extLst>
        </c:ser>
        <c:dLbls>
          <c:showLegendKey val="0"/>
          <c:showVal val="0"/>
          <c:showCatName val="0"/>
          <c:showSerName val="0"/>
          <c:showPercent val="0"/>
          <c:showBubbleSize val="0"/>
        </c:dLbls>
        <c:smooth val="0"/>
        <c:axId val="776021288"/>
        <c:axId val="776021648"/>
      </c:lineChart>
      <c:catAx>
        <c:axId val="776021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776021648"/>
        <c:crosses val="autoZero"/>
        <c:auto val="1"/>
        <c:lblAlgn val="ctr"/>
        <c:lblOffset val="100"/>
        <c:tickLblSkip val="5"/>
        <c:noMultiLvlLbl val="0"/>
      </c:catAx>
      <c:valAx>
        <c:axId val="77602164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776021288"/>
        <c:crosses val="autoZero"/>
        <c:crossBetween val="between"/>
        <c:dispUnits>
          <c:builtInUnit val="millions"/>
          <c:dispUnitsLbl>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latin typeface="Verdana" panose="020B0604030504040204" pitchFamily="34" charset="0"/>
                      <a:ea typeface="Verdana" panose="020B0604030504040204" pitchFamily="34" charset="0"/>
                    </a:rPr>
                    <a:t>Millions</a:t>
                  </a:r>
                </a:p>
              </c:rich>
            </c:tx>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t"/>
      <c:layout>
        <c:manualLayout>
          <c:xMode val="edge"/>
          <c:yMode val="edge"/>
          <c:x val="0.31908027943875439"/>
          <c:y val="0.13398692810457516"/>
          <c:w val="0.35056124563376945"/>
          <c:h val="6.296073284957028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3043980" cy="465615"/>
          </a:xfrm>
          <a:prstGeom prst="rect">
            <a:avLst/>
          </a:prstGeom>
        </p:spPr>
        <p:txBody>
          <a:bodyPr vert="horz" lIns="91878" tIns="45939" rIns="91878" bIns="45939" rtlCol="0"/>
          <a:lstStyle>
            <a:lvl1pPr algn="l">
              <a:defRPr sz="1100"/>
            </a:lvl1pPr>
          </a:lstStyle>
          <a:p>
            <a:endParaRPr lang="en-US" dirty="0"/>
          </a:p>
        </p:txBody>
      </p:sp>
      <p:sp>
        <p:nvSpPr>
          <p:cNvPr id="3" name="Date Placeholder 2"/>
          <p:cNvSpPr>
            <a:spLocks noGrp="1"/>
          </p:cNvSpPr>
          <p:nvPr>
            <p:ph type="dt" sz="quarter" idx="1"/>
          </p:nvPr>
        </p:nvSpPr>
        <p:spPr>
          <a:xfrm>
            <a:off x="3977531" y="4"/>
            <a:ext cx="3043980" cy="465615"/>
          </a:xfrm>
          <a:prstGeom prst="rect">
            <a:avLst/>
          </a:prstGeom>
        </p:spPr>
        <p:txBody>
          <a:bodyPr vert="horz" lIns="91878" tIns="45939" rIns="91878" bIns="45939" rtlCol="0"/>
          <a:lstStyle>
            <a:lvl1pPr algn="r">
              <a:defRPr sz="1100"/>
            </a:lvl1pPr>
          </a:lstStyle>
          <a:p>
            <a:fld id="{FF8E6447-1AF7-45FC-B6F3-B45DEEC38ECA}" type="datetimeFigureOut">
              <a:rPr lang="en-US" smtClean="0"/>
              <a:t>9/19/2024</a:t>
            </a:fld>
            <a:endParaRPr lang="en-US" dirty="0"/>
          </a:p>
        </p:txBody>
      </p:sp>
      <p:sp>
        <p:nvSpPr>
          <p:cNvPr id="4" name="Footer Placeholder 3"/>
          <p:cNvSpPr>
            <a:spLocks noGrp="1"/>
          </p:cNvSpPr>
          <p:nvPr>
            <p:ph type="ftr" sz="quarter" idx="2"/>
          </p:nvPr>
        </p:nvSpPr>
        <p:spPr>
          <a:xfrm>
            <a:off x="2" y="8841890"/>
            <a:ext cx="3043980" cy="465615"/>
          </a:xfrm>
          <a:prstGeom prst="rect">
            <a:avLst/>
          </a:prstGeom>
        </p:spPr>
        <p:txBody>
          <a:bodyPr vert="horz" lIns="91878" tIns="45939" rIns="91878" bIns="45939" rtlCol="0" anchor="b"/>
          <a:lstStyle>
            <a:lvl1pPr algn="l">
              <a:defRPr sz="1100"/>
            </a:lvl1pPr>
          </a:lstStyle>
          <a:p>
            <a:endParaRPr lang="en-US" dirty="0"/>
          </a:p>
        </p:txBody>
      </p:sp>
      <p:sp>
        <p:nvSpPr>
          <p:cNvPr id="5" name="Slide Number Placeholder 4"/>
          <p:cNvSpPr>
            <a:spLocks noGrp="1"/>
          </p:cNvSpPr>
          <p:nvPr>
            <p:ph type="sldNum" sz="quarter" idx="3"/>
          </p:nvPr>
        </p:nvSpPr>
        <p:spPr>
          <a:xfrm>
            <a:off x="3977531" y="8841890"/>
            <a:ext cx="3043980" cy="465615"/>
          </a:xfrm>
          <a:prstGeom prst="rect">
            <a:avLst/>
          </a:prstGeom>
        </p:spPr>
        <p:txBody>
          <a:bodyPr vert="horz" lIns="91878" tIns="45939" rIns="91878" bIns="45939" rtlCol="0" anchor="b"/>
          <a:lstStyle>
            <a:lvl1pPr algn="r">
              <a:defRPr sz="1100"/>
            </a:lvl1pPr>
          </a:lstStyle>
          <a:p>
            <a:fld id="{B9B2EB33-711F-41CA-8F73-C56B715F8B97}" type="slidenum">
              <a:rPr lang="en-US" smtClean="0"/>
              <a:t>‹#›</a:t>
            </a:fld>
            <a:endParaRPr lang="en-US" dirty="0"/>
          </a:p>
        </p:txBody>
      </p:sp>
    </p:spTree>
    <p:extLst>
      <p:ext uri="{BB962C8B-B14F-4D97-AF65-F5344CB8AC3E}">
        <p14:creationId xmlns:p14="http://schemas.microsoft.com/office/powerpoint/2010/main" val="3450556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43343" cy="465455"/>
          </a:xfrm>
          <a:prstGeom prst="rect">
            <a:avLst/>
          </a:prstGeom>
        </p:spPr>
        <p:txBody>
          <a:bodyPr vert="horz" lIns="93625" tIns="46812" rIns="93625" bIns="46812" rtlCol="0"/>
          <a:lstStyle>
            <a:lvl1pPr algn="l">
              <a:defRPr sz="1100"/>
            </a:lvl1pPr>
          </a:lstStyle>
          <a:p>
            <a:endParaRPr lang="en-US" dirty="0"/>
          </a:p>
        </p:txBody>
      </p:sp>
      <p:sp>
        <p:nvSpPr>
          <p:cNvPr id="3" name="Date Placeholder 2"/>
          <p:cNvSpPr>
            <a:spLocks noGrp="1"/>
          </p:cNvSpPr>
          <p:nvPr>
            <p:ph type="dt" idx="1"/>
          </p:nvPr>
        </p:nvSpPr>
        <p:spPr>
          <a:xfrm>
            <a:off x="3978134" y="0"/>
            <a:ext cx="3043343" cy="465455"/>
          </a:xfrm>
          <a:prstGeom prst="rect">
            <a:avLst/>
          </a:prstGeom>
        </p:spPr>
        <p:txBody>
          <a:bodyPr vert="horz" lIns="93625" tIns="46812" rIns="93625" bIns="46812" rtlCol="0"/>
          <a:lstStyle>
            <a:lvl1pPr algn="r">
              <a:defRPr sz="1100"/>
            </a:lvl1pPr>
          </a:lstStyle>
          <a:p>
            <a:fld id="{7A790463-911A-4750-AD2E-671879DD54F4}" type="datetimeFigureOut">
              <a:rPr lang="en-US" smtClean="0"/>
              <a:pPr/>
              <a:t>9/19/2024</a:t>
            </a:fld>
            <a:endParaRPr lang="en-US" dirty="0"/>
          </a:p>
        </p:txBody>
      </p:sp>
      <p:sp>
        <p:nvSpPr>
          <p:cNvPr id="4" name="Slide Image Placeholder 3"/>
          <p:cNvSpPr>
            <a:spLocks noGrp="1" noRot="1" noChangeAspect="1"/>
          </p:cNvSpPr>
          <p:nvPr>
            <p:ph type="sldImg" idx="2"/>
          </p:nvPr>
        </p:nvSpPr>
        <p:spPr>
          <a:xfrm>
            <a:off x="407988" y="696913"/>
            <a:ext cx="6207125" cy="3490912"/>
          </a:xfrm>
          <a:prstGeom prst="rect">
            <a:avLst/>
          </a:prstGeom>
          <a:noFill/>
          <a:ln w="12700">
            <a:solidFill>
              <a:prstClr val="black"/>
            </a:solidFill>
          </a:ln>
        </p:spPr>
        <p:txBody>
          <a:bodyPr vert="horz" lIns="93625" tIns="46812" rIns="93625" bIns="46812" rtlCol="0" anchor="ctr"/>
          <a:lstStyle/>
          <a:p>
            <a:endParaRPr lang="en-US" dirty="0"/>
          </a:p>
        </p:txBody>
      </p:sp>
      <p:sp>
        <p:nvSpPr>
          <p:cNvPr id="5" name="Notes Placeholder 4"/>
          <p:cNvSpPr>
            <a:spLocks noGrp="1"/>
          </p:cNvSpPr>
          <p:nvPr>
            <p:ph type="body" sz="quarter" idx="3"/>
          </p:nvPr>
        </p:nvSpPr>
        <p:spPr>
          <a:xfrm>
            <a:off x="702311" y="4421824"/>
            <a:ext cx="5618480" cy="4189095"/>
          </a:xfrm>
          <a:prstGeom prst="rect">
            <a:avLst/>
          </a:prstGeom>
        </p:spPr>
        <p:txBody>
          <a:bodyPr vert="horz" lIns="93625" tIns="46812" rIns="93625" bIns="468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42032"/>
            <a:ext cx="3043343" cy="465455"/>
          </a:xfrm>
          <a:prstGeom prst="rect">
            <a:avLst/>
          </a:prstGeom>
        </p:spPr>
        <p:txBody>
          <a:bodyPr vert="horz" lIns="93625" tIns="46812" rIns="93625" bIns="46812" rtlCol="0" anchor="b"/>
          <a:lstStyle>
            <a:lvl1pPr algn="l">
              <a:defRPr sz="1100"/>
            </a:lvl1pPr>
          </a:lstStyle>
          <a:p>
            <a:endParaRPr lang="en-US" dirty="0"/>
          </a:p>
        </p:txBody>
      </p:sp>
      <p:sp>
        <p:nvSpPr>
          <p:cNvPr id="7" name="Slide Number Placeholder 6"/>
          <p:cNvSpPr>
            <a:spLocks noGrp="1"/>
          </p:cNvSpPr>
          <p:nvPr>
            <p:ph type="sldNum" sz="quarter" idx="5"/>
          </p:nvPr>
        </p:nvSpPr>
        <p:spPr>
          <a:xfrm>
            <a:off x="3978134" y="8842032"/>
            <a:ext cx="3043343" cy="465455"/>
          </a:xfrm>
          <a:prstGeom prst="rect">
            <a:avLst/>
          </a:prstGeom>
        </p:spPr>
        <p:txBody>
          <a:bodyPr vert="horz" lIns="93625" tIns="46812" rIns="93625" bIns="46812" rtlCol="0" anchor="b"/>
          <a:lstStyle>
            <a:lvl1pPr algn="r">
              <a:defRPr sz="1100"/>
            </a:lvl1pPr>
          </a:lstStyle>
          <a:p>
            <a:fld id="{09541898-D043-4569-A9A6-59B778BECE00}" type="slidenum">
              <a:rPr lang="en-US" smtClean="0"/>
              <a:pPr/>
              <a:t>‹#›</a:t>
            </a:fld>
            <a:endParaRPr lang="en-US" dirty="0"/>
          </a:p>
        </p:txBody>
      </p:sp>
    </p:spTree>
    <p:extLst>
      <p:ext uri="{BB962C8B-B14F-4D97-AF65-F5344CB8AC3E}">
        <p14:creationId xmlns:p14="http://schemas.microsoft.com/office/powerpoint/2010/main" val="75824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41898-D043-4569-A9A6-59B778BECE00}" type="slidenum">
              <a:rPr lang="en-US" smtClean="0"/>
              <a:pPr/>
              <a:t>2</a:t>
            </a:fld>
            <a:endParaRPr lang="en-US" dirty="0"/>
          </a:p>
        </p:txBody>
      </p:sp>
    </p:spTree>
    <p:extLst>
      <p:ext uri="{BB962C8B-B14F-4D97-AF65-F5344CB8AC3E}">
        <p14:creationId xmlns:p14="http://schemas.microsoft.com/office/powerpoint/2010/main" val="3439741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Annual funding sources for </a:t>
            </a:r>
            <a:r>
              <a:rPr lang="en-US" b="1" dirty="0"/>
              <a:t>all</a:t>
            </a:r>
            <a:r>
              <a:rPr lang="en-US" dirty="0"/>
              <a:t> sources in 2022 amounted to $3.67 billion</a:t>
            </a:r>
          </a:p>
          <a:p>
            <a:pPr marL="171450" indent="-171450">
              <a:buFont typeface="Arial" panose="020B0604020202020204" pitchFamily="34" charset="0"/>
              <a:buChar char="•"/>
            </a:pPr>
            <a:r>
              <a:rPr lang="en-US" dirty="0"/>
              <a:t>Local funding constitutes nearly 3/4 of </a:t>
            </a:r>
            <a:r>
              <a:rPr lang="en-US" b="1" dirty="0"/>
              <a:t>all</a:t>
            </a:r>
            <a:r>
              <a:rPr lang="en-US" dirty="0"/>
              <a:t> transit funding in Texas, with the federal government providing most of the rest. Fares and state funding combined total less than 5%.</a:t>
            </a:r>
          </a:p>
          <a:p>
            <a:pPr marL="628650" lvl="1" indent="-171450">
              <a:buFont typeface="Arial" panose="020B0604020202020204" pitchFamily="34" charset="0"/>
              <a:buChar char="•"/>
            </a:pPr>
            <a:r>
              <a:rPr lang="en-US" dirty="0"/>
              <a:t>The majority of these local funds are attributed to the </a:t>
            </a:r>
            <a:r>
              <a:rPr lang="en-US" b="1" dirty="0"/>
              <a:t>large urban and metro </a:t>
            </a:r>
            <a:r>
              <a:rPr lang="en-US" dirty="0"/>
              <a:t>transit authorities</a:t>
            </a:r>
          </a:p>
          <a:p>
            <a:pPr marL="171450" lvl="0" indent="-171450">
              <a:buFont typeface="Arial" panose="020B0604020202020204" pitchFamily="34" charset="0"/>
              <a:buChar char="•"/>
            </a:pPr>
            <a:r>
              <a:rPr lang="en-US" dirty="0"/>
              <a:t>Note that COVID Relief funds were provided for temporary emergency relief and will not be sustained once expended.  </a:t>
            </a:r>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09541898-D043-4569-A9A6-59B778BECE00}" type="slidenum">
              <a:rPr lang="en-US" smtClean="0"/>
              <a:pPr/>
              <a:t>20</a:t>
            </a:fld>
            <a:endParaRPr lang="en-US" dirty="0"/>
          </a:p>
        </p:txBody>
      </p:sp>
    </p:spTree>
    <p:extLst>
      <p:ext uri="{BB962C8B-B14F-4D97-AF65-F5344CB8AC3E}">
        <p14:creationId xmlns:p14="http://schemas.microsoft.com/office/powerpoint/2010/main" val="1010015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latin typeface="+mn-lt"/>
              </a:rPr>
              <a:t>Looking at the </a:t>
            </a:r>
            <a:r>
              <a:rPr lang="en-US" sz="1200" b="1" dirty="0">
                <a:solidFill>
                  <a:schemeClr val="tx1"/>
                </a:solidFill>
                <a:latin typeface="+mn-lt"/>
              </a:rPr>
              <a:t>transit agencies that TxDOT is the Designated Recipient 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chemeClr val="tx1"/>
                </a:solidFill>
                <a:latin typeface="+mn-lt"/>
              </a:rPr>
              <a:t>Rural</a:t>
            </a:r>
            <a:r>
              <a:rPr lang="en-US" sz="1200" dirty="0">
                <a:solidFill>
                  <a:schemeClr val="tx1"/>
                </a:solidFill>
                <a:latin typeface="+mn-lt"/>
              </a:rPr>
              <a:t> transit districts are most dependent on federal funding, which makes up almost 70% of their revenue, </a:t>
            </a:r>
            <a:r>
              <a:rPr lang="en-US" sz="1200" i="1" dirty="0">
                <a:solidFill>
                  <a:schemeClr val="tx1"/>
                </a:solidFill>
                <a:latin typeface="+mn-lt"/>
              </a:rPr>
              <a:t>including pandemic emergency funding</a:t>
            </a:r>
            <a:r>
              <a:rPr lang="en-US" sz="1200" dirty="0">
                <a:solidFill>
                  <a:schemeClr val="tx1"/>
                </a:solidFill>
                <a:latin typeface="+mn-l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accent1"/>
                </a:solidFill>
              </a:rPr>
              <a:t>Annual funding sources for rural transit districts in 2022 amounted to </a:t>
            </a:r>
            <a:r>
              <a:rPr lang="en-US" b="1" dirty="0">
                <a:solidFill>
                  <a:schemeClr val="accent1"/>
                </a:solidFill>
              </a:rPr>
              <a:t>$135.5 Million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tx1"/>
              </a:solidFill>
              <a:latin typeface="+mn-lt"/>
            </a:endParaRPr>
          </a:p>
          <a:p>
            <a:endParaRPr lang="en-US" dirty="0"/>
          </a:p>
        </p:txBody>
      </p:sp>
      <p:sp>
        <p:nvSpPr>
          <p:cNvPr id="4" name="Slide Number Placeholder 3"/>
          <p:cNvSpPr>
            <a:spLocks noGrp="1"/>
          </p:cNvSpPr>
          <p:nvPr>
            <p:ph type="sldNum" sz="quarter" idx="5"/>
          </p:nvPr>
        </p:nvSpPr>
        <p:spPr/>
        <p:txBody>
          <a:bodyPr/>
          <a:lstStyle/>
          <a:p>
            <a:fld id="{09541898-D043-4569-A9A6-59B778BECE00}" type="slidenum">
              <a:rPr lang="en-US" smtClean="0"/>
              <a:pPr/>
              <a:t>21</a:t>
            </a:fld>
            <a:endParaRPr lang="en-US" dirty="0"/>
          </a:p>
        </p:txBody>
      </p:sp>
    </p:spTree>
    <p:extLst>
      <p:ext uri="{BB962C8B-B14F-4D97-AF65-F5344CB8AC3E}">
        <p14:creationId xmlns:p14="http://schemas.microsoft.com/office/powerpoint/2010/main" val="2362832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chemeClr val="tx1"/>
                </a:solidFill>
                <a:latin typeface="+mn-lt"/>
              </a:rPr>
              <a:t>Urban</a:t>
            </a:r>
            <a:r>
              <a:rPr lang="en-US" sz="1200" dirty="0">
                <a:solidFill>
                  <a:schemeClr val="tx1"/>
                </a:solidFill>
                <a:latin typeface="+mn-lt"/>
              </a:rPr>
              <a:t> districts have more funding sources than rural districts.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Federal funding sources, </a:t>
            </a:r>
            <a:r>
              <a:rPr lang="en-US" sz="1200" i="1" dirty="0">
                <a:solidFill>
                  <a:schemeClr val="tx1"/>
                </a:solidFill>
                <a:latin typeface="+mn-lt"/>
              </a:rPr>
              <a:t>including pandemic emergency funding</a:t>
            </a:r>
            <a:r>
              <a:rPr lang="en-US" sz="1200" dirty="0">
                <a:solidFill>
                  <a:schemeClr val="tx1"/>
                </a:solidFill>
                <a:latin typeface="+mn-lt"/>
              </a:rPr>
              <a:t>, currently makes up about 62% of revenue for </a:t>
            </a:r>
            <a:r>
              <a:rPr lang="en-US" sz="1200" b="1" dirty="0">
                <a:solidFill>
                  <a:schemeClr val="tx1"/>
                </a:solidFill>
                <a:latin typeface="+mn-lt"/>
              </a:rPr>
              <a:t>urban</a:t>
            </a:r>
            <a:r>
              <a:rPr lang="en-US" sz="1200" dirty="0">
                <a:solidFill>
                  <a:schemeClr val="tx1"/>
                </a:solidFill>
                <a:latin typeface="+mn-lt"/>
              </a:rPr>
              <a:t> transit districts.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Local sources comprise approximately 1/3 of revenue sources.  </a:t>
            </a:r>
          </a:p>
          <a:p>
            <a:endParaRPr lang="en-US" dirty="0"/>
          </a:p>
        </p:txBody>
      </p:sp>
      <p:sp>
        <p:nvSpPr>
          <p:cNvPr id="4" name="Slide Number Placeholder 3"/>
          <p:cNvSpPr>
            <a:spLocks noGrp="1"/>
          </p:cNvSpPr>
          <p:nvPr>
            <p:ph type="sldNum" sz="quarter" idx="5"/>
          </p:nvPr>
        </p:nvSpPr>
        <p:spPr/>
        <p:txBody>
          <a:bodyPr/>
          <a:lstStyle/>
          <a:p>
            <a:fld id="{09541898-D043-4569-A9A6-59B778BECE00}" type="slidenum">
              <a:rPr lang="en-US" smtClean="0"/>
              <a:pPr/>
              <a:t>22</a:t>
            </a:fld>
            <a:endParaRPr lang="en-US" dirty="0"/>
          </a:p>
        </p:txBody>
      </p:sp>
    </p:spTree>
    <p:extLst>
      <p:ext uri="{BB962C8B-B14F-4D97-AF65-F5344CB8AC3E}">
        <p14:creationId xmlns:p14="http://schemas.microsoft.com/office/powerpoint/2010/main" val="1859778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9541898-D043-4569-A9A6-59B778BECE00}" type="slidenum">
              <a:rPr lang="en-US" smtClean="0"/>
              <a:pPr/>
              <a:t>24</a:t>
            </a:fld>
            <a:endParaRPr lang="en-US" dirty="0"/>
          </a:p>
        </p:txBody>
      </p:sp>
      <p:sp>
        <p:nvSpPr>
          <p:cNvPr id="6" name="Notes Placeholder 5">
            <a:extLst>
              <a:ext uri="{FF2B5EF4-FFF2-40B4-BE49-F238E27FC236}">
                <a16:creationId xmlns:a16="http://schemas.microsoft.com/office/drawing/2014/main" id="{622EB052-C92A-29E0-3B91-B24D68733678}"/>
              </a:ext>
            </a:extLst>
          </p:cNvPr>
          <p:cNvSpPr>
            <a:spLocks noGrp="1"/>
          </p:cNvSpPr>
          <p:nvPr>
            <p:ph type="body" sz="quarter" idx="3"/>
          </p:nvPr>
        </p:nvSpPr>
        <p:spPr/>
        <p:txBody>
          <a:bodyPr>
            <a:normAutofit/>
          </a:bodyPr>
          <a:lstStyle/>
          <a:p>
            <a:pPr marL="227965" indent="-227965"/>
            <a:r>
              <a:rPr lang="en-US" sz="1200" dirty="0"/>
              <a:t>A key area of feedback from transit operators centered around funding and resources. Common themes included:</a:t>
            </a:r>
          </a:p>
          <a:p>
            <a:pPr marL="227965" indent="-227965">
              <a:buFont typeface="Arial" panose="020B0604020202020204" pitchFamily="34" charset="0"/>
              <a:buChar char="•"/>
            </a:pPr>
            <a:r>
              <a:rPr lang="en-US" sz="1200" dirty="0"/>
              <a:t>Complexity of grant programs</a:t>
            </a:r>
            <a:endParaRPr lang="en-US" sz="1200" dirty="0">
              <a:ea typeface="Verdana"/>
            </a:endParaRPr>
          </a:p>
          <a:p>
            <a:pPr marL="685165" lvl="1" indent="-227965">
              <a:buFont typeface="Arial" panose="020B0604020202020204" pitchFamily="34" charset="0"/>
              <a:buChar char="•"/>
            </a:pPr>
            <a:r>
              <a:rPr lang="en-US" dirty="0"/>
              <a:t>Lack of staff with funding expertise and knowledge</a:t>
            </a:r>
            <a:endParaRPr lang="en-US" dirty="0">
              <a:ea typeface="Verdana"/>
            </a:endParaRPr>
          </a:p>
          <a:p>
            <a:pPr marL="685165" lvl="1" indent="-227965">
              <a:buFont typeface="Arial" panose="020B0604020202020204" pitchFamily="34" charset="0"/>
              <a:buChar char="•"/>
            </a:pPr>
            <a:r>
              <a:rPr lang="en-US" dirty="0"/>
              <a:t>Lack of local match</a:t>
            </a:r>
            <a:endParaRPr lang="en-US" sz="1200" dirty="0">
              <a:ea typeface="Verdana"/>
            </a:endParaRPr>
          </a:p>
          <a:p>
            <a:pPr marL="227965" lvl="0" indent="-227965">
              <a:buFont typeface="Arial" panose="020B0604020202020204" pitchFamily="34" charset="0"/>
              <a:buChar char="•"/>
            </a:pPr>
            <a:r>
              <a:rPr lang="en-US" sz="1450" dirty="0"/>
              <a:t>Difficulties purchasing vehicles</a:t>
            </a:r>
          </a:p>
          <a:p>
            <a:pPr marL="685165" lvl="1" indent="-227965">
              <a:buFont typeface="Arial" panose="020B0604020202020204" pitchFamily="34" charset="0"/>
              <a:buChar char="•"/>
            </a:pPr>
            <a:r>
              <a:rPr lang="en-US" sz="1450" dirty="0"/>
              <a:t>Dwindling number of US vehicle manufacturers</a:t>
            </a:r>
          </a:p>
          <a:p>
            <a:pPr marL="685165" lvl="1" indent="-227965">
              <a:buFont typeface="Arial" panose="020B0604020202020204" pitchFamily="34" charset="0"/>
              <a:buChar char="•"/>
            </a:pPr>
            <a:r>
              <a:rPr lang="en-US" sz="1450" dirty="0">
                <a:ea typeface="Verdana"/>
              </a:rPr>
              <a:t>Difficult to comply with Buy America requirements</a:t>
            </a:r>
          </a:p>
          <a:p>
            <a:pPr marL="685165" lvl="1" indent="-227965">
              <a:buFont typeface="Arial" panose="020B0604020202020204" pitchFamily="34" charset="0"/>
              <a:buChar char="•"/>
            </a:pPr>
            <a:r>
              <a:rPr lang="en-US" sz="1450" dirty="0">
                <a:ea typeface="Verdana"/>
              </a:rPr>
              <a:t>Increasing vehicle costs</a:t>
            </a:r>
          </a:p>
          <a:p>
            <a:pPr marL="685165" lvl="1" indent="-227965">
              <a:buFont typeface="Arial" panose="020B0604020202020204" pitchFamily="34" charset="0"/>
              <a:buChar char="•"/>
            </a:pPr>
            <a:r>
              <a:rPr lang="en-US" dirty="0"/>
              <a:t>Lack of group purchasing contracts</a:t>
            </a:r>
          </a:p>
          <a:p>
            <a:pPr marL="1142365" lvl="2" indent="-227965">
              <a:buFont typeface="Arial" panose="020B0604020202020204" pitchFamily="34" charset="0"/>
              <a:buChar char="•"/>
            </a:pPr>
            <a:r>
              <a:rPr lang="en-US" dirty="0">
                <a:ea typeface="Verdana"/>
              </a:rPr>
              <a:t>Some agencies relying on Oklahoma group purchasing agreement</a:t>
            </a:r>
          </a:p>
          <a:p>
            <a:pPr defTabSz="914378"/>
            <a:r>
              <a:rPr lang="en-US" sz="1400" b="1" dirty="0">
                <a:latin typeface="Franklin Gothic Book" panose="020B0503020102020204" pitchFamily="34" charset="0"/>
              </a:rPr>
              <a:t>2050 Visioning </a:t>
            </a:r>
          </a:p>
          <a:p>
            <a:pPr marL="112713" indent="-112713" defTabSz="914378">
              <a:buFont typeface="Wingdings" panose="05000000000000000000" pitchFamily="2" charset="2"/>
              <a:buChar char="§"/>
            </a:pPr>
            <a:r>
              <a:rPr lang="en-US" sz="1200" dirty="0">
                <a:solidFill>
                  <a:srgbClr val="000000"/>
                </a:solidFill>
                <a:latin typeface="Franklin Gothic Book" panose="020B0503020102020204" pitchFamily="34" charset="0"/>
              </a:rPr>
              <a:t>Expand mobility options in congested corridors</a:t>
            </a:r>
          </a:p>
          <a:p>
            <a:pPr marL="112713" indent="-112713" defTabSz="914378">
              <a:buFont typeface="Wingdings" panose="05000000000000000000" pitchFamily="2" charset="2"/>
              <a:buChar char="§"/>
            </a:pPr>
            <a:r>
              <a:rPr lang="en-US" sz="1200" dirty="0">
                <a:solidFill>
                  <a:srgbClr val="000000"/>
                </a:solidFill>
                <a:latin typeface="Franklin Gothic Book" panose="020B0503020102020204" pitchFamily="34" charset="0"/>
              </a:rPr>
              <a:t>Address intercity and regional connectivity</a:t>
            </a:r>
          </a:p>
          <a:p>
            <a:pPr marL="112713" indent="-112713" defTabSz="914378">
              <a:buFont typeface="Wingdings" panose="05000000000000000000" pitchFamily="2" charset="2"/>
              <a:buChar char="§"/>
            </a:pPr>
            <a:r>
              <a:rPr lang="en-US" sz="1200" dirty="0">
                <a:solidFill>
                  <a:srgbClr val="000000"/>
                </a:solidFill>
                <a:latin typeface="Franklin Gothic Book" panose="020B0503020102020204" pitchFamily="34" charset="0"/>
              </a:rPr>
              <a:t>Revise institutional and legal frameworks supporting governance, operation, and financing</a:t>
            </a:r>
          </a:p>
          <a:p>
            <a:pPr marL="112713" indent="-112713" defTabSz="914378">
              <a:buFont typeface="Wingdings" panose="05000000000000000000" pitchFamily="2" charset="2"/>
              <a:buChar char="§"/>
            </a:pPr>
            <a:r>
              <a:rPr lang="en-US" sz="1200" dirty="0">
                <a:solidFill>
                  <a:srgbClr val="000000"/>
                </a:solidFill>
                <a:latin typeface="Franklin Gothic Book" panose="020B0503020102020204" pitchFamily="34" charset="0"/>
              </a:rPr>
              <a:t>Increase access to services and ensure safe, reliable, and efficient operation</a:t>
            </a:r>
          </a:p>
          <a:p>
            <a:pPr marL="112713" indent="-112713" defTabSz="914378">
              <a:buFont typeface="Wingdings" panose="05000000000000000000" pitchFamily="2" charset="2"/>
              <a:buChar char="§"/>
            </a:pPr>
            <a:r>
              <a:rPr lang="en-US" sz="1200" dirty="0">
                <a:solidFill>
                  <a:srgbClr val="000000"/>
                </a:solidFill>
                <a:latin typeface="Franklin Gothic Book" panose="020B0503020102020204" pitchFamily="34" charset="0"/>
              </a:rPr>
              <a:t>Improve economic opportunities and quality of life</a:t>
            </a:r>
          </a:p>
          <a:p>
            <a:pPr marL="112713" indent="-112713" defTabSz="914378">
              <a:buFont typeface="Wingdings" panose="05000000000000000000" pitchFamily="2" charset="2"/>
              <a:buChar char="§"/>
            </a:pPr>
            <a:r>
              <a:rPr lang="en-US" sz="1200" dirty="0">
                <a:solidFill>
                  <a:srgbClr val="000000"/>
                </a:solidFill>
                <a:latin typeface="Franklin Gothic Book" panose="020B0503020102020204" pitchFamily="34" charset="0"/>
              </a:rPr>
              <a:t>Establish fixed network of intercity service connections</a:t>
            </a:r>
          </a:p>
          <a:p>
            <a:pPr marL="112713" indent="-112713" defTabSz="914378">
              <a:buFont typeface="Wingdings" panose="05000000000000000000" pitchFamily="2" charset="2"/>
              <a:buChar char="§"/>
            </a:pPr>
            <a:r>
              <a:rPr lang="en-US" sz="1200" dirty="0">
                <a:solidFill>
                  <a:srgbClr val="000000"/>
                </a:solidFill>
                <a:latin typeface="Franklin Gothic Book" panose="020B0503020102020204" pitchFamily="34" charset="0"/>
              </a:rPr>
              <a:t>Expand mobility options</a:t>
            </a:r>
          </a:p>
          <a:p>
            <a:pPr marL="112713" indent="-112713" defTabSz="914378">
              <a:buFont typeface="Wingdings" panose="05000000000000000000" pitchFamily="2" charset="2"/>
              <a:buChar char="§"/>
            </a:pPr>
            <a:r>
              <a:rPr lang="en-US" sz="1200" dirty="0">
                <a:solidFill>
                  <a:srgbClr val="000000"/>
                </a:solidFill>
                <a:latin typeface="Franklin Gothic Book" panose="020B0503020102020204" pitchFamily="34" charset="0"/>
              </a:rPr>
              <a:t>Leverage technology</a:t>
            </a:r>
          </a:p>
          <a:p>
            <a:endParaRPr lang="en-US" dirty="0"/>
          </a:p>
        </p:txBody>
      </p:sp>
    </p:spTree>
    <p:extLst>
      <p:ext uri="{BB962C8B-B14F-4D97-AF65-F5344CB8AC3E}">
        <p14:creationId xmlns:p14="http://schemas.microsoft.com/office/powerpoint/2010/main" val="1026542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9541898-D043-4569-A9A6-59B778BECE00}" type="slidenum">
              <a:rPr lang="en-US" smtClean="0"/>
              <a:pPr/>
              <a:t>25</a:t>
            </a:fld>
            <a:endParaRPr lang="en-US" dirty="0"/>
          </a:p>
        </p:txBody>
      </p:sp>
      <p:sp>
        <p:nvSpPr>
          <p:cNvPr id="6" name="Notes Placeholder 5">
            <a:extLst>
              <a:ext uri="{FF2B5EF4-FFF2-40B4-BE49-F238E27FC236}">
                <a16:creationId xmlns:a16="http://schemas.microsoft.com/office/drawing/2014/main" id="{622EB052-C92A-29E0-3B91-B24D68733678}"/>
              </a:ext>
            </a:extLst>
          </p:cNvPr>
          <p:cNvSpPr>
            <a:spLocks noGrp="1"/>
          </p:cNvSpPr>
          <p:nvPr>
            <p:ph type="body" sz="quarter" idx="3"/>
          </p:nvPr>
        </p:nvSpPr>
        <p:spPr/>
        <p:txBody>
          <a:bodyPr>
            <a:normAutofit/>
          </a:bodyPr>
          <a:lstStyle/>
          <a:p>
            <a:pPr marL="227965" indent="-227965"/>
            <a:r>
              <a:rPr lang="en-US" sz="1200" dirty="0"/>
              <a:t>A key area of feedback from transit operators centered around funding and resources. Common themes included:</a:t>
            </a:r>
          </a:p>
          <a:p>
            <a:pPr marL="227965" indent="-227965">
              <a:buFont typeface="Arial" panose="020B0604020202020204" pitchFamily="34" charset="0"/>
              <a:buChar char="•"/>
            </a:pPr>
            <a:r>
              <a:rPr lang="en-US" sz="1200" dirty="0"/>
              <a:t>Complexity of grant programs</a:t>
            </a:r>
            <a:endParaRPr lang="en-US" sz="1200" dirty="0">
              <a:ea typeface="Verdana"/>
            </a:endParaRPr>
          </a:p>
          <a:p>
            <a:pPr marL="685165" lvl="1" indent="-227965">
              <a:buFont typeface="Arial" panose="020B0604020202020204" pitchFamily="34" charset="0"/>
              <a:buChar char="•"/>
            </a:pPr>
            <a:r>
              <a:rPr lang="en-US" dirty="0"/>
              <a:t>Lack of staff with funding expertise and knowledge</a:t>
            </a:r>
            <a:endParaRPr lang="en-US" dirty="0">
              <a:ea typeface="Verdana"/>
            </a:endParaRPr>
          </a:p>
          <a:p>
            <a:pPr marL="685165" lvl="1" indent="-227965">
              <a:buFont typeface="Arial" panose="020B0604020202020204" pitchFamily="34" charset="0"/>
              <a:buChar char="•"/>
            </a:pPr>
            <a:r>
              <a:rPr lang="en-US" dirty="0"/>
              <a:t>Lack of local match</a:t>
            </a:r>
            <a:endParaRPr lang="en-US" sz="1200" dirty="0">
              <a:ea typeface="Verdana"/>
            </a:endParaRPr>
          </a:p>
          <a:p>
            <a:pPr marL="227965" lvl="0" indent="-227965">
              <a:buFont typeface="Arial" panose="020B0604020202020204" pitchFamily="34" charset="0"/>
              <a:buChar char="•"/>
            </a:pPr>
            <a:r>
              <a:rPr lang="en-US" sz="1450" dirty="0"/>
              <a:t>Difficulties purchasing vehicles</a:t>
            </a:r>
          </a:p>
          <a:p>
            <a:pPr marL="685165" lvl="1" indent="-227965">
              <a:buFont typeface="Arial" panose="020B0604020202020204" pitchFamily="34" charset="0"/>
              <a:buChar char="•"/>
            </a:pPr>
            <a:r>
              <a:rPr lang="en-US" sz="1450" dirty="0"/>
              <a:t>Dwindling number of US vehicle manufacturers</a:t>
            </a:r>
          </a:p>
          <a:p>
            <a:pPr marL="685165" lvl="1" indent="-227965">
              <a:buFont typeface="Arial" panose="020B0604020202020204" pitchFamily="34" charset="0"/>
              <a:buChar char="•"/>
            </a:pPr>
            <a:r>
              <a:rPr lang="en-US" sz="1450" dirty="0">
                <a:ea typeface="Verdana"/>
              </a:rPr>
              <a:t>Difficult to comply with Buy America requirements</a:t>
            </a:r>
          </a:p>
          <a:p>
            <a:pPr marL="685165" lvl="1" indent="-227965">
              <a:buFont typeface="Arial" panose="020B0604020202020204" pitchFamily="34" charset="0"/>
              <a:buChar char="•"/>
            </a:pPr>
            <a:r>
              <a:rPr lang="en-US" sz="1450" dirty="0">
                <a:ea typeface="Verdana"/>
              </a:rPr>
              <a:t>Increasing vehicle costs</a:t>
            </a:r>
          </a:p>
          <a:p>
            <a:pPr marL="685165" lvl="1" indent="-227965">
              <a:buFont typeface="Arial" panose="020B0604020202020204" pitchFamily="34" charset="0"/>
              <a:buChar char="•"/>
            </a:pPr>
            <a:r>
              <a:rPr lang="en-US" dirty="0"/>
              <a:t>Lack of group purchasing contracts</a:t>
            </a:r>
          </a:p>
          <a:p>
            <a:pPr marL="1142365" lvl="2" indent="-227965">
              <a:buFont typeface="Arial" panose="020B0604020202020204" pitchFamily="34" charset="0"/>
              <a:buChar char="•"/>
            </a:pPr>
            <a:r>
              <a:rPr lang="en-US" dirty="0">
                <a:ea typeface="Verdana"/>
              </a:rPr>
              <a:t>Some agencies relying on Oklahoma group purchasing agreement</a:t>
            </a:r>
          </a:p>
          <a:p>
            <a:pPr defTabSz="914378"/>
            <a:r>
              <a:rPr lang="en-US" sz="1400" b="1" dirty="0">
                <a:latin typeface="Franklin Gothic Book" panose="020B0503020102020204" pitchFamily="34" charset="0"/>
              </a:rPr>
              <a:t>2050 Visioning </a:t>
            </a:r>
          </a:p>
          <a:p>
            <a:pPr marL="112713" indent="-112713" defTabSz="914378">
              <a:buFont typeface="Wingdings" panose="05000000000000000000" pitchFamily="2" charset="2"/>
              <a:buChar char="§"/>
            </a:pPr>
            <a:r>
              <a:rPr lang="en-US" sz="1200" dirty="0">
                <a:solidFill>
                  <a:srgbClr val="000000"/>
                </a:solidFill>
                <a:latin typeface="Franklin Gothic Book" panose="020B0503020102020204" pitchFamily="34" charset="0"/>
              </a:rPr>
              <a:t>Expand mobility options in congested corridors</a:t>
            </a:r>
          </a:p>
          <a:p>
            <a:pPr marL="112713" indent="-112713" defTabSz="914378">
              <a:buFont typeface="Wingdings" panose="05000000000000000000" pitchFamily="2" charset="2"/>
              <a:buChar char="§"/>
            </a:pPr>
            <a:r>
              <a:rPr lang="en-US" sz="1200" dirty="0">
                <a:solidFill>
                  <a:srgbClr val="000000"/>
                </a:solidFill>
                <a:latin typeface="Franklin Gothic Book" panose="020B0503020102020204" pitchFamily="34" charset="0"/>
              </a:rPr>
              <a:t>Address intercity and regional connectivity</a:t>
            </a:r>
          </a:p>
          <a:p>
            <a:pPr marL="112713" indent="-112713" defTabSz="914378">
              <a:buFont typeface="Wingdings" panose="05000000000000000000" pitchFamily="2" charset="2"/>
              <a:buChar char="§"/>
            </a:pPr>
            <a:r>
              <a:rPr lang="en-US" sz="1200" dirty="0">
                <a:solidFill>
                  <a:srgbClr val="000000"/>
                </a:solidFill>
                <a:latin typeface="Franklin Gothic Book" panose="020B0503020102020204" pitchFamily="34" charset="0"/>
              </a:rPr>
              <a:t>Revise institutional and legal frameworks supporting governance, operation, and financing</a:t>
            </a:r>
          </a:p>
          <a:p>
            <a:pPr marL="112713" indent="-112713" defTabSz="914378">
              <a:buFont typeface="Wingdings" panose="05000000000000000000" pitchFamily="2" charset="2"/>
              <a:buChar char="§"/>
            </a:pPr>
            <a:r>
              <a:rPr lang="en-US" sz="1200" dirty="0">
                <a:solidFill>
                  <a:srgbClr val="000000"/>
                </a:solidFill>
                <a:latin typeface="Franklin Gothic Book" panose="020B0503020102020204" pitchFamily="34" charset="0"/>
              </a:rPr>
              <a:t>Increase access to services and ensure safe, reliable, and efficient operation</a:t>
            </a:r>
          </a:p>
          <a:p>
            <a:pPr marL="112713" indent="-112713" defTabSz="914378">
              <a:buFont typeface="Wingdings" panose="05000000000000000000" pitchFamily="2" charset="2"/>
              <a:buChar char="§"/>
            </a:pPr>
            <a:r>
              <a:rPr lang="en-US" sz="1200" dirty="0">
                <a:solidFill>
                  <a:srgbClr val="000000"/>
                </a:solidFill>
                <a:latin typeface="Franklin Gothic Book" panose="020B0503020102020204" pitchFamily="34" charset="0"/>
              </a:rPr>
              <a:t>Improve economic opportunities and quality of life</a:t>
            </a:r>
          </a:p>
          <a:p>
            <a:pPr marL="112713" indent="-112713" defTabSz="914378">
              <a:buFont typeface="Wingdings" panose="05000000000000000000" pitchFamily="2" charset="2"/>
              <a:buChar char="§"/>
            </a:pPr>
            <a:r>
              <a:rPr lang="en-US" sz="1200" dirty="0">
                <a:solidFill>
                  <a:srgbClr val="000000"/>
                </a:solidFill>
                <a:latin typeface="Franklin Gothic Book" panose="020B0503020102020204" pitchFamily="34" charset="0"/>
              </a:rPr>
              <a:t>Establish fixed network of intercity service connections</a:t>
            </a:r>
          </a:p>
          <a:p>
            <a:pPr marL="112713" indent="-112713" defTabSz="914378">
              <a:buFont typeface="Wingdings" panose="05000000000000000000" pitchFamily="2" charset="2"/>
              <a:buChar char="§"/>
            </a:pPr>
            <a:r>
              <a:rPr lang="en-US" sz="1200" dirty="0">
                <a:solidFill>
                  <a:srgbClr val="000000"/>
                </a:solidFill>
                <a:latin typeface="Franklin Gothic Book" panose="020B0503020102020204" pitchFamily="34" charset="0"/>
              </a:rPr>
              <a:t>Expand mobility options</a:t>
            </a:r>
          </a:p>
          <a:p>
            <a:pPr marL="112713" indent="-112713" defTabSz="914378">
              <a:buFont typeface="Wingdings" panose="05000000000000000000" pitchFamily="2" charset="2"/>
              <a:buChar char="§"/>
            </a:pPr>
            <a:r>
              <a:rPr lang="en-US" sz="1200" dirty="0">
                <a:solidFill>
                  <a:srgbClr val="000000"/>
                </a:solidFill>
                <a:latin typeface="Franklin Gothic Book" panose="020B0503020102020204" pitchFamily="34" charset="0"/>
              </a:rPr>
              <a:t>Leverage technology</a:t>
            </a:r>
          </a:p>
          <a:p>
            <a:endParaRPr lang="en-US" dirty="0"/>
          </a:p>
        </p:txBody>
      </p:sp>
    </p:spTree>
    <p:extLst>
      <p:ext uri="{BB962C8B-B14F-4D97-AF65-F5344CB8AC3E}">
        <p14:creationId xmlns:p14="http://schemas.microsoft.com/office/powerpoint/2010/main" val="837896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9541898-D043-4569-A9A6-59B778BECE00}" type="slidenum">
              <a:rPr lang="en-US" smtClean="0"/>
              <a:pPr/>
              <a:t>26</a:t>
            </a:fld>
            <a:endParaRPr lang="en-US" dirty="0"/>
          </a:p>
        </p:txBody>
      </p:sp>
      <p:sp>
        <p:nvSpPr>
          <p:cNvPr id="6" name="Notes Placeholder 5">
            <a:extLst>
              <a:ext uri="{FF2B5EF4-FFF2-40B4-BE49-F238E27FC236}">
                <a16:creationId xmlns:a16="http://schemas.microsoft.com/office/drawing/2014/main" id="{622EB052-C92A-29E0-3B91-B24D68733678}"/>
              </a:ext>
            </a:extLst>
          </p:cNvPr>
          <p:cNvSpPr>
            <a:spLocks noGrp="1"/>
          </p:cNvSpPr>
          <p:nvPr>
            <p:ph type="body" sz="quarter" idx="3"/>
          </p:nvPr>
        </p:nvSpPr>
        <p:spPr/>
        <p:txBody>
          <a:bodyPr>
            <a:normAutofit fontScale="77500" lnSpcReduction="20000"/>
          </a:bodyPr>
          <a:lstStyle/>
          <a:p>
            <a:pPr defTabSz="912755">
              <a:spcAft>
                <a:spcPts val="2000"/>
              </a:spcAft>
              <a:defRPr/>
            </a:pPr>
            <a:r>
              <a:rPr lang="en-US" sz="1800" b="1" kern="0" dirty="0">
                <a:solidFill>
                  <a:schemeClr val="bg1"/>
                </a:solidFill>
                <a:latin typeface="Verdana"/>
                <a:ea typeface="Verdana"/>
                <a:cs typeface="Calibri"/>
              </a:rPr>
              <a:t>Transit fuels our economy.</a:t>
            </a:r>
            <a:endParaRPr lang="en-US" sz="1800" b="1" dirty="0">
              <a:solidFill>
                <a:schemeClr val="bg1"/>
              </a:solidFill>
              <a:ea typeface="Verdana"/>
              <a:cs typeface="Calibri"/>
            </a:endParaRPr>
          </a:p>
          <a:p>
            <a:pPr marL="285750" indent="-285750" defTabSz="912755">
              <a:spcAft>
                <a:spcPts val="1200"/>
              </a:spcAft>
              <a:buFont typeface="Arial"/>
              <a:buChar char="•"/>
              <a:defRPr/>
            </a:pPr>
            <a:r>
              <a:rPr lang="en-US" sz="1200" kern="0" dirty="0">
                <a:solidFill>
                  <a:schemeClr val="bg1"/>
                </a:solidFill>
                <a:latin typeface="Verdana"/>
                <a:ea typeface="Verdana"/>
                <a:cs typeface="Calibri"/>
              </a:rPr>
              <a:t>DART light rail development made an estimated $10 billion economic impact from 2016-2018.</a:t>
            </a:r>
          </a:p>
          <a:p>
            <a:pPr marL="285750" indent="-285750" defTabSz="912755">
              <a:spcAft>
                <a:spcPts val="1200"/>
              </a:spcAft>
              <a:buFont typeface="Arial"/>
              <a:buChar char="•"/>
              <a:defRPr/>
            </a:pPr>
            <a:r>
              <a:rPr lang="en-US" sz="1200" kern="0" dirty="0">
                <a:solidFill>
                  <a:schemeClr val="bg1"/>
                </a:solidFill>
                <a:latin typeface="Verdana"/>
                <a:ea typeface="Verdana"/>
                <a:cs typeface="Calibri"/>
              </a:rPr>
              <a:t>Grapevine, TX increased sales tax revenue by almost 40% for businesses within a 5-minute walk of TEXRail’s DFW airport-to-Fort Worth rail line.</a:t>
            </a:r>
            <a:endParaRPr lang="en-US" sz="1200" kern="0" dirty="0">
              <a:solidFill>
                <a:schemeClr val="bg1"/>
              </a:solidFill>
              <a:latin typeface="Verdana"/>
              <a:ea typeface="Verdana"/>
            </a:endParaRPr>
          </a:p>
          <a:p>
            <a:pPr defTabSz="456378">
              <a:spcAft>
                <a:spcPts val="1200"/>
              </a:spcAft>
            </a:pPr>
            <a:r>
              <a:rPr lang="en-US" sz="1800" b="1" dirty="0">
                <a:solidFill>
                  <a:schemeClr val="bg1"/>
                </a:solidFill>
                <a:latin typeface="Verdana"/>
                <a:ea typeface="Verdana"/>
              </a:rPr>
              <a:t>Transit supports workers.</a:t>
            </a:r>
            <a:endParaRPr lang="en-US" sz="1800" dirty="0">
              <a:solidFill>
                <a:schemeClr val="bg1"/>
              </a:solidFill>
              <a:latin typeface="Verdana"/>
              <a:ea typeface="Verdana"/>
              <a:cs typeface="Calibri"/>
            </a:endParaRPr>
          </a:p>
          <a:p>
            <a:pPr marL="285750" indent="-285750" defTabSz="456378">
              <a:spcAft>
                <a:spcPts val="1200"/>
              </a:spcAft>
              <a:buFont typeface="Arial"/>
              <a:buChar char="•"/>
            </a:pPr>
            <a:r>
              <a:rPr lang="en-US" sz="1200" dirty="0">
                <a:solidFill>
                  <a:schemeClr val="bg1"/>
                </a:solidFill>
                <a:latin typeface="Verdana"/>
                <a:ea typeface="Verdana Bold"/>
                <a:cs typeface="Calibri"/>
              </a:rPr>
              <a:t>Transit users save about $1,000 more monthly over those who do not ride transit.</a:t>
            </a:r>
            <a:endParaRPr lang="en-US" dirty="0">
              <a:solidFill>
                <a:schemeClr val="bg1"/>
              </a:solidFill>
              <a:latin typeface="Verdana"/>
              <a:ea typeface="Verdana"/>
              <a:cs typeface="Calibri"/>
            </a:endParaRPr>
          </a:p>
          <a:p>
            <a:pPr marL="285750" indent="-285750" defTabSz="456378">
              <a:spcAft>
                <a:spcPts val="1200"/>
              </a:spcAft>
              <a:buFont typeface="Arial"/>
              <a:buChar char="•"/>
            </a:pPr>
            <a:r>
              <a:rPr lang="en-US" sz="1200" dirty="0">
                <a:solidFill>
                  <a:schemeClr val="bg1"/>
                </a:solidFill>
                <a:latin typeface="Verdana"/>
                <a:ea typeface="Verdana Bold"/>
                <a:cs typeface="Calibri"/>
              </a:rPr>
              <a:t>Austin saw a 62% increase in jobs near CapMetro’s Red Line, with a 154% increase in high-paying jobs.</a:t>
            </a:r>
            <a:endParaRPr lang="en-US" dirty="0">
              <a:solidFill>
                <a:schemeClr val="bg1"/>
              </a:solidFill>
              <a:latin typeface="Verdana"/>
              <a:ea typeface="Verdana"/>
              <a:cs typeface="Calibri"/>
            </a:endParaRPr>
          </a:p>
          <a:p>
            <a:pPr marL="285750" indent="-285750" defTabSz="456378">
              <a:spcAft>
                <a:spcPts val="1200"/>
              </a:spcAft>
              <a:buFont typeface="Arial"/>
              <a:buChar char="•"/>
            </a:pPr>
            <a:r>
              <a:rPr lang="en-US" sz="1200" dirty="0">
                <a:solidFill>
                  <a:schemeClr val="bg1"/>
                </a:solidFill>
                <a:latin typeface="Verdana"/>
                <a:ea typeface="Verdana Bold"/>
                <a:cs typeface="Calibri"/>
              </a:rPr>
              <a:t>Transit gives more people access to workplaces, schools, and job training sites.</a:t>
            </a:r>
            <a:endParaRPr lang="en-US" dirty="0">
              <a:solidFill>
                <a:schemeClr val="bg1"/>
              </a:solidFill>
              <a:latin typeface="Verdana"/>
              <a:ea typeface="Verdana"/>
              <a:cs typeface="Calibri"/>
            </a:endParaRPr>
          </a:p>
          <a:p>
            <a:pPr defTabSz="912755">
              <a:spcAft>
                <a:spcPts val="1600"/>
              </a:spcAft>
              <a:defRPr/>
            </a:pPr>
            <a:r>
              <a:rPr lang="en-US" sz="1800" b="1" kern="0" dirty="0">
                <a:solidFill>
                  <a:schemeClr val="bg1"/>
                </a:solidFill>
                <a:ea typeface="+mn-lt"/>
                <a:cs typeface="+mn-lt"/>
              </a:rPr>
              <a:t>Transit gives Texans options.</a:t>
            </a:r>
            <a:endParaRPr lang="en-US" sz="1800" dirty="0">
              <a:solidFill>
                <a:schemeClr val="bg1"/>
              </a:solidFill>
              <a:ea typeface="Verdana"/>
            </a:endParaRPr>
          </a:p>
          <a:p>
            <a:pPr marL="457200" indent="-285750" defTabSz="912755">
              <a:spcAft>
                <a:spcPts val="1200"/>
              </a:spcAft>
              <a:buFont typeface="Arial"/>
              <a:buChar char="•"/>
              <a:defRPr/>
            </a:pPr>
            <a:r>
              <a:rPr lang="en-US" sz="1200" kern="0" dirty="0">
                <a:solidFill>
                  <a:schemeClr val="bg1"/>
                </a:solidFill>
                <a:latin typeface="Verdana"/>
              </a:rPr>
              <a:t>Texans want to be more connected to other towns and cities in the state and want more travel choices.</a:t>
            </a:r>
            <a:endParaRPr lang="en-US" sz="1200" dirty="0">
              <a:solidFill>
                <a:schemeClr val="bg1"/>
              </a:solidFill>
              <a:latin typeface="Verdana"/>
              <a:ea typeface="Verdana"/>
            </a:endParaRPr>
          </a:p>
          <a:p>
            <a:pPr marL="457200" indent="-285750" defTabSz="912755">
              <a:spcAft>
                <a:spcPts val="1200"/>
              </a:spcAft>
              <a:buFont typeface="Arial"/>
              <a:buChar char="•"/>
              <a:defRPr/>
            </a:pPr>
            <a:r>
              <a:rPr lang="en-US" sz="1200" kern="0" dirty="0">
                <a:solidFill>
                  <a:schemeClr val="bg1"/>
                </a:solidFill>
                <a:ea typeface="Verdana"/>
              </a:rPr>
              <a:t>Transit provides an alternative to driving and can help mitigate congestion in the face of population growth.</a:t>
            </a:r>
          </a:p>
          <a:p>
            <a:pPr marL="457200" indent="-285750" defTabSz="912755">
              <a:spcAft>
                <a:spcPts val="1200"/>
              </a:spcAft>
              <a:buFont typeface="Arial"/>
              <a:buChar char="•"/>
              <a:defRPr/>
            </a:pPr>
            <a:r>
              <a:rPr lang="en-US" sz="1200" kern="0" dirty="0">
                <a:solidFill>
                  <a:schemeClr val="bg1"/>
                </a:solidFill>
                <a:ea typeface="Verdana"/>
              </a:rPr>
              <a:t>A recent study shows transit travel has about 1/10 the casualty rate as automobile travel, and as transit travel increases, per capita traffic fatality rates tend to decline.</a:t>
            </a:r>
          </a:p>
          <a:p>
            <a:endParaRPr lang="en-US" dirty="0"/>
          </a:p>
        </p:txBody>
      </p:sp>
    </p:spTree>
    <p:extLst>
      <p:ext uri="{BB962C8B-B14F-4D97-AF65-F5344CB8AC3E}">
        <p14:creationId xmlns:p14="http://schemas.microsoft.com/office/powerpoint/2010/main" val="4061602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9975" y="530225"/>
            <a:ext cx="4719638" cy="2654300"/>
          </a:xfrm>
        </p:spPr>
      </p:sp>
      <p:sp>
        <p:nvSpPr>
          <p:cNvPr id="3" name="Notes Placeholder 2"/>
          <p:cNvSpPr>
            <a:spLocks noGrp="1"/>
          </p:cNvSpPr>
          <p:nvPr>
            <p:ph type="body" idx="1"/>
          </p:nvPr>
        </p:nvSpPr>
        <p:spPr/>
        <p:txBody>
          <a:bodyPr/>
          <a:lstStyle/>
          <a:p>
            <a:r>
              <a:rPr lang="en-US" dirty="0"/>
              <a:t>Important to emphasize how and where we need their support and help.</a:t>
            </a:r>
          </a:p>
        </p:txBody>
      </p:sp>
      <p:sp>
        <p:nvSpPr>
          <p:cNvPr id="4" name="Slide Number Placeholder 3"/>
          <p:cNvSpPr>
            <a:spLocks noGrp="1"/>
          </p:cNvSpPr>
          <p:nvPr>
            <p:ph type="sldNum" sz="quarter" idx="5"/>
          </p:nvPr>
        </p:nvSpPr>
        <p:spPr/>
        <p:txBody>
          <a:bodyPr/>
          <a:lstStyle/>
          <a:p>
            <a:fld id="{09541898-D043-4569-A9A6-59B778BECE00}" type="slidenum">
              <a:rPr lang="en-US" smtClean="0"/>
              <a:pPr/>
              <a:t>27</a:t>
            </a:fld>
            <a:endParaRPr lang="en-US" dirty="0"/>
          </a:p>
        </p:txBody>
      </p:sp>
    </p:spTree>
    <p:extLst>
      <p:ext uri="{BB962C8B-B14F-4D97-AF65-F5344CB8AC3E}">
        <p14:creationId xmlns:p14="http://schemas.microsoft.com/office/powerpoint/2010/main" val="1773584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28</a:t>
            </a:fld>
            <a:endParaRPr lang="en-US" dirty="0"/>
          </a:p>
        </p:txBody>
      </p:sp>
    </p:spTree>
    <p:extLst>
      <p:ext uri="{BB962C8B-B14F-4D97-AF65-F5344CB8AC3E}">
        <p14:creationId xmlns:p14="http://schemas.microsoft.com/office/powerpoint/2010/main" val="146083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755">
              <a:spcAft>
                <a:spcPts val="2000"/>
              </a:spcAft>
              <a:defRPr/>
            </a:pPr>
            <a:r>
              <a:rPr lang="en-US" sz="1800" b="1" kern="0" dirty="0">
                <a:solidFill>
                  <a:schemeClr val="bg1"/>
                </a:solidFill>
                <a:latin typeface="Verdana"/>
                <a:ea typeface="Verdana"/>
                <a:cs typeface="Calibri"/>
              </a:rPr>
              <a:t>Transit fuels our economy.</a:t>
            </a:r>
            <a:endParaRPr lang="en-US" sz="1800" b="1" dirty="0">
              <a:solidFill>
                <a:schemeClr val="bg1"/>
              </a:solidFill>
              <a:ea typeface="Verdana"/>
              <a:cs typeface="Calibri"/>
            </a:endParaRPr>
          </a:p>
          <a:p>
            <a:pPr marL="285750" indent="-285750" defTabSz="912755">
              <a:spcAft>
                <a:spcPts val="1200"/>
              </a:spcAft>
              <a:buFont typeface="Arial"/>
              <a:buChar char="•"/>
              <a:defRPr/>
            </a:pPr>
            <a:r>
              <a:rPr lang="en-US" sz="1200" kern="0" dirty="0">
                <a:solidFill>
                  <a:schemeClr val="bg1"/>
                </a:solidFill>
                <a:latin typeface="Verdana"/>
                <a:ea typeface="Verdana"/>
                <a:cs typeface="Calibri"/>
              </a:rPr>
              <a:t>DART light rail development made an estimated $10 billion economic impact from 2016-2018.</a:t>
            </a:r>
          </a:p>
          <a:p>
            <a:pPr marL="285750" indent="-285750" defTabSz="912755">
              <a:spcAft>
                <a:spcPts val="1200"/>
              </a:spcAft>
              <a:buFont typeface="Arial"/>
              <a:buChar char="•"/>
              <a:defRPr/>
            </a:pPr>
            <a:r>
              <a:rPr lang="en-US" sz="1200" kern="0" dirty="0">
                <a:solidFill>
                  <a:schemeClr val="bg1"/>
                </a:solidFill>
                <a:latin typeface="Verdana"/>
                <a:ea typeface="Verdana"/>
                <a:cs typeface="Calibri"/>
              </a:rPr>
              <a:t>Grapevine, TX increased sales tax revenue by almost 40% for businesses within a 5-minute walk of TEXRail’s DFW airport-to-Fort Worth rail line.</a:t>
            </a:r>
            <a:endParaRPr lang="en-US" sz="1200" kern="0" dirty="0">
              <a:solidFill>
                <a:schemeClr val="bg1"/>
              </a:solidFill>
              <a:latin typeface="Verdana"/>
              <a:ea typeface="Verdana"/>
            </a:endParaRPr>
          </a:p>
          <a:p>
            <a:endParaRPr lang="en-US" dirty="0"/>
          </a:p>
        </p:txBody>
      </p:sp>
      <p:sp>
        <p:nvSpPr>
          <p:cNvPr id="4" name="Slide Number Placeholder 3"/>
          <p:cNvSpPr>
            <a:spLocks noGrp="1"/>
          </p:cNvSpPr>
          <p:nvPr>
            <p:ph type="sldNum" sz="quarter" idx="5"/>
          </p:nvPr>
        </p:nvSpPr>
        <p:spPr/>
        <p:txBody>
          <a:bodyPr/>
          <a:lstStyle/>
          <a:p>
            <a:fld id="{09541898-D043-4569-A9A6-59B778BECE00}" type="slidenum">
              <a:rPr lang="en-US" smtClean="0"/>
              <a:pPr/>
              <a:t>3</a:t>
            </a:fld>
            <a:endParaRPr lang="en-US" dirty="0"/>
          </a:p>
        </p:txBody>
      </p:sp>
    </p:spTree>
    <p:extLst>
      <p:ext uri="{BB962C8B-B14F-4D97-AF65-F5344CB8AC3E}">
        <p14:creationId xmlns:p14="http://schemas.microsoft.com/office/powerpoint/2010/main" val="103646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08">
              <a:defRPr/>
            </a:pPr>
            <a:endParaRPr lang="en-US" sz="1100" dirty="0"/>
          </a:p>
          <a:p>
            <a:endParaRPr lang="en-US" dirty="0"/>
          </a:p>
        </p:txBody>
      </p:sp>
      <p:sp>
        <p:nvSpPr>
          <p:cNvPr id="4" name="Slide Number Placeholder 3"/>
          <p:cNvSpPr>
            <a:spLocks noGrp="1"/>
          </p:cNvSpPr>
          <p:nvPr>
            <p:ph type="sldNum" sz="quarter" idx="5"/>
          </p:nvPr>
        </p:nvSpPr>
        <p:spPr/>
        <p:txBody>
          <a:bodyPr/>
          <a:lstStyle/>
          <a:p>
            <a:fld id="{09541898-D043-4569-A9A6-59B778BECE00}" type="slidenum">
              <a:rPr lang="en-US" smtClean="0"/>
              <a:pPr/>
              <a:t>9</a:t>
            </a:fld>
            <a:endParaRPr lang="en-US" dirty="0"/>
          </a:p>
        </p:txBody>
      </p:sp>
    </p:spTree>
    <p:extLst>
      <p:ext uri="{BB962C8B-B14F-4D97-AF65-F5344CB8AC3E}">
        <p14:creationId xmlns:p14="http://schemas.microsoft.com/office/powerpoint/2010/main" val="3353147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08">
              <a:defRPr/>
            </a:pPr>
            <a:endParaRPr lang="en-US" sz="1100" dirty="0"/>
          </a:p>
          <a:p>
            <a:endParaRPr lang="en-US" dirty="0"/>
          </a:p>
        </p:txBody>
      </p:sp>
      <p:sp>
        <p:nvSpPr>
          <p:cNvPr id="4" name="Slide Number Placeholder 3"/>
          <p:cNvSpPr>
            <a:spLocks noGrp="1"/>
          </p:cNvSpPr>
          <p:nvPr>
            <p:ph type="sldNum" sz="quarter" idx="5"/>
          </p:nvPr>
        </p:nvSpPr>
        <p:spPr/>
        <p:txBody>
          <a:bodyPr/>
          <a:lstStyle/>
          <a:p>
            <a:fld id="{09541898-D043-4569-A9A6-59B778BECE00}" type="slidenum">
              <a:rPr lang="en-US" smtClean="0"/>
              <a:pPr/>
              <a:t>10</a:t>
            </a:fld>
            <a:endParaRPr lang="en-US" dirty="0"/>
          </a:p>
        </p:txBody>
      </p:sp>
    </p:spTree>
    <p:extLst>
      <p:ext uri="{BB962C8B-B14F-4D97-AF65-F5344CB8AC3E}">
        <p14:creationId xmlns:p14="http://schemas.microsoft.com/office/powerpoint/2010/main" val="3767979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41898-D043-4569-A9A6-59B778BECE00}" type="slidenum">
              <a:rPr lang="en-US" smtClean="0"/>
              <a:pPr/>
              <a:t>11</a:t>
            </a:fld>
            <a:endParaRPr lang="en-US" dirty="0"/>
          </a:p>
        </p:txBody>
      </p:sp>
    </p:spTree>
    <p:extLst>
      <p:ext uri="{BB962C8B-B14F-4D97-AF65-F5344CB8AC3E}">
        <p14:creationId xmlns:p14="http://schemas.microsoft.com/office/powerpoint/2010/main" val="1977405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41898-D043-4569-A9A6-59B778BECE00}" type="slidenum">
              <a:rPr lang="en-US" smtClean="0"/>
              <a:pPr/>
              <a:t>12</a:t>
            </a:fld>
            <a:endParaRPr lang="en-US" dirty="0"/>
          </a:p>
        </p:txBody>
      </p:sp>
    </p:spTree>
    <p:extLst>
      <p:ext uri="{BB962C8B-B14F-4D97-AF65-F5344CB8AC3E}">
        <p14:creationId xmlns:p14="http://schemas.microsoft.com/office/powerpoint/2010/main" val="3440364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08">
              <a:defRPr/>
            </a:pPr>
            <a:endParaRPr lang="en-US" sz="1100" dirty="0"/>
          </a:p>
          <a:p>
            <a:endParaRPr lang="en-US" dirty="0"/>
          </a:p>
        </p:txBody>
      </p:sp>
      <p:sp>
        <p:nvSpPr>
          <p:cNvPr id="4" name="Slide Number Placeholder 3"/>
          <p:cNvSpPr>
            <a:spLocks noGrp="1"/>
          </p:cNvSpPr>
          <p:nvPr>
            <p:ph type="sldNum" sz="quarter" idx="5"/>
          </p:nvPr>
        </p:nvSpPr>
        <p:spPr/>
        <p:txBody>
          <a:bodyPr/>
          <a:lstStyle/>
          <a:p>
            <a:fld id="{09541898-D043-4569-A9A6-59B778BECE00}" type="slidenum">
              <a:rPr lang="en-US" smtClean="0"/>
              <a:pPr/>
              <a:t>17</a:t>
            </a:fld>
            <a:endParaRPr lang="en-US" dirty="0"/>
          </a:p>
        </p:txBody>
      </p:sp>
    </p:spTree>
    <p:extLst>
      <p:ext uri="{BB962C8B-B14F-4D97-AF65-F5344CB8AC3E}">
        <p14:creationId xmlns:p14="http://schemas.microsoft.com/office/powerpoint/2010/main" val="2091445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18</a:t>
            </a:fld>
            <a:endParaRPr lang="en-US" dirty="0"/>
          </a:p>
        </p:txBody>
      </p:sp>
    </p:spTree>
    <p:extLst>
      <p:ext uri="{BB962C8B-B14F-4D97-AF65-F5344CB8AC3E}">
        <p14:creationId xmlns:p14="http://schemas.microsoft.com/office/powerpoint/2010/main" val="2837664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population in 2022</a:t>
            </a:r>
          </a:p>
        </p:txBody>
      </p:sp>
      <p:sp>
        <p:nvSpPr>
          <p:cNvPr id="4" name="Slide Number Placeholder 3"/>
          <p:cNvSpPr>
            <a:spLocks noGrp="1"/>
          </p:cNvSpPr>
          <p:nvPr>
            <p:ph type="sldNum" sz="quarter" idx="5"/>
          </p:nvPr>
        </p:nvSpPr>
        <p:spPr/>
        <p:txBody>
          <a:bodyPr/>
          <a:lstStyle/>
          <a:p>
            <a:fld id="{09541898-D043-4569-A9A6-59B778BECE00}" type="slidenum">
              <a:rPr lang="en-US" smtClean="0"/>
              <a:pPr/>
              <a:t>19</a:t>
            </a:fld>
            <a:endParaRPr lang="en-US" dirty="0"/>
          </a:p>
        </p:txBody>
      </p:sp>
    </p:spTree>
    <p:extLst>
      <p:ext uri="{BB962C8B-B14F-4D97-AF65-F5344CB8AC3E}">
        <p14:creationId xmlns:p14="http://schemas.microsoft.com/office/powerpoint/2010/main" val="33973733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ITH Imag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F14AA4-436D-6C64-B544-ADC317BC64F4}"/>
              </a:ext>
            </a:extLst>
          </p:cNvPr>
          <p:cNvSpPr>
            <a:spLocks/>
          </p:cNvSpPr>
          <p:nvPr userDrawn="1"/>
        </p:nvSpPr>
        <p:spPr>
          <a:xfrm>
            <a:off x="-9145" y="3716497"/>
            <a:ext cx="9162288" cy="1434720"/>
          </a:xfrm>
          <a:prstGeom prst="rect">
            <a:avLst/>
          </a:prstGeom>
          <a:gradFill flip="none" rotWithShape="1">
            <a:gsLst>
              <a:gs pos="0">
                <a:srgbClr val="0057A8">
                  <a:lumMod val="61100"/>
                </a:srgbClr>
              </a:gs>
              <a:gs pos="100000">
                <a:srgbClr val="0057A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dirty="0">
              <a:latin typeface="Arial" pitchFamily="34" charset="0"/>
              <a:cs typeface="Arial" pitchFamily="34" charset="0"/>
            </a:endParaRPr>
          </a:p>
        </p:txBody>
      </p:sp>
      <p:sp>
        <p:nvSpPr>
          <p:cNvPr id="2" name="Title 1"/>
          <p:cNvSpPr>
            <a:spLocks noGrp="1"/>
          </p:cNvSpPr>
          <p:nvPr>
            <p:ph type="ctrTitle"/>
          </p:nvPr>
        </p:nvSpPr>
        <p:spPr>
          <a:xfrm>
            <a:off x="457200" y="4036000"/>
            <a:ext cx="6665976" cy="475261"/>
          </a:xfrm>
          <a:prstGeom prst="rect">
            <a:avLst/>
          </a:prstGeom>
        </p:spPr>
        <p:txBody>
          <a:bodyPr wrap="none" lIns="0" tIns="0" rIns="0" bIns="0" anchor="b">
            <a:noAutofit/>
          </a:bodyPr>
          <a:lstStyle>
            <a:lvl1pPr algn="l">
              <a:lnSpc>
                <a:spcPct val="100000"/>
              </a:lnSpc>
              <a:defRPr sz="2398">
                <a:solidFill>
                  <a:schemeClr val="bg1"/>
                </a:solidFill>
              </a:defRPr>
            </a:lvl1pPr>
          </a:lstStyle>
          <a:p>
            <a:r>
              <a:rPr lang="en-US"/>
              <a:t>Click to edit Master title style</a:t>
            </a:r>
          </a:p>
        </p:txBody>
      </p:sp>
      <p:sp>
        <p:nvSpPr>
          <p:cNvPr id="3" name="Subtitle 2"/>
          <p:cNvSpPr>
            <a:spLocks noGrp="1"/>
          </p:cNvSpPr>
          <p:nvPr>
            <p:ph type="subTitle" idx="1"/>
          </p:nvPr>
        </p:nvSpPr>
        <p:spPr>
          <a:xfrm>
            <a:off x="457200" y="4532924"/>
            <a:ext cx="6665976" cy="228389"/>
          </a:xfrm>
          <a:prstGeom prst="rect">
            <a:avLst/>
          </a:prstGeom>
        </p:spPr>
        <p:txBody>
          <a:bodyPr wrap="none" lIns="0" tIns="0" rIns="0" bIns="0">
            <a:noAutofit/>
          </a:bodyPr>
          <a:lstStyle>
            <a:lvl1pPr marL="0" indent="0" algn="l">
              <a:lnSpc>
                <a:spcPct val="100000"/>
              </a:lnSpc>
              <a:buNone/>
              <a:defRPr sz="1399">
                <a:solidFill>
                  <a:schemeClr val="bg1"/>
                </a:solidFill>
              </a:defRPr>
            </a:lvl1pPr>
            <a:lvl2pPr marL="342591" indent="0" algn="ctr">
              <a:buNone/>
              <a:defRPr sz="1499"/>
            </a:lvl2pPr>
            <a:lvl3pPr marL="685183" indent="0" algn="ctr">
              <a:buNone/>
              <a:defRPr sz="1349"/>
            </a:lvl3pPr>
            <a:lvl4pPr marL="1027774" indent="0" algn="ctr">
              <a:buNone/>
              <a:defRPr sz="1199"/>
            </a:lvl4pPr>
            <a:lvl5pPr marL="1370366" indent="0" algn="ctr">
              <a:buNone/>
              <a:defRPr sz="1199"/>
            </a:lvl5pPr>
            <a:lvl6pPr marL="1712957" indent="0" algn="ctr">
              <a:buNone/>
              <a:defRPr sz="1199"/>
            </a:lvl6pPr>
            <a:lvl7pPr marL="2055548" indent="0" algn="ctr">
              <a:buNone/>
              <a:defRPr sz="1199"/>
            </a:lvl7pPr>
            <a:lvl8pPr marL="2398140" indent="0" algn="ctr">
              <a:buNone/>
              <a:defRPr sz="1199"/>
            </a:lvl8pPr>
            <a:lvl9pPr marL="2740731" indent="0" algn="ctr">
              <a:buNone/>
              <a:defRPr sz="1199"/>
            </a:lvl9pPr>
          </a:lstStyle>
          <a:p>
            <a:r>
              <a:rPr lang="en-US"/>
              <a:t>Click to edit Master subtitle style</a:t>
            </a:r>
          </a:p>
        </p:txBody>
      </p:sp>
      <p:pic>
        <p:nvPicPr>
          <p:cNvPr id="8" name="Picture 7">
            <a:extLst>
              <a:ext uri="{FF2B5EF4-FFF2-40B4-BE49-F238E27FC236}">
                <a16:creationId xmlns:a16="http://schemas.microsoft.com/office/drawing/2014/main" id="{4BA7821B-A887-DC06-2115-588BAB4C78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55843" y="3973559"/>
            <a:ext cx="968319" cy="625405"/>
          </a:xfrm>
          <a:prstGeom prst="rect">
            <a:avLst/>
          </a:prstGeom>
        </p:spPr>
      </p:pic>
      <p:sp>
        <p:nvSpPr>
          <p:cNvPr id="9" name="Subtitle 2">
            <a:extLst>
              <a:ext uri="{FF2B5EF4-FFF2-40B4-BE49-F238E27FC236}">
                <a16:creationId xmlns:a16="http://schemas.microsoft.com/office/drawing/2014/main" id="{0ADA73D4-6F66-7F18-E5F2-004660395239}"/>
              </a:ext>
            </a:extLst>
          </p:cNvPr>
          <p:cNvSpPr txBox="1">
            <a:spLocks noGrp="1" noRot="1" noMove="1" noResize="1" noEditPoints="1" noAdjustHandles="1" noChangeArrowheads="1" noChangeShapeType="1"/>
          </p:cNvSpPr>
          <p:nvPr userDrawn="1"/>
        </p:nvSpPr>
        <p:spPr>
          <a:xfrm>
            <a:off x="7250176" y="4723796"/>
            <a:ext cx="1436624" cy="170358"/>
          </a:xfrm>
          <a:prstGeom prst="rect">
            <a:avLst/>
          </a:prstGeom>
          <a:noFill/>
        </p:spPr>
        <p:txBody>
          <a:bodyPr vert="horz" wrap="none" lIns="0" tIns="0" rIns="0" bIns="0" rtlCol="0" anchor="b" anchorCtr="0">
            <a:noAutofit/>
          </a:bodyPr>
          <a:lstStyle>
            <a:lvl1pPr marL="0" indent="0" algn="l" defTabSz="914400" rtl="0" eaLnBrk="1" latinLnBrk="0" hangingPunct="1">
              <a:spcBef>
                <a:spcPts val="0"/>
              </a:spcBef>
              <a:spcAft>
                <a:spcPts val="600"/>
              </a:spcAft>
              <a:buClr>
                <a:srgbClr val="205588"/>
              </a:buClr>
              <a:buFont typeface="Wingdings" pitchFamily="2" charset="2"/>
              <a:buNone/>
              <a:defRPr kumimoji="0" lang="en-US" sz="20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999" dirty="0">
                <a:solidFill>
                  <a:srgbClr val="BCE7FD"/>
                </a:solidFill>
                <a:latin typeface="+mn-lt"/>
              </a:rPr>
              <a:t>September 20, 2024</a:t>
            </a:r>
          </a:p>
        </p:txBody>
      </p:sp>
      <p:cxnSp>
        <p:nvCxnSpPr>
          <p:cNvPr id="10" name="Straight Connector 9">
            <a:extLst>
              <a:ext uri="{FF2B5EF4-FFF2-40B4-BE49-F238E27FC236}">
                <a16:creationId xmlns:a16="http://schemas.microsoft.com/office/drawing/2014/main" id="{7ECAF199-AE96-F9A3-21D5-1A4B51244BDC}"/>
              </a:ext>
            </a:extLst>
          </p:cNvPr>
          <p:cNvCxnSpPr>
            <a:cxnSpLocks/>
          </p:cNvCxnSpPr>
          <p:nvPr userDrawn="1"/>
        </p:nvCxnSpPr>
        <p:spPr>
          <a:xfrm>
            <a:off x="-9144" y="3716496"/>
            <a:ext cx="9162288" cy="0"/>
          </a:xfrm>
          <a:prstGeom prst="line">
            <a:avLst/>
          </a:prstGeom>
          <a:ln w="38100">
            <a:solidFill>
              <a:srgbClr val="D90D0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8556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6148"/>
            <a:ext cx="8229600" cy="294612"/>
          </a:xfrm>
          <a:prstGeom prst="rect">
            <a:avLst/>
          </a:prstGeom>
        </p:spPr>
        <p:txBody>
          <a:bodyPr wrap="none" lIns="0" tIns="0" rIns="0" bIns="0" anchor="b" anchorCtr="0">
            <a:normAutofit/>
          </a:bodyPr>
          <a:lstStyle>
            <a:lvl1pPr>
              <a:lnSpc>
                <a:spcPct val="100000"/>
              </a:lnSpc>
              <a:defRPr sz="2198">
                <a:solidFill>
                  <a:schemeClr val="accent1"/>
                </a:solidFill>
              </a:defRPr>
            </a:lvl1pPr>
          </a:lstStyle>
          <a:p>
            <a:r>
              <a:rPr lang="en-US"/>
              <a:t>Click to edit Master title style</a:t>
            </a:r>
          </a:p>
        </p:txBody>
      </p:sp>
      <p:sp>
        <p:nvSpPr>
          <p:cNvPr id="3" name="Content Placeholder 2"/>
          <p:cNvSpPr>
            <a:spLocks noGrp="1"/>
          </p:cNvSpPr>
          <p:nvPr>
            <p:ph idx="1"/>
          </p:nvPr>
        </p:nvSpPr>
        <p:spPr>
          <a:xfrm>
            <a:off x="457200" y="1271032"/>
            <a:ext cx="8229600" cy="3187112"/>
          </a:xfrm>
          <a:prstGeom prst="rect">
            <a:avLst/>
          </a:prstGeom>
        </p:spPr>
        <p:txBody>
          <a:bodyPr lIns="0" tIns="0" rIns="0" bIns="0">
            <a:normAutofit/>
          </a:bodyPr>
          <a:lstStyle>
            <a:lvl1pPr marL="228394" indent="-228394">
              <a:lnSpc>
                <a:spcPct val="120000"/>
              </a:lnSpc>
              <a:spcAft>
                <a:spcPts val="599"/>
              </a:spcAft>
              <a:buClr>
                <a:schemeClr val="accent1"/>
              </a:buClr>
              <a:buSzPct val="120000"/>
              <a:defRPr sz="1499"/>
            </a:lvl1pPr>
            <a:lvl2pPr marL="566418" indent="-228394">
              <a:lnSpc>
                <a:spcPct val="120000"/>
              </a:lnSpc>
              <a:spcAft>
                <a:spcPts val="599"/>
              </a:spcAft>
              <a:buClr>
                <a:schemeClr val="accent1"/>
              </a:buClr>
              <a:buFont typeface="Verdana" panose="020B0604030504040204" pitchFamily="34" charset="0"/>
              <a:buChar char="-"/>
              <a:defRPr sz="1499"/>
            </a:lvl2pPr>
            <a:lvl3pPr marL="856478" indent="-228394">
              <a:lnSpc>
                <a:spcPct val="120000"/>
              </a:lnSpc>
              <a:spcAft>
                <a:spcPts val="599"/>
              </a:spcAft>
              <a:buClr>
                <a:schemeClr val="accent1"/>
              </a:buClr>
              <a:buFont typeface="Wingdings" panose="05000000000000000000" pitchFamily="2" charset="2"/>
              <a:buChar char="§"/>
              <a:defRPr sz="1499"/>
            </a:lvl3pPr>
            <a:lvl4pPr marL="1199070" indent="-228394">
              <a:lnSpc>
                <a:spcPct val="120000"/>
              </a:lnSpc>
              <a:spcAft>
                <a:spcPts val="599"/>
              </a:spcAft>
              <a:buClr>
                <a:schemeClr val="accent1"/>
              </a:buClr>
              <a:buFont typeface="Verdana" panose="020B0604030504040204" pitchFamily="34" charset="0"/>
              <a:buChar char="-"/>
              <a:defRPr sz="1499"/>
            </a:lvl4pPr>
            <a:lvl5pPr marL="1541661" indent="-228394">
              <a:lnSpc>
                <a:spcPct val="120000"/>
              </a:lnSpc>
              <a:spcAft>
                <a:spcPts val="599"/>
              </a:spcAft>
              <a:buClr>
                <a:schemeClr val="accent1"/>
              </a:buClr>
              <a:buSzPct val="80000"/>
              <a:buFont typeface="Verdana" panose="020B0604030504040204" pitchFamily="34" charset="0"/>
              <a:buChar char="°"/>
              <a:defRPr sz="14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B931FDFD-1E7F-4D38-B5E5-FEC4D4109758}"/>
              </a:ext>
            </a:extLst>
          </p:cNvPr>
          <p:cNvSpPr>
            <a:spLocks/>
          </p:cNvSpPr>
          <p:nvPr userDrawn="1"/>
        </p:nvSpPr>
        <p:spPr>
          <a:xfrm rot="10800000">
            <a:off x="-9145" y="-23645"/>
            <a:ext cx="9162288" cy="568182"/>
          </a:xfrm>
          <a:prstGeom prst="rect">
            <a:avLst/>
          </a:prstGeom>
          <a:gradFill flip="none" rotWithShape="1">
            <a:gsLst>
              <a:gs pos="0">
                <a:srgbClr val="0057A8">
                  <a:lumMod val="61100"/>
                </a:srgbClr>
              </a:gs>
              <a:gs pos="100000">
                <a:srgbClr val="0057A8"/>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dirty="0">
              <a:latin typeface="Arial" pitchFamily="34" charset="0"/>
              <a:cs typeface="Arial" pitchFamily="34" charset="0"/>
            </a:endParaRPr>
          </a:p>
        </p:txBody>
      </p:sp>
      <p:cxnSp>
        <p:nvCxnSpPr>
          <p:cNvPr id="8" name="Straight Connector 7">
            <a:extLst>
              <a:ext uri="{FF2B5EF4-FFF2-40B4-BE49-F238E27FC236}">
                <a16:creationId xmlns:a16="http://schemas.microsoft.com/office/drawing/2014/main" id="{C68BFD85-22DB-E8C0-02E8-B0E843AA503D}"/>
              </a:ext>
            </a:extLst>
          </p:cNvPr>
          <p:cNvCxnSpPr>
            <a:cxnSpLocks/>
          </p:cNvCxnSpPr>
          <p:nvPr userDrawn="1"/>
        </p:nvCxnSpPr>
        <p:spPr>
          <a:xfrm>
            <a:off x="-9144" y="546488"/>
            <a:ext cx="9162288" cy="0"/>
          </a:xfrm>
          <a:prstGeom prst="line">
            <a:avLst/>
          </a:prstGeom>
          <a:ln w="12700">
            <a:solidFill>
              <a:srgbClr val="D90D0D"/>
            </a:solidFill>
          </a:ln>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FCA67601-EED6-A212-C354-6B5497705C45}"/>
              </a:ext>
            </a:extLst>
          </p:cNvPr>
          <p:cNvSpPr txBox="1">
            <a:spLocks/>
          </p:cNvSpPr>
          <p:nvPr userDrawn="1"/>
        </p:nvSpPr>
        <p:spPr bwMode="gray">
          <a:xfrm>
            <a:off x="7883913" y="4597012"/>
            <a:ext cx="912155" cy="295190"/>
          </a:xfrm>
          <a:prstGeom prst="rect">
            <a:avLst/>
          </a:prstGeom>
          <a:noFill/>
        </p:spPr>
        <p:txBody>
          <a:bodyPr wrap="none" lIns="0" tIns="0" rIns="0" bIns="0" rtlCol="0" anchor="b"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fld id="{604A7A6C-F878-3C4E-8FE1-6958E2950697}" type="slidenum">
              <a:rPr lang="en-US" sz="1599" b="1" smtClean="0">
                <a:solidFill>
                  <a:srgbClr val="0056A9"/>
                </a:solidFill>
                <a:latin typeface="Verdana" panose="020B0604030504040204" pitchFamily="34" charset="0"/>
                <a:ea typeface="Verdana" panose="020B0604030504040204" pitchFamily="34" charset="0"/>
                <a:cs typeface="Verdana" panose="020B0604030504040204" pitchFamily="34" charset="0"/>
              </a:rPr>
              <a:t>‹#›</a:t>
            </a:fld>
            <a:endParaRPr lang="en-US" sz="1599" b="1" dirty="0">
              <a:solidFill>
                <a:srgbClr val="0056A9"/>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Graphic 9">
            <a:extLst>
              <a:ext uri="{FF2B5EF4-FFF2-40B4-BE49-F238E27FC236}">
                <a16:creationId xmlns:a16="http://schemas.microsoft.com/office/drawing/2014/main" id="{DEFBA2DB-5453-FA7B-1121-348B59C86F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 y="102889"/>
            <a:ext cx="1854200" cy="315113"/>
          </a:xfrm>
          <a:prstGeom prst="rect">
            <a:avLst/>
          </a:prstGeom>
        </p:spPr>
      </p:pic>
      <p:sp>
        <p:nvSpPr>
          <p:cNvPr id="11" name="Title 1">
            <a:extLst>
              <a:ext uri="{FF2B5EF4-FFF2-40B4-BE49-F238E27FC236}">
                <a16:creationId xmlns:a16="http://schemas.microsoft.com/office/drawing/2014/main" id="{C5082226-0855-77B2-A0D3-EDF61E9FCC89}"/>
              </a:ext>
            </a:extLst>
          </p:cNvPr>
          <p:cNvSpPr txBox="1">
            <a:spLocks/>
          </p:cNvSpPr>
          <p:nvPr userDrawn="1"/>
        </p:nvSpPr>
        <p:spPr bwMode="gray">
          <a:xfrm>
            <a:off x="6556248" y="0"/>
            <a:ext cx="2133600" cy="544535"/>
          </a:xfrm>
          <a:prstGeom prst="rect">
            <a:avLst/>
          </a:prstGeom>
          <a:noFill/>
        </p:spPr>
        <p:txBody>
          <a:bodyPr wrap="none" lIns="0" tIns="0" rIns="0" bIns="0" rtlCol="0" anchor="ctr"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r>
              <a:rPr lang="en-US" sz="999" i="1" dirty="0">
                <a:solidFill>
                  <a:schemeClr val="bg1"/>
                </a:solidFill>
                <a:latin typeface="Verdana" panose="020B0604030504040204" pitchFamily="34" charset="0"/>
                <a:ea typeface="Verdana" panose="020B0604030504040204" pitchFamily="34" charset="0"/>
                <a:cs typeface="Verdana" panose="020B0604030504040204" pitchFamily="34" charset="0"/>
              </a:rPr>
              <a:t>Connecting you with Texas.</a:t>
            </a:r>
          </a:p>
        </p:txBody>
      </p:sp>
    </p:spTree>
    <p:extLst>
      <p:ext uri="{BB962C8B-B14F-4D97-AF65-F5344CB8AC3E}">
        <p14:creationId xmlns:p14="http://schemas.microsoft.com/office/powerpoint/2010/main" val="2302518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684D38-A2A2-C643-AAE3-F3D5B6A1F9E1}"/>
              </a:ext>
            </a:extLst>
          </p:cNvPr>
          <p:cNvPicPr>
            <a:picLocks noChangeAspect="1"/>
          </p:cNvPicPr>
          <p:nvPr userDrawn="1"/>
        </p:nvPicPr>
        <p:blipFill>
          <a:blip r:embed="rId2">
            <a:lum bright="100000" contrast="-100000"/>
            <a:alphaModFix amt="77000"/>
          </a:blip>
          <a:stretch>
            <a:fillRect/>
          </a:stretch>
        </p:blipFill>
        <p:spPr>
          <a:xfrm>
            <a:off x="8408890" y="98067"/>
            <a:ext cx="567770" cy="402768"/>
          </a:xfrm>
          <a:prstGeom prst="rect">
            <a:avLst/>
          </a:prstGeom>
        </p:spPr>
      </p:pic>
      <p:sp>
        <p:nvSpPr>
          <p:cNvPr id="9" name="Title 1">
            <a:extLst>
              <a:ext uri="{FF2B5EF4-FFF2-40B4-BE49-F238E27FC236}">
                <a16:creationId xmlns:a16="http://schemas.microsoft.com/office/drawing/2014/main" id="{0DC06C1D-8A86-C88D-E63A-6CB8FC1532F3}"/>
              </a:ext>
            </a:extLst>
          </p:cNvPr>
          <p:cNvSpPr txBox="1">
            <a:spLocks/>
          </p:cNvSpPr>
          <p:nvPr userDrawn="1"/>
        </p:nvSpPr>
        <p:spPr bwMode="gray">
          <a:xfrm>
            <a:off x="7774646" y="4742987"/>
            <a:ext cx="912155" cy="201255"/>
          </a:xfrm>
          <a:prstGeom prst="rect">
            <a:avLst/>
          </a:prstGeom>
          <a:noFill/>
        </p:spPr>
        <p:txBody>
          <a:bodyPr wrap="none" lIns="0" tIns="0" rIns="0" bIns="0" rtlCol="0" anchor="b"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fld id="{604A7A6C-F878-3C4E-8FE1-6958E2950697}" type="slidenum">
              <a:rPr lang="en-US" sz="1399" b="1" smtClean="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a:t>
            </a:fld>
            <a:endParaRPr lang="en-US" sz="1598"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15590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43904-7459-4715-B63C-DB52091B85DA}"/>
              </a:ext>
            </a:extLst>
          </p:cNvPr>
          <p:cNvSpPr>
            <a:spLocks noGrp="1"/>
          </p:cNvSpPr>
          <p:nvPr>
            <p:ph type="title"/>
          </p:nvPr>
        </p:nvSpPr>
        <p:spPr>
          <a:xfrm>
            <a:off x="628650" y="297982"/>
            <a:ext cx="7886700" cy="734182"/>
          </a:xfrm>
          <a:prstGeom prst="rect">
            <a:avLst/>
          </a:prstGeom>
        </p:spPr>
        <p:txBody>
          <a:bodyPr bIns="0"/>
          <a:lstStyle/>
          <a:p>
            <a:r>
              <a:rPr lang="en-US"/>
              <a:t>Click to edit Master title style</a:t>
            </a:r>
          </a:p>
        </p:txBody>
      </p:sp>
      <p:sp>
        <p:nvSpPr>
          <p:cNvPr id="3" name="Title 1">
            <a:extLst>
              <a:ext uri="{FF2B5EF4-FFF2-40B4-BE49-F238E27FC236}">
                <a16:creationId xmlns:a16="http://schemas.microsoft.com/office/drawing/2014/main" id="{A9F80886-D595-3AED-4469-23485EBA3749}"/>
              </a:ext>
            </a:extLst>
          </p:cNvPr>
          <p:cNvSpPr txBox="1">
            <a:spLocks/>
          </p:cNvSpPr>
          <p:nvPr userDrawn="1"/>
        </p:nvSpPr>
        <p:spPr bwMode="gray">
          <a:xfrm>
            <a:off x="7774646" y="4742987"/>
            <a:ext cx="912155" cy="201255"/>
          </a:xfrm>
          <a:prstGeom prst="rect">
            <a:avLst/>
          </a:prstGeom>
          <a:noFill/>
        </p:spPr>
        <p:txBody>
          <a:bodyPr wrap="none" lIns="0" tIns="0" rIns="0" bIns="0" rtlCol="0" anchor="b"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fld id="{604A7A6C-F878-3C4E-8FE1-6958E2950697}" type="slidenum">
              <a:rPr lang="en-US" sz="1399" b="1" smtClean="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a:t>
            </a:fld>
            <a:endParaRPr lang="en-US" sz="1598"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862642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9841C5-D30C-4D31-9675-E81D763B1F30}"/>
              </a:ext>
            </a:extLst>
          </p:cNvPr>
          <p:cNvSpPr/>
          <p:nvPr userDrawn="1"/>
        </p:nvSpPr>
        <p:spPr>
          <a:xfrm>
            <a:off x="0" y="4691173"/>
            <a:ext cx="9144000" cy="452327"/>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91" dirty="0"/>
          </a:p>
        </p:txBody>
      </p:sp>
      <p:sp>
        <p:nvSpPr>
          <p:cNvPr id="16" name="TextBox 15">
            <a:extLst>
              <a:ext uri="{FF2B5EF4-FFF2-40B4-BE49-F238E27FC236}">
                <a16:creationId xmlns:a16="http://schemas.microsoft.com/office/drawing/2014/main" id="{22867E0D-63A8-FE8B-4874-B62828790A45}"/>
              </a:ext>
            </a:extLst>
          </p:cNvPr>
          <p:cNvSpPr txBox="1"/>
          <p:nvPr userDrawn="1"/>
        </p:nvSpPr>
        <p:spPr>
          <a:xfrm>
            <a:off x="586788" y="4831609"/>
            <a:ext cx="4052920" cy="184025"/>
          </a:xfrm>
          <a:prstGeom prst="rect">
            <a:avLst/>
          </a:prstGeom>
          <a:noFill/>
        </p:spPr>
        <p:txBody>
          <a:bodyPr wrap="square" rtlCol="0">
            <a:spAutoFit/>
          </a:bodyPr>
          <a:lstStyle/>
          <a:p>
            <a:r>
              <a:rPr lang="en-US" sz="596" dirty="0">
                <a:solidFill>
                  <a:schemeClr val="accent5"/>
                </a:solidFill>
              </a:rPr>
              <a:t>Statewide Multimodal Transit Plan</a:t>
            </a:r>
          </a:p>
        </p:txBody>
      </p:sp>
      <p:sp>
        <p:nvSpPr>
          <p:cNvPr id="3" name="TextBox 2">
            <a:extLst>
              <a:ext uri="{FF2B5EF4-FFF2-40B4-BE49-F238E27FC236}">
                <a16:creationId xmlns:a16="http://schemas.microsoft.com/office/drawing/2014/main" id="{187DDE01-655F-838E-832E-A2C8D2B7E533}"/>
              </a:ext>
            </a:extLst>
          </p:cNvPr>
          <p:cNvSpPr txBox="1"/>
          <p:nvPr userDrawn="1"/>
        </p:nvSpPr>
        <p:spPr>
          <a:xfrm>
            <a:off x="2929247" y="4754496"/>
            <a:ext cx="2761013" cy="275588"/>
          </a:xfrm>
          <a:prstGeom prst="rect">
            <a:avLst/>
          </a:prstGeom>
          <a:noFill/>
        </p:spPr>
        <p:txBody>
          <a:bodyPr wrap="square" rtlCol="0">
            <a:spAutoFit/>
          </a:bodyPr>
          <a:lstStyle/>
          <a:p>
            <a:r>
              <a:rPr lang="en-US" sz="1191" b="1" dirty="0">
                <a:solidFill>
                  <a:schemeClr val="accent2"/>
                </a:solidFill>
              </a:rPr>
              <a:t>PRELIMINARY DRAFT</a:t>
            </a:r>
          </a:p>
        </p:txBody>
      </p:sp>
      <p:pic>
        <p:nvPicPr>
          <p:cNvPr id="2" name="Picture 1" descr="A map of texas with different types of buses and buses&#10;&#10;Description automatically generated">
            <a:extLst>
              <a:ext uri="{FF2B5EF4-FFF2-40B4-BE49-F238E27FC236}">
                <a16:creationId xmlns:a16="http://schemas.microsoft.com/office/drawing/2014/main" id="{2074DFB7-89C5-8C8E-100D-316081EBB7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000" y="4554845"/>
            <a:ext cx="528955" cy="706284"/>
          </a:xfrm>
          <a:prstGeom prst="rect">
            <a:avLst/>
          </a:prstGeom>
        </p:spPr>
      </p:pic>
      <p:sp>
        <p:nvSpPr>
          <p:cNvPr id="4" name="TextBox 3">
            <a:extLst>
              <a:ext uri="{FF2B5EF4-FFF2-40B4-BE49-F238E27FC236}">
                <a16:creationId xmlns:a16="http://schemas.microsoft.com/office/drawing/2014/main" id="{3684BA85-8986-F5FA-B021-2476924B2F2E}"/>
              </a:ext>
            </a:extLst>
          </p:cNvPr>
          <p:cNvSpPr txBox="1"/>
          <p:nvPr userDrawn="1"/>
        </p:nvSpPr>
        <p:spPr>
          <a:xfrm>
            <a:off x="5721927" y="4865967"/>
            <a:ext cx="3029747" cy="214546"/>
          </a:xfrm>
          <a:prstGeom prst="rect">
            <a:avLst/>
          </a:prstGeom>
          <a:noFill/>
        </p:spPr>
        <p:txBody>
          <a:bodyPr wrap="square" rtlCol="0">
            <a:spAutoFit/>
          </a:bodyPr>
          <a:lstStyle/>
          <a:p>
            <a:pPr algn="r"/>
            <a:r>
              <a:rPr lang="en-US" sz="794" b="1" i="0" dirty="0">
                <a:solidFill>
                  <a:schemeClr val="accent5"/>
                </a:solidFill>
              </a:rPr>
              <a:t>| </a:t>
            </a:r>
            <a:fld id="{945793E0-21B4-094C-A05F-EFF7FB6E8A20}" type="slidenum">
              <a:rPr lang="en-US" sz="794" b="1" i="0" smtClean="0">
                <a:solidFill>
                  <a:schemeClr val="accent5"/>
                </a:solidFill>
              </a:rPr>
              <a:pPr algn="r"/>
              <a:t>‹#›</a:t>
            </a:fld>
            <a:endParaRPr lang="en-US" sz="794" b="1" i="0" dirty="0">
              <a:solidFill>
                <a:schemeClr val="accent5"/>
              </a:solidFill>
            </a:endParaRPr>
          </a:p>
        </p:txBody>
      </p:sp>
      <p:sp>
        <p:nvSpPr>
          <p:cNvPr id="5" name="Content Placeholder 2">
            <a:extLst>
              <a:ext uri="{FF2B5EF4-FFF2-40B4-BE49-F238E27FC236}">
                <a16:creationId xmlns:a16="http://schemas.microsoft.com/office/drawing/2014/main" id="{8A8C6154-46E2-C33D-A17D-3470102CF019}"/>
              </a:ext>
            </a:extLst>
          </p:cNvPr>
          <p:cNvSpPr>
            <a:spLocks noGrp="1"/>
          </p:cNvSpPr>
          <p:nvPr>
            <p:ph idx="14"/>
          </p:nvPr>
        </p:nvSpPr>
        <p:spPr>
          <a:xfrm>
            <a:off x="4593315" y="4887072"/>
            <a:ext cx="3649180" cy="183308"/>
          </a:xfrm>
          <a:prstGeom prst="rect">
            <a:avLst/>
          </a:prstGeom>
        </p:spPr>
        <p:txBody>
          <a:bodyPr lIns="0" tIns="0" rIns="0" bIns="0">
            <a:noAutofit/>
          </a:bodyPr>
          <a:lstStyle>
            <a:lvl1pPr marL="0" indent="0" algn="r">
              <a:lnSpc>
                <a:spcPct val="120000"/>
              </a:lnSpc>
              <a:spcAft>
                <a:spcPts val="659"/>
              </a:spcAft>
              <a:buClr>
                <a:schemeClr val="accent1"/>
              </a:buClr>
              <a:buSzPct val="120000"/>
              <a:buNone/>
              <a:defRPr sz="794" b="0">
                <a:solidFill>
                  <a:schemeClr val="accent5"/>
                </a:solidFill>
                <a:latin typeface="Verdana Pro" panose="020B0604030504040204" pitchFamily="34" charset="0"/>
              </a:defRPr>
            </a:lvl1pPr>
            <a:lvl2pPr marL="623072" indent="-251238">
              <a:lnSpc>
                <a:spcPct val="120000"/>
              </a:lnSpc>
              <a:spcAft>
                <a:spcPts val="659"/>
              </a:spcAft>
              <a:buClr>
                <a:schemeClr val="accent1"/>
              </a:buClr>
              <a:buFont typeface="Verdana" panose="020B0604030504040204" pitchFamily="34" charset="0"/>
              <a:buChar char="-"/>
              <a:defRPr sz="1649">
                <a:latin typeface="Verdana Pro Cond" panose="020F0502020204030204" pitchFamily="34" charset="0"/>
              </a:defRPr>
            </a:lvl2pPr>
            <a:lvl3pPr marL="942144" indent="-251238">
              <a:lnSpc>
                <a:spcPct val="120000"/>
              </a:lnSpc>
              <a:spcAft>
                <a:spcPts val="659"/>
              </a:spcAft>
              <a:buClr>
                <a:schemeClr val="accent1"/>
              </a:buClr>
              <a:buFont typeface="Wingdings" panose="05000000000000000000" pitchFamily="2" charset="2"/>
              <a:buChar char="§"/>
              <a:defRPr sz="1649">
                <a:latin typeface="Verdana Pro Cond" panose="020F0502020204030204" pitchFamily="34" charset="0"/>
              </a:defRPr>
            </a:lvl3pPr>
            <a:lvl4pPr marL="1319002" indent="-251238">
              <a:lnSpc>
                <a:spcPct val="120000"/>
              </a:lnSpc>
              <a:spcAft>
                <a:spcPts val="659"/>
              </a:spcAft>
              <a:buClr>
                <a:schemeClr val="accent1"/>
              </a:buClr>
              <a:buFont typeface="Verdana" panose="020B0604030504040204" pitchFamily="34" charset="0"/>
              <a:buChar char="-"/>
              <a:defRPr sz="1649">
                <a:latin typeface="Verdana Pro Cond" panose="020F0502020204030204" pitchFamily="34" charset="0"/>
              </a:defRPr>
            </a:lvl4pPr>
            <a:lvl5pPr marL="1695861" indent="-251238">
              <a:lnSpc>
                <a:spcPct val="120000"/>
              </a:lnSpc>
              <a:spcAft>
                <a:spcPts val="659"/>
              </a:spcAft>
              <a:buClr>
                <a:schemeClr val="accent1"/>
              </a:buClr>
              <a:buSzPct val="80000"/>
              <a:buFont typeface="Verdana" panose="020B0604030504040204" pitchFamily="34" charset="0"/>
              <a:buChar char="°"/>
              <a:defRPr sz="1649">
                <a:latin typeface="Verdana Pro Cond" panose="020F0502020204030204" pitchFamily="34" charset="0"/>
              </a:defRPr>
            </a:lvl5pPr>
          </a:lstStyle>
          <a:p>
            <a:pPr lvl="0"/>
            <a:r>
              <a:rPr lang="en-US"/>
              <a:t>Click to edit Master text styles</a:t>
            </a:r>
          </a:p>
        </p:txBody>
      </p:sp>
    </p:spTree>
    <p:extLst>
      <p:ext uri="{BB962C8B-B14F-4D97-AF65-F5344CB8AC3E}">
        <p14:creationId xmlns:p14="http://schemas.microsoft.com/office/powerpoint/2010/main" val="629766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1"/>
            </p:custDataLst>
          </p:nvPr>
        </p:nvGraphicFramePr>
        <p:xfrm>
          <a:off x="0" y="0"/>
          <a:ext cx="158750" cy="119063"/>
        </p:xfrm>
        <a:graphic>
          <a:graphicData uri="http://schemas.openxmlformats.org/presentationml/2006/ole">
            <mc:AlternateContent xmlns:mc="http://schemas.openxmlformats.org/markup-compatibility/2006">
              <mc:Choice xmlns:v="urn:schemas-microsoft-com:vml" Requires="v">
                <p:oleObj name="think-cell Slide" r:id="rId5" imgW="0" imgH="0" progId="">
                  <p:embed/>
                </p:oleObj>
              </mc:Choice>
              <mc:Fallback>
                <p:oleObj name="think-cell Slide" r:id="rId5" imgW="0" imgH="0" progId="">
                  <p:embed/>
                  <p:pic>
                    <p:nvPicPr>
                      <p:cNvPr id="7" name="Object 6"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itle 1">
            <a:extLst>
              <a:ext uri="{FF2B5EF4-FFF2-40B4-BE49-F238E27FC236}">
                <a16:creationId xmlns:a16="http://schemas.microsoft.com/office/drawing/2014/main" id="{037019D0-A5ED-FD4B-AEE1-74EB27150FF0}"/>
              </a:ext>
            </a:extLst>
          </p:cNvPr>
          <p:cNvSpPr>
            <a:spLocks noGrp="1"/>
          </p:cNvSpPr>
          <p:nvPr>
            <p:ph type="ctrTitle" hasCustomPrompt="1"/>
            <p:custDataLst>
              <p:tags r:id="rId2"/>
            </p:custDataLst>
          </p:nvPr>
        </p:nvSpPr>
        <p:spPr>
          <a:xfrm>
            <a:off x="512064" y="2782641"/>
            <a:ext cx="4114800" cy="1057275"/>
          </a:xfrm>
          <a:noFill/>
        </p:spPr>
        <p:txBody>
          <a:bodyPr wrap="square" lIns="0" tIns="0" rIns="0" bIns="0" rtlCol="0" anchor="b" anchorCtr="0">
            <a:noAutofit/>
          </a:bodyPr>
          <a:lstStyle>
            <a:lvl1pPr>
              <a:lnSpc>
                <a:spcPct val="90000"/>
              </a:lnSpc>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Presentation Title</a:t>
            </a:r>
          </a:p>
        </p:txBody>
      </p:sp>
      <p:sp>
        <p:nvSpPr>
          <p:cNvPr id="13" name="Subtitle 2">
            <a:extLst>
              <a:ext uri="{FF2B5EF4-FFF2-40B4-BE49-F238E27FC236}">
                <a16:creationId xmlns:a16="http://schemas.microsoft.com/office/drawing/2014/main" id="{DFDAB146-7CA5-3045-9FD9-49A2E4FAFDC1}"/>
              </a:ext>
            </a:extLst>
          </p:cNvPr>
          <p:cNvSpPr>
            <a:spLocks noGrp="1"/>
          </p:cNvSpPr>
          <p:nvPr>
            <p:ph type="subTitle" idx="1" hasCustomPrompt="1"/>
            <p:custDataLst>
              <p:tags r:id="rId3"/>
            </p:custDataLst>
          </p:nvPr>
        </p:nvSpPr>
        <p:spPr>
          <a:xfrm>
            <a:off x="512064" y="3955235"/>
            <a:ext cx="4114800" cy="433125"/>
          </a:xfrm>
          <a:noFill/>
        </p:spPr>
        <p:txBody>
          <a:bodyPr vert="horz" wrap="square" lIns="0" tIns="0" rIns="0" bIns="0" rtlCol="0" anchor="t" anchorCtr="0">
            <a:noAutofit/>
          </a:bodyPr>
          <a:lstStyle>
            <a:lvl1pPr marL="0" indent="0" algn="l">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a:t>Subtitle</a:t>
            </a:r>
          </a:p>
        </p:txBody>
      </p:sp>
    </p:spTree>
    <p:extLst>
      <p:ext uri="{BB962C8B-B14F-4D97-AF65-F5344CB8AC3E}">
        <p14:creationId xmlns:p14="http://schemas.microsoft.com/office/powerpoint/2010/main" val="241675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OUT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B9F2E4-EBAA-496A-3A84-89E9137EF31E}"/>
              </a:ext>
            </a:extLst>
          </p:cNvPr>
          <p:cNvSpPr>
            <a:spLocks/>
          </p:cNvSpPr>
          <p:nvPr userDrawn="1"/>
        </p:nvSpPr>
        <p:spPr>
          <a:xfrm>
            <a:off x="-9145" y="-9135"/>
            <a:ext cx="9162288" cy="5161580"/>
          </a:xfrm>
          <a:prstGeom prst="rect">
            <a:avLst/>
          </a:prstGeom>
          <a:gradFill flip="none" rotWithShape="1">
            <a:gsLst>
              <a:gs pos="0">
                <a:srgbClr val="0057A8">
                  <a:lumMod val="61100"/>
                </a:srgbClr>
              </a:gs>
              <a:gs pos="100000">
                <a:srgbClr val="0057A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dirty="0">
              <a:latin typeface="Arial" pitchFamily="34" charset="0"/>
              <a:cs typeface="Arial" pitchFamily="34" charset="0"/>
            </a:endParaRPr>
          </a:p>
        </p:txBody>
      </p:sp>
      <p:pic>
        <p:nvPicPr>
          <p:cNvPr id="5" name="Picture 4">
            <a:extLst>
              <a:ext uri="{FF2B5EF4-FFF2-40B4-BE49-F238E27FC236}">
                <a16:creationId xmlns:a16="http://schemas.microsoft.com/office/drawing/2014/main" id="{FD8C8299-F83F-D714-FFDE-A89D5626D3F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144" y="0"/>
            <a:ext cx="9162288" cy="5154574"/>
          </a:xfrm>
          <a:prstGeom prst="rect">
            <a:avLst/>
          </a:prstGeom>
        </p:spPr>
      </p:pic>
      <p:cxnSp>
        <p:nvCxnSpPr>
          <p:cNvPr id="6" name="Straight Connector 5">
            <a:extLst>
              <a:ext uri="{FF2B5EF4-FFF2-40B4-BE49-F238E27FC236}">
                <a16:creationId xmlns:a16="http://schemas.microsoft.com/office/drawing/2014/main" id="{D2C91761-A700-7455-06A4-7D583C75D31C}"/>
              </a:ext>
            </a:extLst>
          </p:cNvPr>
          <p:cNvCxnSpPr>
            <a:cxnSpLocks/>
          </p:cNvCxnSpPr>
          <p:nvPr userDrawn="1"/>
        </p:nvCxnSpPr>
        <p:spPr>
          <a:xfrm>
            <a:off x="-9145" y="14974"/>
            <a:ext cx="9162288" cy="0"/>
          </a:xfrm>
          <a:prstGeom prst="line">
            <a:avLst/>
          </a:prstGeom>
          <a:ln w="38100">
            <a:solidFill>
              <a:srgbClr val="D90D0D"/>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704EF006-A913-6084-A2A7-66E199F44F7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8355" y="628121"/>
            <a:ext cx="968319" cy="625405"/>
          </a:xfrm>
          <a:prstGeom prst="rect">
            <a:avLst/>
          </a:prstGeom>
        </p:spPr>
      </p:pic>
      <p:sp>
        <p:nvSpPr>
          <p:cNvPr id="12" name="Subtitle 2">
            <a:extLst>
              <a:ext uri="{FF2B5EF4-FFF2-40B4-BE49-F238E27FC236}">
                <a16:creationId xmlns:a16="http://schemas.microsoft.com/office/drawing/2014/main" id="{DD5C73F3-3B2E-2FDA-8150-8AE80181A778}"/>
              </a:ext>
            </a:extLst>
          </p:cNvPr>
          <p:cNvSpPr txBox="1">
            <a:spLocks noGrp="1" noRot="1" noMove="1" noResize="1" noEditPoints="1" noAdjustHandles="1" noChangeArrowheads="1" noChangeShapeType="1"/>
          </p:cNvSpPr>
          <p:nvPr userDrawn="1"/>
        </p:nvSpPr>
        <p:spPr>
          <a:xfrm>
            <a:off x="6565392" y="720486"/>
            <a:ext cx="1942064" cy="170358"/>
          </a:xfrm>
          <a:prstGeom prst="rect">
            <a:avLst/>
          </a:prstGeom>
          <a:noFill/>
        </p:spPr>
        <p:txBody>
          <a:bodyPr vert="horz" wrap="none" lIns="0" tIns="0" rIns="0" bIns="0" rtlCol="0" anchor="t" anchorCtr="0">
            <a:noAutofit/>
          </a:bodyPr>
          <a:lstStyle>
            <a:lvl1pPr marL="0" indent="0" algn="l" defTabSz="914400" rtl="0" eaLnBrk="1" latinLnBrk="0" hangingPunct="1">
              <a:spcBef>
                <a:spcPts val="0"/>
              </a:spcBef>
              <a:spcAft>
                <a:spcPts val="600"/>
              </a:spcAft>
              <a:buClr>
                <a:srgbClr val="205588"/>
              </a:buClr>
              <a:buFont typeface="Wingdings" pitchFamily="2" charset="2"/>
              <a:buNone/>
              <a:defRPr kumimoji="0" lang="en-US" sz="20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999" dirty="0">
                <a:solidFill>
                  <a:schemeClr val="bg1"/>
                </a:solidFill>
                <a:latin typeface="Verdana" panose="020B0604030504040204" pitchFamily="34" charset="0"/>
                <a:ea typeface="Verdana" panose="020B0604030504040204" pitchFamily="34" charset="0"/>
                <a:cs typeface="Verdana" panose="020B0604030504040204" pitchFamily="34" charset="0"/>
              </a:rPr>
              <a:t>September 20, 2024</a:t>
            </a:r>
            <a:endParaRPr lang="en-US" sz="999" dirty="0">
              <a:solidFill>
                <a:srgbClr val="BCE7FD"/>
              </a:solidFill>
              <a:latin typeface="Barlow Condensed Medium" pitchFamily="2" charset="77"/>
            </a:endParaRPr>
          </a:p>
        </p:txBody>
      </p:sp>
      <p:sp>
        <p:nvSpPr>
          <p:cNvPr id="2" name="Title 1"/>
          <p:cNvSpPr>
            <a:spLocks noGrp="1"/>
          </p:cNvSpPr>
          <p:nvPr>
            <p:ph type="ctrTitle"/>
          </p:nvPr>
        </p:nvSpPr>
        <p:spPr>
          <a:xfrm>
            <a:off x="640080" y="1616990"/>
            <a:ext cx="7863840" cy="1714988"/>
          </a:xfrm>
          <a:prstGeom prst="rect">
            <a:avLst/>
          </a:prstGeom>
        </p:spPr>
        <p:txBody>
          <a:bodyPr lIns="0" tIns="0" rIns="0" bIns="0" anchor="t" anchorCtr="0">
            <a:normAutofit/>
          </a:bodyPr>
          <a:lstStyle>
            <a:lvl1pPr algn="l">
              <a:lnSpc>
                <a:spcPct val="100000"/>
              </a:lnSpc>
              <a:defRPr sz="3597">
                <a:solidFill>
                  <a:schemeClr val="bg1"/>
                </a:solidFill>
              </a:defRPr>
            </a:lvl1pPr>
          </a:lstStyle>
          <a:p>
            <a:r>
              <a:rPr lang="en-US"/>
              <a:t>Click to edit Master title style</a:t>
            </a:r>
          </a:p>
        </p:txBody>
      </p:sp>
      <p:sp>
        <p:nvSpPr>
          <p:cNvPr id="3" name="Subtitle 2"/>
          <p:cNvSpPr>
            <a:spLocks noGrp="1"/>
          </p:cNvSpPr>
          <p:nvPr>
            <p:ph type="subTitle" idx="1"/>
          </p:nvPr>
        </p:nvSpPr>
        <p:spPr>
          <a:xfrm>
            <a:off x="640080" y="3402282"/>
            <a:ext cx="7863840" cy="685166"/>
          </a:xfrm>
          <a:prstGeom prst="rect">
            <a:avLst/>
          </a:prstGeom>
        </p:spPr>
        <p:txBody>
          <a:bodyPr lIns="0" tIns="0" rIns="0" bIns="0">
            <a:normAutofit/>
          </a:bodyPr>
          <a:lstStyle>
            <a:lvl1pPr marL="0" indent="0" algn="l">
              <a:lnSpc>
                <a:spcPct val="100000"/>
              </a:lnSpc>
              <a:buNone/>
              <a:defRPr sz="1399">
                <a:solidFill>
                  <a:schemeClr val="bg1"/>
                </a:solidFill>
              </a:defRPr>
            </a:lvl1pPr>
            <a:lvl2pPr marL="342591" indent="0" algn="ctr">
              <a:buNone/>
              <a:defRPr sz="1499"/>
            </a:lvl2pPr>
            <a:lvl3pPr marL="685183" indent="0" algn="ctr">
              <a:buNone/>
              <a:defRPr sz="1349"/>
            </a:lvl3pPr>
            <a:lvl4pPr marL="1027774" indent="0" algn="ctr">
              <a:buNone/>
              <a:defRPr sz="1199"/>
            </a:lvl4pPr>
            <a:lvl5pPr marL="1370366" indent="0" algn="ctr">
              <a:buNone/>
              <a:defRPr sz="1199"/>
            </a:lvl5pPr>
            <a:lvl6pPr marL="1712957" indent="0" algn="ctr">
              <a:buNone/>
              <a:defRPr sz="1199"/>
            </a:lvl6pPr>
            <a:lvl7pPr marL="2055548" indent="0" algn="ctr">
              <a:buNone/>
              <a:defRPr sz="1199"/>
            </a:lvl7pPr>
            <a:lvl8pPr marL="2398140" indent="0" algn="ctr">
              <a:buNone/>
              <a:defRPr sz="1199"/>
            </a:lvl8pPr>
            <a:lvl9pPr marL="2740731" indent="0" algn="ctr">
              <a:buNone/>
              <a:defRPr sz="1199"/>
            </a:lvl9pPr>
          </a:lstStyle>
          <a:p>
            <a:r>
              <a:rPr lang="en-US"/>
              <a:t>Click to edit Master subtitle style</a:t>
            </a:r>
          </a:p>
        </p:txBody>
      </p:sp>
    </p:spTree>
    <p:extLst>
      <p:ext uri="{BB962C8B-B14F-4D97-AF65-F5344CB8AC3E}">
        <p14:creationId xmlns:p14="http://schemas.microsoft.com/office/powerpoint/2010/main" val="3591164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6148"/>
            <a:ext cx="8229600" cy="294612"/>
          </a:xfrm>
          <a:prstGeom prst="rect">
            <a:avLst/>
          </a:prstGeom>
        </p:spPr>
        <p:txBody>
          <a:bodyPr wrap="none" lIns="0" tIns="0" rIns="0" bIns="0" anchor="b" anchorCtr="0">
            <a:normAutofit/>
          </a:bodyPr>
          <a:lstStyle>
            <a:lvl1pPr>
              <a:lnSpc>
                <a:spcPct val="100000"/>
              </a:lnSpc>
              <a:defRPr sz="2198">
                <a:solidFill>
                  <a:schemeClr val="accent1"/>
                </a:solidFill>
              </a:defRPr>
            </a:lvl1pPr>
          </a:lstStyle>
          <a:p>
            <a:r>
              <a:rPr lang="en-US"/>
              <a:t>Click to edit Master title style</a:t>
            </a:r>
          </a:p>
        </p:txBody>
      </p:sp>
      <p:sp>
        <p:nvSpPr>
          <p:cNvPr id="3" name="Content Placeholder 2"/>
          <p:cNvSpPr>
            <a:spLocks noGrp="1"/>
          </p:cNvSpPr>
          <p:nvPr>
            <p:ph idx="1"/>
          </p:nvPr>
        </p:nvSpPr>
        <p:spPr>
          <a:xfrm>
            <a:off x="457200" y="1271032"/>
            <a:ext cx="8229600" cy="3187112"/>
          </a:xfrm>
          <a:prstGeom prst="rect">
            <a:avLst/>
          </a:prstGeom>
        </p:spPr>
        <p:txBody>
          <a:bodyPr lIns="0" tIns="0" rIns="0" bIns="0">
            <a:normAutofit/>
          </a:bodyPr>
          <a:lstStyle>
            <a:lvl1pPr marL="228394" indent="-228394">
              <a:lnSpc>
                <a:spcPct val="120000"/>
              </a:lnSpc>
              <a:spcAft>
                <a:spcPts val="599"/>
              </a:spcAft>
              <a:buClr>
                <a:schemeClr val="accent1"/>
              </a:buClr>
              <a:buSzPct val="120000"/>
              <a:defRPr sz="1499"/>
            </a:lvl1pPr>
            <a:lvl2pPr marL="566418" indent="-228394">
              <a:lnSpc>
                <a:spcPct val="120000"/>
              </a:lnSpc>
              <a:spcAft>
                <a:spcPts val="599"/>
              </a:spcAft>
              <a:buClr>
                <a:schemeClr val="accent1"/>
              </a:buClr>
              <a:buFont typeface="Verdana" panose="020B0604030504040204" pitchFamily="34" charset="0"/>
              <a:buChar char="-"/>
              <a:defRPr sz="1499"/>
            </a:lvl2pPr>
            <a:lvl3pPr marL="856478" indent="-228394">
              <a:lnSpc>
                <a:spcPct val="120000"/>
              </a:lnSpc>
              <a:spcAft>
                <a:spcPts val="599"/>
              </a:spcAft>
              <a:buClr>
                <a:schemeClr val="accent1"/>
              </a:buClr>
              <a:buFont typeface="Wingdings" panose="05000000000000000000" pitchFamily="2" charset="2"/>
              <a:buChar char="§"/>
              <a:defRPr sz="1499"/>
            </a:lvl3pPr>
            <a:lvl4pPr marL="1199070" indent="-228394">
              <a:lnSpc>
                <a:spcPct val="120000"/>
              </a:lnSpc>
              <a:spcAft>
                <a:spcPts val="599"/>
              </a:spcAft>
              <a:buClr>
                <a:schemeClr val="accent1"/>
              </a:buClr>
              <a:buFont typeface="Verdana" panose="020B0604030504040204" pitchFamily="34" charset="0"/>
              <a:buChar char="-"/>
              <a:defRPr sz="1499"/>
            </a:lvl4pPr>
            <a:lvl5pPr marL="1541661" indent="-228394">
              <a:lnSpc>
                <a:spcPct val="120000"/>
              </a:lnSpc>
              <a:spcAft>
                <a:spcPts val="599"/>
              </a:spcAft>
              <a:buClr>
                <a:schemeClr val="accent1"/>
              </a:buClr>
              <a:buSzPct val="80000"/>
              <a:buFont typeface="Verdana" panose="020B0604030504040204" pitchFamily="34" charset="0"/>
              <a:buChar char="°"/>
              <a:defRPr sz="14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B931FDFD-1E7F-4D38-B5E5-FEC4D4109758}"/>
              </a:ext>
            </a:extLst>
          </p:cNvPr>
          <p:cNvSpPr>
            <a:spLocks/>
          </p:cNvSpPr>
          <p:nvPr userDrawn="1"/>
        </p:nvSpPr>
        <p:spPr>
          <a:xfrm rot="10800000">
            <a:off x="-9145" y="-23645"/>
            <a:ext cx="9162288" cy="568182"/>
          </a:xfrm>
          <a:prstGeom prst="rect">
            <a:avLst/>
          </a:prstGeom>
          <a:gradFill flip="none" rotWithShape="1">
            <a:gsLst>
              <a:gs pos="0">
                <a:srgbClr val="0057A8">
                  <a:lumMod val="61100"/>
                </a:srgbClr>
              </a:gs>
              <a:gs pos="100000">
                <a:srgbClr val="0057A8"/>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dirty="0">
              <a:latin typeface="Arial" pitchFamily="34" charset="0"/>
              <a:cs typeface="Arial" pitchFamily="34" charset="0"/>
            </a:endParaRPr>
          </a:p>
        </p:txBody>
      </p:sp>
      <p:cxnSp>
        <p:nvCxnSpPr>
          <p:cNvPr id="8" name="Straight Connector 7">
            <a:extLst>
              <a:ext uri="{FF2B5EF4-FFF2-40B4-BE49-F238E27FC236}">
                <a16:creationId xmlns:a16="http://schemas.microsoft.com/office/drawing/2014/main" id="{C68BFD85-22DB-E8C0-02E8-B0E843AA503D}"/>
              </a:ext>
            </a:extLst>
          </p:cNvPr>
          <p:cNvCxnSpPr>
            <a:cxnSpLocks/>
          </p:cNvCxnSpPr>
          <p:nvPr userDrawn="1"/>
        </p:nvCxnSpPr>
        <p:spPr>
          <a:xfrm>
            <a:off x="-9144" y="546488"/>
            <a:ext cx="9162288" cy="0"/>
          </a:xfrm>
          <a:prstGeom prst="line">
            <a:avLst/>
          </a:prstGeom>
          <a:ln w="12700">
            <a:solidFill>
              <a:srgbClr val="D90D0D"/>
            </a:solidFill>
          </a:ln>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FCA67601-EED6-A212-C354-6B5497705C45}"/>
              </a:ext>
            </a:extLst>
          </p:cNvPr>
          <p:cNvSpPr txBox="1">
            <a:spLocks/>
          </p:cNvSpPr>
          <p:nvPr userDrawn="1"/>
        </p:nvSpPr>
        <p:spPr bwMode="gray">
          <a:xfrm>
            <a:off x="7774645" y="4742986"/>
            <a:ext cx="912155" cy="201255"/>
          </a:xfrm>
          <a:prstGeom prst="rect">
            <a:avLst/>
          </a:prstGeom>
          <a:noFill/>
        </p:spPr>
        <p:txBody>
          <a:bodyPr wrap="none" lIns="0" tIns="0" rIns="0" bIns="0" rtlCol="0" anchor="b"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fld id="{604A7A6C-F878-3C4E-8FE1-6958E2950697}" type="slidenum">
              <a:rPr lang="en-US" sz="1400" b="1" smtClean="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a:t>
            </a:fld>
            <a:endParaRPr lang="en-US" sz="1599"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itle 1">
            <a:extLst>
              <a:ext uri="{FF2B5EF4-FFF2-40B4-BE49-F238E27FC236}">
                <a16:creationId xmlns:a16="http://schemas.microsoft.com/office/drawing/2014/main" id="{C5082226-0855-77B2-A0D3-EDF61E9FCC89}"/>
              </a:ext>
            </a:extLst>
          </p:cNvPr>
          <p:cNvSpPr txBox="1">
            <a:spLocks/>
          </p:cNvSpPr>
          <p:nvPr userDrawn="1"/>
        </p:nvSpPr>
        <p:spPr bwMode="gray">
          <a:xfrm>
            <a:off x="6556248" y="0"/>
            <a:ext cx="2133600" cy="544535"/>
          </a:xfrm>
          <a:prstGeom prst="rect">
            <a:avLst/>
          </a:prstGeom>
          <a:noFill/>
        </p:spPr>
        <p:txBody>
          <a:bodyPr wrap="none" lIns="0" tIns="0" rIns="0" bIns="0" rtlCol="0" anchor="ctr"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r>
              <a:rPr lang="en-US" sz="999" i="1" dirty="0">
                <a:solidFill>
                  <a:schemeClr val="bg1"/>
                </a:solidFill>
                <a:latin typeface="Verdana" panose="020B0604030504040204" pitchFamily="34" charset="0"/>
                <a:ea typeface="Verdana" panose="020B0604030504040204" pitchFamily="34" charset="0"/>
                <a:cs typeface="Verdana" panose="020B0604030504040204" pitchFamily="34" charset="0"/>
              </a:rPr>
              <a:t>Connecting you with Texas.</a:t>
            </a:r>
          </a:p>
        </p:txBody>
      </p:sp>
    </p:spTree>
    <p:extLst>
      <p:ext uri="{BB962C8B-B14F-4D97-AF65-F5344CB8AC3E}">
        <p14:creationId xmlns:p14="http://schemas.microsoft.com/office/powerpoint/2010/main" val="3256539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1"/>
            </p:custDataLst>
          </p:nvPr>
        </p:nvGraphicFramePr>
        <p:xfrm>
          <a:off x="0" y="0"/>
          <a:ext cx="158750" cy="119063"/>
        </p:xfrm>
        <a:graphic>
          <a:graphicData uri="http://schemas.openxmlformats.org/presentationml/2006/ole">
            <mc:AlternateContent xmlns:mc="http://schemas.openxmlformats.org/markup-compatibility/2006">
              <mc:Choice xmlns:v="urn:schemas-microsoft-com:vml" Requires="v">
                <p:oleObj name="think-cell Slide" r:id="rId5" imgW="0" imgH="0" progId="">
                  <p:embed/>
                </p:oleObj>
              </mc:Choice>
              <mc:Fallback>
                <p:oleObj name="think-cell Slide" r:id="rId5" imgW="0" imgH="0" progId="">
                  <p:embed/>
                  <p:pic>
                    <p:nvPicPr>
                      <p:cNvPr id="7" name="Object 6"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itle 1">
            <a:extLst>
              <a:ext uri="{FF2B5EF4-FFF2-40B4-BE49-F238E27FC236}">
                <a16:creationId xmlns:a16="http://schemas.microsoft.com/office/drawing/2014/main" id="{037019D0-A5ED-FD4B-AEE1-74EB27150FF0}"/>
              </a:ext>
            </a:extLst>
          </p:cNvPr>
          <p:cNvSpPr>
            <a:spLocks noGrp="1"/>
          </p:cNvSpPr>
          <p:nvPr>
            <p:ph type="ctrTitle" hasCustomPrompt="1"/>
            <p:custDataLst>
              <p:tags r:id="rId2"/>
            </p:custDataLst>
          </p:nvPr>
        </p:nvSpPr>
        <p:spPr>
          <a:xfrm>
            <a:off x="512064" y="2782641"/>
            <a:ext cx="4114800" cy="1057275"/>
          </a:xfrm>
          <a:prstGeom prst="rect">
            <a:avLst/>
          </a:prstGeom>
          <a:noFill/>
        </p:spPr>
        <p:txBody>
          <a:bodyPr wrap="square" lIns="0" tIns="0" rIns="0" bIns="0" rtlCol="0" anchor="b" anchorCtr="0">
            <a:noAutofit/>
          </a:bodyPr>
          <a:lstStyle>
            <a:lvl1pPr>
              <a:lnSpc>
                <a:spcPct val="90000"/>
              </a:lnSpc>
              <a:defRPr kumimoji="0" lang="en-US" sz="4400" b="1" i="0" u="none" strike="noStrike" kern="1200" cap="none" spc="0" normalizeH="0" baseline="0" noProof="0" dirty="0" smtClean="0">
                <a:ln>
                  <a:noFill/>
                </a:ln>
                <a:solidFill>
                  <a:srgbClr val="205588"/>
                </a:solidFill>
                <a:effectLst/>
                <a:uLnTx/>
                <a:uFill>
                  <a:solidFill>
                    <a:schemeClr val="accent2"/>
                  </a:solidFill>
                </a:uFill>
                <a:latin typeface="+mj-lt"/>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Presentation Title</a:t>
            </a:r>
          </a:p>
        </p:txBody>
      </p:sp>
      <p:sp>
        <p:nvSpPr>
          <p:cNvPr id="13" name="Subtitle 2">
            <a:extLst>
              <a:ext uri="{FF2B5EF4-FFF2-40B4-BE49-F238E27FC236}">
                <a16:creationId xmlns:a16="http://schemas.microsoft.com/office/drawing/2014/main" id="{DFDAB146-7CA5-3045-9FD9-49A2E4FAFDC1}"/>
              </a:ext>
            </a:extLst>
          </p:cNvPr>
          <p:cNvSpPr>
            <a:spLocks noGrp="1"/>
          </p:cNvSpPr>
          <p:nvPr>
            <p:ph type="subTitle" idx="1" hasCustomPrompt="1"/>
            <p:custDataLst>
              <p:tags r:id="rId3"/>
            </p:custDataLst>
          </p:nvPr>
        </p:nvSpPr>
        <p:spPr>
          <a:xfrm>
            <a:off x="512064" y="3955235"/>
            <a:ext cx="4114800" cy="433125"/>
          </a:xfrm>
          <a:prstGeom prst="rect">
            <a:avLst/>
          </a:prstGeom>
          <a:noFill/>
        </p:spPr>
        <p:txBody>
          <a:bodyPr vert="horz" wrap="square" lIns="0" tIns="0" rIns="0" bIns="0" rtlCol="0" anchor="t" anchorCtr="0">
            <a:noAutofit/>
          </a:bodyPr>
          <a:lstStyle>
            <a:lvl1pPr marL="0" indent="0" algn="l">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a:t>Subtitle</a:t>
            </a:r>
          </a:p>
        </p:txBody>
      </p:sp>
      <p:sp>
        <p:nvSpPr>
          <p:cNvPr id="2" name="Title 1">
            <a:extLst>
              <a:ext uri="{FF2B5EF4-FFF2-40B4-BE49-F238E27FC236}">
                <a16:creationId xmlns:a16="http://schemas.microsoft.com/office/drawing/2014/main" id="{9E670912-6252-9060-1FFD-AEB5C4E0B9EA}"/>
              </a:ext>
            </a:extLst>
          </p:cNvPr>
          <p:cNvSpPr txBox="1">
            <a:spLocks/>
          </p:cNvSpPr>
          <p:nvPr userDrawn="1"/>
        </p:nvSpPr>
        <p:spPr bwMode="gray">
          <a:xfrm>
            <a:off x="7774645" y="4742986"/>
            <a:ext cx="912155" cy="201255"/>
          </a:xfrm>
          <a:prstGeom prst="rect">
            <a:avLst/>
          </a:prstGeom>
          <a:noFill/>
        </p:spPr>
        <p:txBody>
          <a:bodyPr wrap="none" lIns="0" tIns="0" rIns="0" bIns="0" rtlCol="0" anchor="b"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fld id="{604A7A6C-F878-3C4E-8FE1-6958E2950697}" type="slidenum">
              <a:rPr lang="en-US" sz="1400" b="1" smtClean="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a:t>
            </a:fld>
            <a:endParaRPr lang="en-US" sz="1599"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77923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684D38-A2A2-C643-AAE3-F3D5B6A1F9E1}"/>
              </a:ext>
            </a:extLst>
          </p:cNvPr>
          <p:cNvPicPr>
            <a:picLocks noChangeAspect="1"/>
          </p:cNvPicPr>
          <p:nvPr userDrawn="1"/>
        </p:nvPicPr>
        <p:blipFill>
          <a:blip r:embed="rId2">
            <a:lum bright="100000" contrast="-100000"/>
            <a:alphaModFix amt="77000"/>
          </a:blip>
          <a:stretch>
            <a:fillRect/>
          </a:stretch>
        </p:blipFill>
        <p:spPr>
          <a:xfrm>
            <a:off x="8408890" y="98066"/>
            <a:ext cx="567770" cy="402768"/>
          </a:xfrm>
          <a:prstGeom prst="rect">
            <a:avLst/>
          </a:prstGeom>
        </p:spPr>
      </p:pic>
      <p:sp>
        <p:nvSpPr>
          <p:cNvPr id="9" name="Title 1">
            <a:extLst>
              <a:ext uri="{FF2B5EF4-FFF2-40B4-BE49-F238E27FC236}">
                <a16:creationId xmlns:a16="http://schemas.microsoft.com/office/drawing/2014/main" id="{0DC06C1D-8A86-C88D-E63A-6CB8FC1532F3}"/>
              </a:ext>
            </a:extLst>
          </p:cNvPr>
          <p:cNvSpPr txBox="1">
            <a:spLocks/>
          </p:cNvSpPr>
          <p:nvPr userDrawn="1"/>
        </p:nvSpPr>
        <p:spPr bwMode="gray">
          <a:xfrm>
            <a:off x="7774645" y="4742986"/>
            <a:ext cx="912155" cy="201255"/>
          </a:xfrm>
          <a:prstGeom prst="rect">
            <a:avLst/>
          </a:prstGeom>
          <a:noFill/>
        </p:spPr>
        <p:txBody>
          <a:bodyPr wrap="none" lIns="0" tIns="0" rIns="0" bIns="0" rtlCol="0" anchor="b"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fld id="{604A7A6C-F878-3C4E-8FE1-6958E2950697}" type="slidenum">
              <a:rPr lang="en-US" sz="1400" b="1" smtClean="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a:t>
            </a:fld>
            <a:endParaRPr lang="en-US" sz="1599"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66125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6032" y="673921"/>
            <a:ext cx="8353424" cy="430887"/>
          </a:xfrm>
          <a:prstGeom prst="rect">
            <a:avLst/>
          </a:prstGeom>
        </p:spPr>
        <p:txBody>
          <a:bodyPr/>
          <a:lstStyle>
            <a:lvl1pPr>
              <a:defRPr sz="2200"/>
            </a:lvl1pPr>
          </a:lstStyle>
          <a:p>
            <a:r>
              <a:rPr lang="en-US"/>
              <a:t>Click to edit master title style</a:t>
            </a:r>
          </a:p>
        </p:txBody>
      </p:sp>
      <p:pic>
        <p:nvPicPr>
          <p:cNvPr id="6" name="Picture 5">
            <a:extLst>
              <a:ext uri="{FF2B5EF4-FFF2-40B4-BE49-F238E27FC236}">
                <a16:creationId xmlns:a16="http://schemas.microsoft.com/office/drawing/2014/main" id="{03620133-B656-3B44-AD89-AC6A20B509E5}"/>
              </a:ext>
            </a:extLst>
          </p:cNvPr>
          <p:cNvPicPr>
            <a:picLocks noChangeAspect="1"/>
          </p:cNvPicPr>
          <p:nvPr userDrawn="1"/>
        </p:nvPicPr>
        <p:blipFill>
          <a:blip r:embed="rId2">
            <a:lum bright="100000" contrast="-100000"/>
            <a:alphaModFix amt="77000"/>
          </a:blip>
          <a:stretch>
            <a:fillRect/>
          </a:stretch>
        </p:blipFill>
        <p:spPr>
          <a:xfrm>
            <a:off x="8408890" y="98066"/>
            <a:ext cx="567770" cy="402768"/>
          </a:xfrm>
          <a:prstGeom prst="rect">
            <a:avLst/>
          </a:prstGeom>
        </p:spPr>
      </p:pic>
      <p:sp>
        <p:nvSpPr>
          <p:cNvPr id="7" name="Title 1">
            <a:extLst>
              <a:ext uri="{FF2B5EF4-FFF2-40B4-BE49-F238E27FC236}">
                <a16:creationId xmlns:a16="http://schemas.microsoft.com/office/drawing/2014/main" id="{78B3B30B-6AE6-30EA-620C-258E91570AC5}"/>
              </a:ext>
            </a:extLst>
          </p:cNvPr>
          <p:cNvSpPr txBox="1">
            <a:spLocks/>
          </p:cNvSpPr>
          <p:nvPr userDrawn="1"/>
        </p:nvSpPr>
        <p:spPr bwMode="gray">
          <a:xfrm>
            <a:off x="7774645" y="4742986"/>
            <a:ext cx="912155" cy="201255"/>
          </a:xfrm>
          <a:prstGeom prst="rect">
            <a:avLst/>
          </a:prstGeom>
          <a:noFill/>
        </p:spPr>
        <p:txBody>
          <a:bodyPr wrap="none" lIns="0" tIns="0" rIns="0" bIns="0" rtlCol="0" anchor="b"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fld id="{604A7A6C-F878-3C4E-8FE1-6958E2950697}" type="slidenum">
              <a:rPr lang="en-US" sz="1400" b="1" smtClean="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a:t>
            </a:fld>
            <a:endParaRPr lang="en-US" sz="1599"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61327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WITH Imag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F14AA4-436D-6C64-B544-ADC317BC64F4}"/>
              </a:ext>
            </a:extLst>
          </p:cNvPr>
          <p:cNvSpPr>
            <a:spLocks noGrp="1" noRot="1" noMove="1" noResize="1" noEditPoints="1" noAdjustHandles="1" noChangeArrowheads="1" noChangeShapeType="1"/>
          </p:cNvSpPr>
          <p:nvPr userDrawn="1"/>
        </p:nvSpPr>
        <p:spPr>
          <a:xfrm>
            <a:off x="-9145" y="3716497"/>
            <a:ext cx="9162288" cy="1434720"/>
          </a:xfrm>
          <a:prstGeom prst="rect">
            <a:avLst/>
          </a:prstGeom>
          <a:gradFill flip="none" rotWithShape="1">
            <a:gsLst>
              <a:gs pos="0">
                <a:srgbClr val="0057A8">
                  <a:lumMod val="61100"/>
                </a:srgbClr>
              </a:gs>
              <a:gs pos="100000">
                <a:srgbClr val="0057A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dirty="0">
              <a:latin typeface="Arial" pitchFamily="34" charset="0"/>
              <a:cs typeface="Arial" pitchFamily="34" charset="0"/>
            </a:endParaRPr>
          </a:p>
        </p:txBody>
      </p:sp>
      <p:sp>
        <p:nvSpPr>
          <p:cNvPr id="2" name="Title 1"/>
          <p:cNvSpPr>
            <a:spLocks noGrp="1"/>
          </p:cNvSpPr>
          <p:nvPr>
            <p:ph type="ctrTitle"/>
          </p:nvPr>
        </p:nvSpPr>
        <p:spPr>
          <a:xfrm>
            <a:off x="457200" y="4036000"/>
            <a:ext cx="6665976" cy="475261"/>
          </a:xfrm>
          <a:prstGeom prst="rect">
            <a:avLst/>
          </a:prstGeom>
        </p:spPr>
        <p:txBody>
          <a:bodyPr wrap="none" lIns="0" tIns="0" rIns="0" bIns="0" anchor="b">
            <a:noAutofit/>
          </a:bodyPr>
          <a:lstStyle>
            <a:lvl1pPr algn="l">
              <a:lnSpc>
                <a:spcPct val="100000"/>
              </a:lnSpc>
              <a:defRPr sz="2398">
                <a:solidFill>
                  <a:schemeClr val="bg1"/>
                </a:solidFill>
              </a:defRPr>
            </a:lvl1pPr>
          </a:lstStyle>
          <a:p>
            <a:r>
              <a:rPr lang="en-US"/>
              <a:t>Click to edit Master title style</a:t>
            </a:r>
          </a:p>
        </p:txBody>
      </p:sp>
      <p:sp>
        <p:nvSpPr>
          <p:cNvPr id="3" name="Subtitle 2"/>
          <p:cNvSpPr>
            <a:spLocks noGrp="1"/>
          </p:cNvSpPr>
          <p:nvPr>
            <p:ph type="subTitle" idx="1"/>
          </p:nvPr>
        </p:nvSpPr>
        <p:spPr>
          <a:xfrm>
            <a:off x="457200" y="4532924"/>
            <a:ext cx="6665976" cy="228389"/>
          </a:xfrm>
          <a:prstGeom prst="rect">
            <a:avLst/>
          </a:prstGeom>
        </p:spPr>
        <p:txBody>
          <a:bodyPr wrap="none" lIns="0" tIns="0" rIns="0" bIns="0">
            <a:noAutofit/>
          </a:bodyPr>
          <a:lstStyle>
            <a:lvl1pPr marL="0" indent="0" algn="l">
              <a:lnSpc>
                <a:spcPct val="100000"/>
              </a:lnSpc>
              <a:buNone/>
              <a:defRPr sz="1399">
                <a:solidFill>
                  <a:schemeClr val="bg1"/>
                </a:solidFill>
              </a:defRPr>
            </a:lvl1pPr>
            <a:lvl2pPr marL="342591" indent="0" algn="ctr">
              <a:buNone/>
              <a:defRPr sz="1499"/>
            </a:lvl2pPr>
            <a:lvl3pPr marL="685183" indent="0" algn="ctr">
              <a:buNone/>
              <a:defRPr sz="1349"/>
            </a:lvl3pPr>
            <a:lvl4pPr marL="1027774" indent="0" algn="ctr">
              <a:buNone/>
              <a:defRPr sz="1199"/>
            </a:lvl4pPr>
            <a:lvl5pPr marL="1370366" indent="0" algn="ctr">
              <a:buNone/>
              <a:defRPr sz="1199"/>
            </a:lvl5pPr>
            <a:lvl6pPr marL="1712957" indent="0" algn="ctr">
              <a:buNone/>
              <a:defRPr sz="1199"/>
            </a:lvl6pPr>
            <a:lvl7pPr marL="2055548" indent="0" algn="ctr">
              <a:buNone/>
              <a:defRPr sz="1199"/>
            </a:lvl7pPr>
            <a:lvl8pPr marL="2398140" indent="0" algn="ctr">
              <a:buNone/>
              <a:defRPr sz="1199"/>
            </a:lvl8pPr>
            <a:lvl9pPr marL="2740731" indent="0" algn="ctr">
              <a:buNone/>
              <a:defRPr sz="1199"/>
            </a:lvl9pPr>
          </a:lstStyle>
          <a:p>
            <a:r>
              <a:rPr lang="en-US"/>
              <a:t>Click to edit Master subtitle style</a:t>
            </a:r>
          </a:p>
        </p:txBody>
      </p:sp>
      <p:pic>
        <p:nvPicPr>
          <p:cNvPr id="8" name="Picture 7">
            <a:extLst>
              <a:ext uri="{FF2B5EF4-FFF2-40B4-BE49-F238E27FC236}">
                <a16:creationId xmlns:a16="http://schemas.microsoft.com/office/drawing/2014/main" id="{4BA7821B-A887-DC06-2115-588BAB4C78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55843" y="3973559"/>
            <a:ext cx="968319" cy="625405"/>
          </a:xfrm>
          <a:prstGeom prst="rect">
            <a:avLst/>
          </a:prstGeom>
        </p:spPr>
      </p:pic>
      <p:sp>
        <p:nvSpPr>
          <p:cNvPr id="9" name="Subtitle 2">
            <a:extLst>
              <a:ext uri="{FF2B5EF4-FFF2-40B4-BE49-F238E27FC236}">
                <a16:creationId xmlns:a16="http://schemas.microsoft.com/office/drawing/2014/main" id="{0ADA73D4-6F66-7F18-E5F2-004660395239}"/>
              </a:ext>
            </a:extLst>
          </p:cNvPr>
          <p:cNvSpPr txBox="1">
            <a:spLocks/>
          </p:cNvSpPr>
          <p:nvPr userDrawn="1"/>
        </p:nvSpPr>
        <p:spPr>
          <a:xfrm>
            <a:off x="7250176" y="4723796"/>
            <a:ext cx="1436624" cy="170358"/>
          </a:xfrm>
          <a:prstGeom prst="rect">
            <a:avLst/>
          </a:prstGeom>
          <a:noFill/>
        </p:spPr>
        <p:txBody>
          <a:bodyPr vert="horz" wrap="none" lIns="0" tIns="0" rIns="0" bIns="0" rtlCol="0" anchor="b" anchorCtr="0">
            <a:noAutofit/>
          </a:bodyPr>
          <a:lstStyle>
            <a:lvl1pPr marL="0" indent="0" algn="l" defTabSz="914400" rtl="0" eaLnBrk="1" latinLnBrk="0" hangingPunct="1">
              <a:spcBef>
                <a:spcPts val="0"/>
              </a:spcBef>
              <a:spcAft>
                <a:spcPts val="600"/>
              </a:spcAft>
              <a:buClr>
                <a:srgbClr val="205588"/>
              </a:buClr>
              <a:buFont typeface="Wingdings" pitchFamily="2" charset="2"/>
              <a:buNone/>
              <a:defRPr kumimoji="0" lang="en-US" sz="20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999" dirty="0">
                <a:solidFill>
                  <a:schemeClr val="bg1"/>
                </a:solidFill>
                <a:latin typeface="+mn-lt"/>
                <a:ea typeface="Verdana" panose="020B0604030504040204" pitchFamily="34" charset="0"/>
                <a:cs typeface="Verdana" panose="020B0604030504040204" pitchFamily="34" charset="0"/>
              </a:rPr>
              <a:t>September 20, 2024</a:t>
            </a:r>
            <a:endParaRPr lang="en-US" sz="999" dirty="0">
              <a:solidFill>
                <a:srgbClr val="BCE7FD"/>
              </a:solidFill>
              <a:latin typeface="+mn-lt"/>
            </a:endParaRPr>
          </a:p>
        </p:txBody>
      </p:sp>
      <p:cxnSp>
        <p:nvCxnSpPr>
          <p:cNvPr id="10" name="Straight Connector 9">
            <a:extLst>
              <a:ext uri="{FF2B5EF4-FFF2-40B4-BE49-F238E27FC236}">
                <a16:creationId xmlns:a16="http://schemas.microsoft.com/office/drawing/2014/main" id="{7ECAF199-AE96-F9A3-21D5-1A4B51244BDC}"/>
              </a:ext>
            </a:extLst>
          </p:cNvPr>
          <p:cNvCxnSpPr>
            <a:cxnSpLocks/>
          </p:cNvCxnSpPr>
          <p:nvPr userDrawn="1"/>
        </p:nvCxnSpPr>
        <p:spPr>
          <a:xfrm>
            <a:off x="-9144" y="3716496"/>
            <a:ext cx="9162288" cy="0"/>
          </a:xfrm>
          <a:prstGeom prst="line">
            <a:avLst/>
          </a:prstGeom>
          <a:ln w="38100">
            <a:solidFill>
              <a:srgbClr val="D90D0D"/>
            </a:solidFill>
          </a:ln>
        </p:spPr>
        <p:style>
          <a:lnRef idx="2">
            <a:schemeClr val="accent1"/>
          </a:lnRef>
          <a:fillRef idx="0">
            <a:schemeClr val="accent1"/>
          </a:fillRef>
          <a:effectRef idx="1">
            <a:schemeClr val="accent1"/>
          </a:effectRef>
          <a:fontRef idx="minor">
            <a:schemeClr val="tx1"/>
          </a:fontRef>
        </p:style>
      </p:cxnSp>
      <p:sp>
        <p:nvSpPr>
          <p:cNvPr id="6" name="Picture Placeholder 5">
            <a:extLst>
              <a:ext uri="{FF2B5EF4-FFF2-40B4-BE49-F238E27FC236}">
                <a16:creationId xmlns:a16="http://schemas.microsoft.com/office/drawing/2014/main" id="{9297D681-6979-610D-1988-DD7437905422}"/>
              </a:ext>
            </a:extLst>
          </p:cNvPr>
          <p:cNvSpPr>
            <a:spLocks noGrp="1"/>
          </p:cNvSpPr>
          <p:nvPr>
            <p:ph type="pic" sz="quarter" idx="10"/>
          </p:nvPr>
        </p:nvSpPr>
        <p:spPr>
          <a:xfrm>
            <a:off x="-9525" y="-9135"/>
            <a:ext cx="9163050" cy="3709029"/>
          </a:xfrm>
        </p:spPr>
        <p:txBody>
          <a:bodyPr/>
          <a:lstStyle/>
          <a:p>
            <a:r>
              <a:rPr lang="en-US" dirty="0"/>
              <a:t>Click icon to add picture</a:t>
            </a:r>
          </a:p>
        </p:txBody>
      </p:sp>
    </p:spTree>
    <p:extLst>
      <p:ext uri="{BB962C8B-B14F-4D97-AF65-F5344CB8AC3E}">
        <p14:creationId xmlns:p14="http://schemas.microsoft.com/office/powerpoint/2010/main" val="3845631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WITH Image and Longer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F14AA4-436D-6C64-B544-ADC317BC64F4}"/>
              </a:ext>
            </a:extLst>
          </p:cNvPr>
          <p:cNvSpPr>
            <a:spLocks/>
          </p:cNvSpPr>
          <p:nvPr userDrawn="1"/>
        </p:nvSpPr>
        <p:spPr>
          <a:xfrm>
            <a:off x="-9145" y="3716497"/>
            <a:ext cx="9162288" cy="1434720"/>
          </a:xfrm>
          <a:prstGeom prst="rect">
            <a:avLst/>
          </a:prstGeom>
          <a:gradFill flip="none" rotWithShape="1">
            <a:gsLst>
              <a:gs pos="0">
                <a:srgbClr val="0057A8">
                  <a:lumMod val="61100"/>
                </a:srgbClr>
              </a:gs>
              <a:gs pos="100000">
                <a:srgbClr val="0057A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1199" dirty="0">
              <a:latin typeface="Arial" pitchFamily="34" charset="0"/>
              <a:cs typeface="Arial" pitchFamily="34" charset="0"/>
            </a:endParaRPr>
          </a:p>
        </p:txBody>
      </p:sp>
      <p:cxnSp>
        <p:nvCxnSpPr>
          <p:cNvPr id="10" name="Straight Connector 9">
            <a:extLst>
              <a:ext uri="{FF2B5EF4-FFF2-40B4-BE49-F238E27FC236}">
                <a16:creationId xmlns:a16="http://schemas.microsoft.com/office/drawing/2014/main" id="{7ECAF199-AE96-F9A3-21D5-1A4B51244BDC}"/>
              </a:ext>
            </a:extLst>
          </p:cNvPr>
          <p:cNvCxnSpPr>
            <a:cxnSpLocks/>
          </p:cNvCxnSpPr>
          <p:nvPr userDrawn="1"/>
        </p:nvCxnSpPr>
        <p:spPr>
          <a:xfrm>
            <a:off x="-9144" y="3716496"/>
            <a:ext cx="9162288" cy="0"/>
          </a:xfrm>
          <a:prstGeom prst="line">
            <a:avLst/>
          </a:prstGeom>
          <a:ln w="38100">
            <a:solidFill>
              <a:srgbClr val="D90D0D"/>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457200" y="4010502"/>
            <a:ext cx="6665976" cy="840470"/>
          </a:xfrm>
          <a:prstGeom prst="rect">
            <a:avLst/>
          </a:prstGeom>
        </p:spPr>
        <p:txBody>
          <a:bodyPr wrap="square" lIns="0" tIns="0" rIns="0" bIns="0" anchor="ctr" anchorCtr="0">
            <a:noAutofit/>
          </a:bodyPr>
          <a:lstStyle>
            <a:lvl1pPr algn="l">
              <a:defRPr sz="2398">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4BA7821B-A887-DC06-2115-588BAB4C78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55843" y="3973559"/>
            <a:ext cx="968319" cy="625405"/>
          </a:xfrm>
          <a:prstGeom prst="rect">
            <a:avLst/>
          </a:prstGeom>
        </p:spPr>
      </p:pic>
      <p:sp>
        <p:nvSpPr>
          <p:cNvPr id="9" name="Subtitle 2">
            <a:extLst>
              <a:ext uri="{FF2B5EF4-FFF2-40B4-BE49-F238E27FC236}">
                <a16:creationId xmlns:a16="http://schemas.microsoft.com/office/drawing/2014/main" id="{0ADA73D4-6F66-7F18-E5F2-004660395239}"/>
              </a:ext>
            </a:extLst>
          </p:cNvPr>
          <p:cNvSpPr txBox="1">
            <a:spLocks noGrp="1" noRot="1" noMove="1" noResize="1" noEditPoints="1" noAdjustHandles="1" noChangeArrowheads="1" noChangeShapeType="1"/>
          </p:cNvSpPr>
          <p:nvPr userDrawn="1"/>
        </p:nvSpPr>
        <p:spPr>
          <a:xfrm>
            <a:off x="7250176" y="4723796"/>
            <a:ext cx="1436624" cy="170358"/>
          </a:xfrm>
          <a:prstGeom prst="rect">
            <a:avLst/>
          </a:prstGeom>
          <a:noFill/>
        </p:spPr>
        <p:txBody>
          <a:bodyPr vert="horz" wrap="none" lIns="0" tIns="0" rIns="0" bIns="0" rtlCol="0" anchor="b" anchorCtr="0">
            <a:noAutofit/>
          </a:bodyPr>
          <a:lstStyle>
            <a:lvl1pPr marL="0" indent="0" algn="l" defTabSz="914400" rtl="0" eaLnBrk="1" latinLnBrk="0" hangingPunct="1">
              <a:spcBef>
                <a:spcPts val="0"/>
              </a:spcBef>
              <a:spcAft>
                <a:spcPts val="600"/>
              </a:spcAft>
              <a:buClr>
                <a:srgbClr val="205588"/>
              </a:buClr>
              <a:buFont typeface="Wingdings" pitchFamily="2" charset="2"/>
              <a:buNone/>
              <a:defRPr kumimoji="0" lang="en-US" sz="20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999" dirty="0">
                <a:solidFill>
                  <a:schemeClr val="bg1"/>
                </a:solidFill>
                <a:latin typeface="+mn-lt"/>
                <a:ea typeface="Verdana" panose="020B0604030504040204" pitchFamily="34" charset="0"/>
                <a:cs typeface="Verdana" panose="020B0604030504040204" pitchFamily="34" charset="0"/>
              </a:rPr>
              <a:t>September 20, 2024</a:t>
            </a:r>
            <a:endParaRPr lang="en-US" sz="999" dirty="0">
              <a:solidFill>
                <a:srgbClr val="BCE7FD"/>
              </a:solidFill>
              <a:latin typeface="+mn-lt"/>
            </a:endParaRPr>
          </a:p>
        </p:txBody>
      </p:sp>
      <p:sp>
        <p:nvSpPr>
          <p:cNvPr id="3" name="Picture Placeholder 5">
            <a:extLst>
              <a:ext uri="{FF2B5EF4-FFF2-40B4-BE49-F238E27FC236}">
                <a16:creationId xmlns:a16="http://schemas.microsoft.com/office/drawing/2014/main" id="{7593ED4F-ECDC-36E8-7E33-54BD57010E27}"/>
              </a:ext>
            </a:extLst>
          </p:cNvPr>
          <p:cNvSpPr>
            <a:spLocks noGrp="1"/>
          </p:cNvSpPr>
          <p:nvPr>
            <p:ph type="pic" sz="quarter" idx="10"/>
          </p:nvPr>
        </p:nvSpPr>
        <p:spPr>
          <a:xfrm>
            <a:off x="-9525" y="-9135"/>
            <a:ext cx="9163050" cy="3709029"/>
          </a:xfrm>
        </p:spPr>
        <p:txBody>
          <a:bodyPr/>
          <a:lstStyle/>
          <a:p>
            <a:r>
              <a:rPr lang="en-US" dirty="0"/>
              <a:t>Click icon to add picture</a:t>
            </a:r>
          </a:p>
        </p:txBody>
      </p:sp>
    </p:spTree>
    <p:extLst>
      <p:ext uri="{BB962C8B-B14F-4D97-AF65-F5344CB8AC3E}">
        <p14:creationId xmlns:p14="http://schemas.microsoft.com/office/powerpoint/2010/main" val="2801137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WITHOUT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B9F2E4-EBAA-496A-3A84-89E9137EF31E}"/>
              </a:ext>
            </a:extLst>
          </p:cNvPr>
          <p:cNvSpPr>
            <a:spLocks/>
          </p:cNvSpPr>
          <p:nvPr userDrawn="1"/>
        </p:nvSpPr>
        <p:spPr>
          <a:xfrm>
            <a:off x="-9145" y="-9135"/>
            <a:ext cx="9162288" cy="5161580"/>
          </a:xfrm>
          <a:prstGeom prst="rect">
            <a:avLst/>
          </a:prstGeom>
          <a:gradFill flip="none" rotWithShape="1">
            <a:gsLst>
              <a:gs pos="0">
                <a:srgbClr val="0057A8">
                  <a:lumMod val="61100"/>
                </a:srgbClr>
              </a:gs>
              <a:gs pos="100000">
                <a:srgbClr val="0057A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dirty="0">
              <a:latin typeface="Arial" pitchFamily="34" charset="0"/>
              <a:cs typeface="Arial" pitchFamily="34" charset="0"/>
            </a:endParaRPr>
          </a:p>
        </p:txBody>
      </p:sp>
      <p:pic>
        <p:nvPicPr>
          <p:cNvPr id="5" name="Picture 4">
            <a:extLst>
              <a:ext uri="{FF2B5EF4-FFF2-40B4-BE49-F238E27FC236}">
                <a16:creationId xmlns:a16="http://schemas.microsoft.com/office/drawing/2014/main" id="{FD8C8299-F83F-D714-FFDE-A89D5626D3F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8288" y="0"/>
            <a:ext cx="9162288" cy="5154574"/>
          </a:xfrm>
          <a:prstGeom prst="rect">
            <a:avLst/>
          </a:prstGeom>
        </p:spPr>
      </p:pic>
      <p:cxnSp>
        <p:nvCxnSpPr>
          <p:cNvPr id="6" name="Straight Connector 5">
            <a:extLst>
              <a:ext uri="{FF2B5EF4-FFF2-40B4-BE49-F238E27FC236}">
                <a16:creationId xmlns:a16="http://schemas.microsoft.com/office/drawing/2014/main" id="{D2C91761-A700-7455-06A4-7D583C75D31C}"/>
              </a:ext>
            </a:extLst>
          </p:cNvPr>
          <p:cNvCxnSpPr>
            <a:cxnSpLocks/>
          </p:cNvCxnSpPr>
          <p:nvPr userDrawn="1"/>
        </p:nvCxnSpPr>
        <p:spPr>
          <a:xfrm>
            <a:off x="-9145" y="14974"/>
            <a:ext cx="9162288" cy="0"/>
          </a:xfrm>
          <a:prstGeom prst="line">
            <a:avLst/>
          </a:prstGeom>
          <a:ln w="38100">
            <a:solidFill>
              <a:srgbClr val="D90D0D"/>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704EF006-A913-6084-A2A7-66E199F44F7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8355" y="628121"/>
            <a:ext cx="968319" cy="625405"/>
          </a:xfrm>
          <a:prstGeom prst="rect">
            <a:avLst/>
          </a:prstGeom>
        </p:spPr>
      </p:pic>
      <p:sp>
        <p:nvSpPr>
          <p:cNvPr id="12" name="Subtitle 2">
            <a:extLst>
              <a:ext uri="{FF2B5EF4-FFF2-40B4-BE49-F238E27FC236}">
                <a16:creationId xmlns:a16="http://schemas.microsoft.com/office/drawing/2014/main" id="{DD5C73F3-3B2E-2FDA-8150-8AE80181A778}"/>
              </a:ext>
            </a:extLst>
          </p:cNvPr>
          <p:cNvSpPr txBox="1">
            <a:spLocks noGrp="1" noRot="1" noMove="1" noResize="1" noEditPoints="1" noAdjustHandles="1" noChangeArrowheads="1" noChangeShapeType="1"/>
          </p:cNvSpPr>
          <p:nvPr userDrawn="1"/>
        </p:nvSpPr>
        <p:spPr>
          <a:xfrm>
            <a:off x="6565392" y="720486"/>
            <a:ext cx="1942064" cy="170358"/>
          </a:xfrm>
          <a:prstGeom prst="rect">
            <a:avLst/>
          </a:prstGeom>
          <a:noFill/>
        </p:spPr>
        <p:txBody>
          <a:bodyPr vert="horz" wrap="none" lIns="0" tIns="0" rIns="0" bIns="0" rtlCol="0" anchor="t" anchorCtr="0">
            <a:noAutofit/>
          </a:bodyPr>
          <a:lstStyle>
            <a:lvl1pPr marL="0" indent="0" algn="l" defTabSz="914400" rtl="0" eaLnBrk="1" latinLnBrk="0" hangingPunct="1">
              <a:spcBef>
                <a:spcPts val="0"/>
              </a:spcBef>
              <a:spcAft>
                <a:spcPts val="600"/>
              </a:spcAft>
              <a:buClr>
                <a:srgbClr val="205588"/>
              </a:buClr>
              <a:buFont typeface="Wingdings" pitchFamily="2" charset="2"/>
              <a:buNone/>
              <a:defRPr kumimoji="0" lang="en-US" sz="20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999" dirty="0">
                <a:solidFill>
                  <a:schemeClr val="bg1"/>
                </a:solidFill>
                <a:latin typeface="Verdana" panose="020B0604030504040204" pitchFamily="34" charset="0"/>
                <a:ea typeface="Verdana" panose="020B0604030504040204" pitchFamily="34" charset="0"/>
                <a:cs typeface="Verdana" panose="020B0604030504040204" pitchFamily="34" charset="0"/>
              </a:rPr>
              <a:t>September 20, 2024</a:t>
            </a:r>
            <a:endParaRPr lang="en-US" sz="999" dirty="0">
              <a:solidFill>
                <a:srgbClr val="BCE7FD"/>
              </a:solidFill>
              <a:latin typeface="Barlow Condensed Medium" pitchFamily="2" charset="77"/>
            </a:endParaRPr>
          </a:p>
        </p:txBody>
      </p:sp>
      <p:sp>
        <p:nvSpPr>
          <p:cNvPr id="2" name="Title 1"/>
          <p:cNvSpPr>
            <a:spLocks noGrp="1"/>
          </p:cNvSpPr>
          <p:nvPr>
            <p:ph type="ctrTitle"/>
          </p:nvPr>
        </p:nvSpPr>
        <p:spPr>
          <a:xfrm>
            <a:off x="640080" y="1616990"/>
            <a:ext cx="7863840" cy="1714988"/>
          </a:xfrm>
          <a:prstGeom prst="rect">
            <a:avLst/>
          </a:prstGeom>
        </p:spPr>
        <p:txBody>
          <a:bodyPr lIns="0" tIns="0" rIns="0" bIns="0" anchor="t" anchorCtr="0">
            <a:normAutofit/>
          </a:bodyPr>
          <a:lstStyle>
            <a:lvl1pPr algn="l">
              <a:lnSpc>
                <a:spcPct val="100000"/>
              </a:lnSpc>
              <a:defRPr sz="3597">
                <a:solidFill>
                  <a:schemeClr val="bg1"/>
                </a:solidFill>
              </a:defRPr>
            </a:lvl1pPr>
          </a:lstStyle>
          <a:p>
            <a:r>
              <a:rPr lang="en-US"/>
              <a:t>Click to edit Master title style</a:t>
            </a:r>
          </a:p>
        </p:txBody>
      </p:sp>
      <p:sp>
        <p:nvSpPr>
          <p:cNvPr id="3" name="Subtitle 2"/>
          <p:cNvSpPr>
            <a:spLocks noGrp="1"/>
          </p:cNvSpPr>
          <p:nvPr>
            <p:ph type="subTitle" idx="1"/>
          </p:nvPr>
        </p:nvSpPr>
        <p:spPr>
          <a:xfrm>
            <a:off x="640080" y="3402282"/>
            <a:ext cx="7863840" cy="685166"/>
          </a:xfrm>
          <a:prstGeom prst="rect">
            <a:avLst/>
          </a:prstGeom>
        </p:spPr>
        <p:txBody>
          <a:bodyPr lIns="0" tIns="0" rIns="0" bIns="0">
            <a:normAutofit/>
          </a:bodyPr>
          <a:lstStyle>
            <a:lvl1pPr marL="0" indent="0" algn="l">
              <a:lnSpc>
                <a:spcPct val="100000"/>
              </a:lnSpc>
              <a:buNone/>
              <a:defRPr sz="1399">
                <a:solidFill>
                  <a:schemeClr val="bg1"/>
                </a:solidFill>
              </a:defRPr>
            </a:lvl1pPr>
            <a:lvl2pPr marL="342591" indent="0" algn="ctr">
              <a:buNone/>
              <a:defRPr sz="1499"/>
            </a:lvl2pPr>
            <a:lvl3pPr marL="685183" indent="0" algn="ctr">
              <a:buNone/>
              <a:defRPr sz="1349"/>
            </a:lvl3pPr>
            <a:lvl4pPr marL="1027774" indent="0" algn="ctr">
              <a:buNone/>
              <a:defRPr sz="1199"/>
            </a:lvl4pPr>
            <a:lvl5pPr marL="1370366" indent="0" algn="ctr">
              <a:buNone/>
              <a:defRPr sz="1199"/>
            </a:lvl5pPr>
            <a:lvl6pPr marL="1712957" indent="0" algn="ctr">
              <a:buNone/>
              <a:defRPr sz="1199"/>
            </a:lvl6pPr>
            <a:lvl7pPr marL="2055548" indent="0" algn="ctr">
              <a:buNone/>
              <a:defRPr sz="1199"/>
            </a:lvl7pPr>
            <a:lvl8pPr marL="2398140" indent="0" algn="ctr">
              <a:buNone/>
              <a:defRPr sz="1199"/>
            </a:lvl8pPr>
            <a:lvl9pPr marL="2740731" indent="0" algn="ctr">
              <a:buNone/>
              <a:defRPr sz="1199"/>
            </a:lvl9pPr>
          </a:lstStyle>
          <a:p>
            <a:r>
              <a:rPr lang="en-US"/>
              <a:t>Click to edit Master subtitle style</a:t>
            </a:r>
          </a:p>
        </p:txBody>
      </p:sp>
    </p:spTree>
    <p:extLst>
      <p:ext uri="{BB962C8B-B14F-4D97-AF65-F5344CB8AC3E}">
        <p14:creationId xmlns:p14="http://schemas.microsoft.com/office/powerpoint/2010/main" val="1424938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69840"/>
            <a:ext cx="8229600" cy="31883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E6B7524-F169-B325-F58D-940DB3432B18}"/>
              </a:ext>
            </a:extLst>
          </p:cNvPr>
          <p:cNvSpPr>
            <a:spLocks/>
          </p:cNvSpPr>
          <p:nvPr userDrawn="1"/>
        </p:nvSpPr>
        <p:spPr>
          <a:xfrm rot="10800000">
            <a:off x="-9144" y="-11824"/>
            <a:ext cx="9162288" cy="568182"/>
          </a:xfrm>
          <a:prstGeom prst="rect">
            <a:avLst/>
          </a:prstGeom>
          <a:gradFill flip="none" rotWithShape="1">
            <a:gsLst>
              <a:gs pos="0">
                <a:srgbClr val="0057A8">
                  <a:lumMod val="61100"/>
                </a:srgbClr>
              </a:gs>
              <a:gs pos="100000">
                <a:srgbClr val="0057A8"/>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dirty="0">
              <a:latin typeface="Arial" pitchFamily="34" charset="0"/>
              <a:cs typeface="Arial" pitchFamily="34" charset="0"/>
            </a:endParaRPr>
          </a:p>
        </p:txBody>
      </p:sp>
      <p:cxnSp>
        <p:nvCxnSpPr>
          <p:cNvPr id="5" name="Straight Connector 4">
            <a:extLst>
              <a:ext uri="{FF2B5EF4-FFF2-40B4-BE49-F238E27FC236}">
                <a16:creationId xmlns:a16="http://schemas.microsoft.com/office/drawing/2014/main" id="{0CEB87F3-F1FD-0853-E514-47BE44E80A59}"/>
              </a:ext>
            </a:extLst>
          </p:cNvPr>
          <p:cNvCxnSpPr>
            <a:cxnSpLocks/>
          </p:cNvCxnSpPr>
          <p:nvPr userDrawn="1"/>
        </p:nvCxnSpPr>
        <p:spPr>
          <a:xfrm>
            <a:off x="-9144" y="546488"/>
            <a:ext cx="9162288" cy="0"/>
          </a:xfrm>
          <a:prstGeom prst="line">
            <a:avLst/>
          </a:prstGeom>
          <a:ln w="12700">
            <a:solidFill>
              <a:srgbClr val="D90D0D"/>
            </a:solidFill>
          </a:ln>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BBAE8969-6198-5774-2331-C86DE923C4B3}"/>
              </a:ext>
            </a:extLst>
          </p:cNvPr>
          <p:cNvSpPr txBox="1">
            <a:spLocks/>
          </p:cNvSpPr>
          <p:nvPr userDrawn="1"/>
        </p:nvSpPr>
        <p:spPr bwMode="gray">
          <a:xfrm>
            <a:off x="6556248" y="0"/>
            <a:ext cx="2133600" cy="544535"/>
          </a:xfrm>
          <a:prstGeom prst="rect">
            <a:avLst/>
          </a:prstGeom>
          <a:noFill/>
        </p:spPr>
        <p:txBody>
          <a:bodyPr wrap="none" lIns="0" tIns="0" rIns="0" bIns="0" rtlCol="0" anchor="ctr"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r>
              <a:rPr lang="en-US" sz="999" i="1" dirty="0">
                <a:solidFill>
                  <a:schemeClr val="bg1"/>
                </a:solidFill>
                <a:latin typeface="Verdana" panose="020B0604030504040204" pitchFamily="34" charset="0"/>
                <a:ea typeface="Verdana" panose="020B0604030504040204" pitchFamily="34" charset="0"/>
                <a:cs typeface="Verdana" panose="020B0604030504040204" pitchFamily="34" charset="0"/>
              </a:rPr>
              <a:t>Connecting you with Texas.</a:t>
            </a:r>
          </a:p>
        </p:txBody>
      </p:sp>
      <p:pic>
        <p:nvPicPr>
          <p:cNvPr id="8" name="Graphic 7">
            <a:extLst>
              <a:ext uri="{FF2B5EF4-FFF2-40B4-BE49-F238E27FC236}">
                <a16:creationId xmlns:a16="http://schemas.microsoft.com/office/drawing/2014/main" id="{05DA571D-FA08-9EC5-F0F8-1A36FDCD5CD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57200" y="4649050"/>
            <a:ext cx="1854200" cy="315113"/>
          </a:xfrm>
          <a:prstGeom prst="rect">
            <a:avLst/>
          </a:prstGeom>
        </p:spPr>
      </p:pic>
      <p:sp>
        <p:nvSpPr>
          <p:cNvPr id="2" name="Title Placeholder 1"/>
          <p:cNvSpPr>
            <a:spLocks noGrp="1"/>
          </p:cNvSpPr>
          <p:nvPr>
            <p:ph type="title"/>
          </p:nvPr>
        </p:nvSpPr>
        <p:spPr>
          <a:xfrm>
            <a:off x="330821" y="193221"/>
            <a:ext cx="8229600" cy="292337"/>
          </a:xfrm>
          <a:prstGeom prst="rect">
            <a:avLst/>
          </a:prstGeom>
        </p:spPr>
        <p:txBody>
          <a:bodyPr vert="horz" lIns="9144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2346313518"/>
      </p:ext>
    </p:extLst>
  </p:cSld>
  <p:clrMap bg1="lt1" tx1="dk1" bg2="lt2" tx2="dk2" accent1="accent1" accent2="accent2" accent3="accent3" accent4="accent4" accent5="accent5" accent6="accent6" hlink="hlink" folHlink="folHlink"/>
  <p:sldLayoutIdLst>
    <p:sldLayoutId id="2147483690" r:id="rId1"/>
    <p:sldLayoutId id="2147483692" r:id="rId2"/>
    <p:sldLayoutId id="2147483693" r:id="rId3"/>
    <p:sldLayoutId id="2147483694" r:id="rId4"/>
    <p:sldLayoutId id="2147483695" r:id="rId5"/>
    <p:sldLayoutId id="2147483697" r:id="rId6"/>
  </p:sldLayoutIdLst>
  <p:hf hdr="0" ftr="0" dt="0"/>
  <p:txStyles>
    <p:titleStyle>
      <a:lvl1pPr algn="l" defTabSz="685183" rtl="0" eaLnBrk="1" latinLnBrk="0" hangingPunct="1">
        <a:lnSpc>
          <a:spcPct val="90000"/>
        </a:lnSpc>
        <a:spcBef>
          <a:spcPct val="0"/>
        </a:spcBef>
        <a:buNone/>
        <a:defRPr sz="2400" b="1" kern="1200">
          <a:solidFill>
            <a:schemeClr val="bg1"/>
          </a:solidFill>
          <a:latin typeface="+mj-lt"/>
          <a:ea typeface="+mj-ea"/>
          <a:cs typeface="+mj-cs"/>
        </a:defRPr>
      </a:lvl1pPr>
    </p:titleStyle>
    <p:body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183" rtl="0" eaLnBrk="1" latinLnBrk="0" hangingPunct="1">
        <a:defRPr sz="1349" kern="1200">
          <a:solidFill>
            <a:schemeClr val="tx1"/>
          </a:solidFill>
          <a:latin typeface="+mn-lt"/>
          <a:ea typeface="+mn-ea"/>
          <a:cs typeface="+mn-cs"/>
        </a:defRPr>
      </a:lvl1pPr>
      <a:lvl2pPr marL="342591" algn="l" defTabSz="685183" rtl="0" eaLnBrk="1" latinLnBrk="0" hangingPunct="1">
        <a:defRPr sz="1349" kern="1200">
          <a:solidFill>
            <a:schemeClr val="tx1"/>
          </a:solidFill>
          <a:latin typeface="+mn-lt"/>
          <a:ea typeface="+mn-ea"/>
          <a:cs typeface="+mn-cs"/>
        </a:defRPr>
      </a:lvl2pPr>
      <a:lvl3pPr marL="685183" algn="l" defTabSz="685183" rtl="0" eaLnBrk="1" latinLnBrk="0" hangingPunct="1">
        <a:defRPr sz="1349" kern="1200">
          <a:solidFill>
            <a:schemeClr val="tx1"/>
          </a:solidFill>
          <a:latin typeface="+mn-lt"/>
          <a:ea typeface="+mn-ea"/>
          <a:cs typeface="+mn-cs"/>
        </a:defRPr>
      </a:lvl3pPr>
      <a:lvl4pPr marL="1027774" algn="l" defTabSz="685183" rtl="0" eaLnBrk="1" latinLnBrk="0" hangingPunct="1">
        <a:defRPr sz="1349" kern="1200">
          <a:solidFill>
            <a:schemeClr val="tx1"/>
          </a:solidFill>
          <a:latin typeface="+mn-lt"/>
          <a:ea typeface="+mn-ea"/>
          <a:cs typeface="+mn-cs"/>
        </a:defRPr>
      </a:lvl4pPr>
      <a:lvl5pPr marL="1370366" algn="l" defTabSz="685183" rtl="0" eaLnBrk="1" latinLnBrk="0" hangingPunct="1">
        <a:defRPr sz="1349" kern="1200">
          <a:solidFill>
            <a:schemeClr val="tx1"/>
          </a:solidFill>
          <a:latin typeface="+mn-lt"/>
          <a:ea typeface="+mn-ea"/>
          <a:cs typeface="+mn-cs"/>
        </a:defRPr>
      </a:lvl5pPr>
      <a:lvl6pPr marL="1712957" algn="l" defTabSz="685183" rtl="0" eaLnBrk="1" latinLnBrk="0" hangingPunct="1">
        <a:defRPr sz="1349" kern="1200">
          <a:solidFill>
            <a:schemeClr val="tx1"/>
          </a:solidFill>
          <a:latin typeface="+mn-lt"/>
          <a:ea typeface="+mn-ea"/>
          <a:cs typeface="+mn-cs"/>
        </a:defRPr>
      </a:lvl6pPr>
      <a:lvl7pPr marL="2055548" algn="l" defTabSz="685183" rtl="0" eaLnBrk="1" latinLnBrk="0" hangingPunct="1">
        <a:defRPr sz="1349" kern="1200">
          <a:solidFill>
            <a:schemeClr val="tx1"/>
          </a:solidFill>
          <a:latin typeface="+mn-lt"/>
          <a:ea typeface="+mn-ea"/>
          <a:cs typeface="+mn-cs"/>
        </a:defRPr>
      </a:lvl7pPr>
      <a:lvl8pPr marL="2398140" algn="l" defTabSz="685183" rtl="0" eaLnBrk="1" latinLnBrk="0" hangingPunct="1">
        <a:defRPr sz="1349" kern="1200">
          <a:solidFill>
            <a:schemeClr val="tx1"/>
          </a:solidFill>
          <a:latin typeface="+mn-lt"/>
          <a:ea typeface="+mn-ea"/>
          <a:cs typeface="+mn-cs"/>
        </a:defRPr>
      </a:lvl8pPr>
      <a:lvl9pPr marL="2740731" algn="l" defTabSz="685183" rtl="0" eaLnBrk="1" latinLnBrk="0" hangingPunct="1">
        <a:defRPr sz="134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86148"/>
            <a:ext cx="8229600" cy="292337"/>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457200" y="1269840"/>
            <a:ext cx="8229600" cy="31883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91140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txStyles>
    <p:titleStyle>
      <a:lvl1pPr algn="l" defTabSz="685183" rtl="0" eaLnBrk="1" latinLnBrk="0" hangingPunct="1">
        <a:lnSpc>
          <a:spcPct val="90000"/>
        </a:lnSpc>
        <a:spcBef>
          <a:spcPct val="0"/>
        </a:spcBef>
        <a:buNone/>
        <a:defRPr sz="2198" kern="1200">
          <a:solidFill>
            <a:schemeClr val="accent1"/>
          </a:solidFill>
          <a:latin typeface="+mj-lt"/>
          <a:ea typeface="+mj-ea"/>
          <a:cs typeface="+mj-cs"/>
        </a:defRPr>
      </a:lvl1pPr>
    </p:titleStyle>
    <p:body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183" rtl="0" eaLnBrk="1" latinLnBrk="0" hangingPunct="1">
        <a:defRPr sz="1349" kern="1200">
          <a:solidFill>
            <a:schemeClr val="tx1"/>
          </a:solidFill>
          <a:latin typeface="+mn-lt"/>
          <a:ea typeface="+mn-ea"/>
          <a:cs typeface="+mn-cs"/>
        </a:defRPr>
      </a:lvl1pPr>
      <a:lvl2pPr marL="342591" algn="l" defTabSz="685183" rtl="0" eaLnBrk="1" latinLnBrk="0" hangingPunct="1">
        <a:defRPr sz="1349" kern="1200">
          <a:solidFill>
            <a:schemeClr val="tx1"/>
          </a:solidFill>
          <a:latin typeface="+mn-lt"/>
          <a:ea typeface="+mn-ea"/>
          <a:cs typeface="+mn-cs"/>
        </a:defRPr>
      </a:lvl2pPr>
      <a:lvl3pPr marL="685183" algn="l" defTabSz="685183" rtl="0" eaLnBrk="1" latinLnBrk="0" hangingPunct="1">
        <a:defRPr sz="1349" kern="1200">
          <a:solidFill>
            <a:schemeClr val="tx1"/>
          </a:solidFill>
          <a:latin typeface="+mn-lt"/>
          <a:ea typeface="+mn-ea"/>
          <a:cs typeface="+mn-cs"/>
        </a:defRPr>
      </a:lvl3pPr>
      <a:lvl4pPr marL="1027774" algn="l" defTabSz="685183" rtl="0" eaLnBrk="1" latinLnBrk="0" hangingPunct="1">
        <a:defRPr sz="1349" kern="1200">
          <a:solidFill>
            <a:schemeClr val="tx1"/>
          </a:solidFill>
          <a:latin typeface="+mn-lt"/>
          <a:ea typeface="+mn-ea"/>
          <a:cs typeface="+mn-cs"/>
        </a:defRPr>
      </a:lvl4pPr>
      <a:lvl5pPr marL="1370366" algn="l" defTabSz="685183" rtl="0" eaLnBrk="1" latinLnBrk="0" hangingPunct="1">
        <a:defRPr sz="1349" kern="1200">
          <a:solidFill>
            <a:schemeClr val="tx1"/>
          </a:solidFill>
          <a:latin typeface="+mn-lt"/>
          <a:ea typeface="+mn-ea"/>
          <a:cs typeface="+mn-cs"/>
        </a:defRPr>
      </a:lvl5pPr>
      <a:lvl6pPr marL="1712957" algn="l" defTabSz="685183" rtl="0" eaLnBrk="1" latinLnBrk="0" hangingPunct="1">
        <a:defRPr sz="1349" kern="1200">
          <a:solidFill>
            <a:schemeClr val="tx1"/>
          </a:solidFill>
          <a:latin typeface="+mn-lt"/>
          <a:ea typeface="+mn-ea"/>
          <a:cs typeface="+mn-cs"/>
        </a:defRPr>
      </a:lvl6pPr>
      <a:lvl7pPr marL="2055548" algn="l" defTabSz="685183" rtl="0" eaLnBrk="1" latinLnBrk="0" hangingPunct="1">
        <a:defRPr sz="1349" kern="1200">
          <a:solidFill>
            <a:schemeClr val="tx1"/>
          </a:solidFill>
          <a:latin typeface="+mn-lt"/>
          <a:ea typeface="+mn-ea"/>
          <a:cs typeface="+mn-cs"/>
        </a:defRPr>
      </a:lvl7pPr>
      <a:lvl8pPr marL="2398140" algn="l" defTabSz="685183" rtl="0" eaLnBrk="1" latinLnBrk="0" hangingPunct="1">
        <a:defRPr sz="1349" kern="1200">
          <a:solidFill>
            <a:schemeClr val="tx1"/>
          </a:solidFill>
          <a:latin typeface="+mn-lt"/>
          <a:ea typeface="+mn-ea"/>
          <a:cs typeface="+mn-cs"/>
        </a:defRPr>
      </a:lvl8pPr>
      <a:lvl9pPr marL="2740731" algn="l" defTabSz="685183"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chart" Target="../charts/chart1.xml"/><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45.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55.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58.png"/><Relationship Id="rId11" Type="http://schemas.openxmlformats.org/officeDocument/2006/relationships/image" Target="../media/image41.png"/><Relationship Id="rId5" Type="http://schemas.openxmlformats.org/officeDocument/2006/relationships/image" Target="../media/image57.png"/><Relationship Id="rId10" Type="http://schemas.openxmlformats.org/officeDocument/2006/relationships/image" Target="../media/image40.png"/><Relationship Id="rId4" Type="http://schemas.openxmlformats.org/officeDocument/2006/relationships/image" Target="../media/image56.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3" Type="http://schemas.openxmlformats.org/officeDocument/2006/relationships/image" Target="../media/image44.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45.svg"/><Relationship Id="rId9" Type="http://schemas.openxmlformats.org/officeDocument/2006/relationships/image" Target="../media/image63.png"/><Relationship Id="rId14" Type="http://schemas.openxmlformats.org/officeDocument/2006/relationships/image" Target="../media/image68.sv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69.png"/><Relationship Id="rId10" Type="http://schemas.openxmlformats.org/officeDocument/2006/relationships/image" Target="../media/image41.png"/><Relationship Id="rId4" Type="http://schemas.openxmlformats.org/officeDocument/2006/relationships/image" Target="../media/image45.sv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hyperlink" Target="mailto:Caroline.Mays@txdot.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8290" y="3750823"/>
            <a:ext cx="7163392" cy="513508"/>
          </a:xfrm>
        </p:spPr>
        <p:txBody>
          <a:bodyPr>
            <a:normAutofit/>
          </a:bodyPr>
          <a:lstStyle/>
          <a:p>
            <a:pPr>
              <a:lnSpc>
                <a:spcPts val="4380"/>
              </a:lnSpc>
            </a:pPr>
            <a:r>
              <a:rPr lang="en-US" sz="2350" dirty="0">
                <a:uFill>
                  <a:solidFill>
                    <a:srgbClr val="0F3859"/>
                  </a:solidFill>
                </a:uFill>
                <a:ea typeface="Verdana Bold"/>
                <a:cs typeface="Arial"/>
              </a:rPr>
              <a:t>Texas Multimodal Statewide Transit Plan</a:t>
            </a:r>
          </a:p>
        </p:txBody>
      </p:sp>
      <p:sp>
        <p:nvSpPr>
          <p:cNvPr id="3" name="Subtitle 2">
            <a:extLst>
              <a:ext uri="{FF2B5EF4-FFF2-40B4-BE49-F238E27FC236}">
                <a16:creationId xmlns:a16="http://schemas.microsoft.com/office/drawing/2014/main" id="{9345FA39-14CB-0794-E0CC-5AB71C71556A}"/>
              </a:ext>
            </a:extLst>
          </p:cNvPr>
          <p:cNvSpPr>
            <a:spLocks noGrp="1"/>
          </p:cNvSpPr>
          <p:nvPr>
            <p:ph type="subTitle" idx="1"/>
          </p:nvPr>
        </p:nvSpPr>
        <p:spPr/>
        <p:txBody>
          <a:bodyPr vert="horz" wrap="none" lIns="0" tIns="0" rIns="0" bIns="0" rtlCol="0" anchor="t">
            <a:noAutofit/>
          </a:bodyPr>
          <a:lstStyle/>
          <a:p>
            <a:pPr>
              <a:spcBef>
                <a:spcPts val="200"/>
              </a:spcBef>
              <a:spcAft>
                <a:spcPts val="0"/>
              </a:spcAft>
            </a:pPr>
            <a:r>
              <a:rPr lang="en-US" sz="1350" dirty="0">
                <a:ea typeface="Verdana"/>
              </a:rPr>
              <a:t>Transit Coalition of North Texas</a:t>
            </a:r>
            <a:endParaRPr lang="en-US" dirty="0">
              <a:ea typeface="Verdana"/>
            </a:endParaRPr>
          </a:p>
          <a:p>
            <a:pPr>
              <a:spcBef>
                <a:spcPts val="200"/>
              </a:spcBef>
              <a:spcAft>
                <a:spcPts val="0"/>
              </a:spcAft>
            </a:pPr>
            <a:r>
              <a:rPr lang="en-US" sz="1350" dirty="0">
                <a:ea typeface="Verdana"/>
              </a:rPr>
              <a:t>Annual Luncheon, 2024</a:t>
            </a:r>
          </a:p>
        </p:txBody>
      </p:sp>
      <p:sp>
        <p:nvSpPr>
          <p:cNvPr id="6" name="TextBox 5">
            <a:extLst>
              <a:ext uri="{FF2B5EF4-FFF2-40B4-BE49-F238E27FC236}">
                <a16:creationId xmlns:a16="http://schemas.microsoft.com/office/drawing/2014/main" id="{BB65332F-16AE-4E57-B6CE-68006740E7EF}"/>
              </a:ext>
            </a:extLst>
          </p:cNvPr>
          <p:cNvSpPr txBox="1"/>
          <p:nvPr/>
        </p:nvSpPr>
        <p:spPr>
          <a:xfrm>
            <a:off x="553286" y="2699656"/>
            <a:ext cx="4100286" cy="738664"/>
          </a:xfrm>
          <a:prstGeom prst="rect">
            <a:avLst/>
          </a:prstGeom>
          <a:noFill/>
        </p:spPr>
        <p:txBody>
          <a:bodyPr wrap="square" rtlCol="0">
            <a:spAutoFit/>
          </a:bodyPr>
          <a:lstStyle/>
          <a:p>
            <a:r>
              <a:rPr lang="en-US" sz="1400" dirty="0">
                <a:solidFill>
                  <a:schemeClr val="bg1"/>
                </a:solidFill>
              </a:rPr>
              <a:t>Caroline A Mays, AICP</a:t>
            </a:r>
          </a:p>
          <a:p>
            <a:r>
              <a:rPr lang="en-US" sz="1400" dirty="0">
                <a:solidFill>
                  <a:schemeClr val="bg1"/>
                </a:solidFill>
              </a:rPr>
              <a:t>Director of Planning and Modal Programs</a:t>
            </a:r>
          </a:p>
          <a:p>
            <a:endParaRPr lang="en-US" sz="1400" dirty="0"/>
          </a:p>
        </p:txBody>
      </p:sp>
      <p:pic>
        <p:nvPicPr>
          <p:cNvPr id="5" name="Picture 4">
            <a:extLst>
              <a:ext uri="{FF2B5EF4-FFF2-40B4-BE49-F238E27FC236}">
                <a16:creationId xmlns:a16="http://schemas.microsoft.com/office/drawing/2014/main" id="{59884C6F-4D84-662E-F610-3448B1CB269C}"/>
              </a:ext>
            </a:extLst>
          </p:cNvPr>
          <p:cNvPicPr>
            <a:picLocks noChangeAspect="1"/>
          </p:cNvPicPr>
          <p:nvPr/>
        </p:nvPicPr>
        <p:blipFill>
          <a:blip r:embed="rId2"/>
          <a:srcRect l="-129" t="9478" r="10" b="10565"/>
          <a:stretch/>
        </p:blipFill>
        <p:spPr>
          <a:xfrm>
            <a:off x="-8665" y="362"/>
            <a:ext cx="9160953" cy="3706551"/>
          </a:xfrm>
          <a:prstGeom prst="rect">
            <a:avLst/>
          </a:prstGeom>
        </p:spPr>
      </p:pic>
      <p:sp>
        <p:nvSpPr>
          <p:cNvPr id="7" name="TextBox 6">
            <a:extLst>
              <a:ext uri="{FF2B5EF4-FFF2-40B4-BE49-F238E27FC236}">
                <a16:creationId xmlns:a16="http://schemas.microsoft.com/office/drawing/2014/main" id="{9DAFCC32-8581-97DF-4BE3-36A8A490C99F}"/>
              </a:ext>
            </a:extLst>
          </p:cNvPr>
          <p:cNvSpPr txBox="1"/>
          <p:nvPr/>
        </p:nvSpPr>
        <p:spPr>
          <a:xfrm>
            <a:off x="20574" y="3468298"/>
            <a:ext cx="4014098" cy="230832"/>
          </a:xfrm>
          <a:prstGeom prst="rect">
            <a:avLst/>
          </a:prstGeom>
          <a:noFill/>
        </p:spPr>
        <p:txBody>
          <a:bodyPr wrap="square" lIns="91440" tIns="45720" rIns="91440" bIns="45720" anchor="t">
            <a:spAutoFit/>
          </a:bodyPr>
          <a:lstStyle/>
          <a:p>
            <a:r>
              <a:rPr lang="en-US" sz="900" dirty="0">
                <a:solidFill>
                  <a:schemeClr val="accent5"/>
                </a:solidFill>
                <a:latin typeface="Verdana"/>
                <a:ea typeface="Calibri"/>
                <a:cs typeface="Calibri"/>
              </a:rPr>
              <a:t>Photo Source: Denton County Transportation Authority</a:t>
            </a:r>
            <a:endParaRPr lang="en-US" sz="900" dirty="0">
              <a:solidFill>
                <a:schemeClr val="accent5"/>
              </a:solidFill>
            </a:endParaRPr>
          </a:p>
        </p:txBody>
      </p:sp>
    </p:spTree>
    <p:extLst>
      <p:ext uri="{BB962C8B-B14F-4D97-AF65-F5344CB8AC3E}">
        <p14:creationId xmlns:p14="http://schemas.microsoft.com/office/powerpoint/2010/main" val="2831563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94CE5B-F894-EE2B-B5C3-555D0BCACBA7}"/>
              </a:ext>
            </a:extLst>
          </p:cNvPr>
          <p:cNvSpPr>
            <a:spLocks noGrp="1"/>
          </p:cNvSpPr>
          <p:nvPr>
            <p:ph type="title"/>
          </p:nvPr>
        </p:nvSpPr>
        <p:spPr>
          <a:xfrm>
            <a:off x="383476" y="-685822"/>
            <a:ext cx="8922291" cy="322233"/>
          </a:xfrm>
        </p:spPr>
        <p:txBody>
          <a:bodyPr>
            <a:normAutofit fontScale="90000"/>
          </a:bodyPr>
          <a:lstStyle/>
          <a:p>
            <a:r>
              <a:rPr lang="en-US" sz="2398" dirty="0">
                <a:solidFill>
                  <a:schemeClr val="bg1"/>
                </a:solidFill>
              </a:rPr>
              <a:t>Texas Population Projection (2020 – 2060)</a:t>
            </a:r>
          </a:p>
        </p:txBody>
      </p:sp>
      <p:sp>
        <p:nvSpPr>
          <p:cNvPr id="7" name="Content Placeholder 6">
            <a:extLst>
              <a:ext uri="{FF2B5EF4-FFF2-40B4-BE49-F238E27FC236}">
                <a16:creationId xmlns:a16="http://schemas.microsoft.com/office/drawing/2014/main" id="{DDDA71BD-0AA7-2412-89BC-7914A68DC305}"/>
              </a:ext>
            </a:extLst>
          </p:cNvPr>
          <p:cNvSpPr txBox="1">
            <a:spLocks/>
          </p:cNvSpPr>
          <p:nvPr/>
        </p:nvSpPr>
        <p:spPr>
          <a:xfrm>
            <a:off x="-64158" y="360207"/>
            <a:ext cx="3014729" cy="4265735"/>
          </a:xfrm>
          <a:prstGeom prst="rect">
            <a:avLst/>
          </a:prstGeom>
        </p:spPr>
        <p:txBody>
          <a:bodyPr/>
          <a:lst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998" dirty="0"/>
          </a:p>
        </p:txBody>
      </p:sp>
      <p:sp>
        <p:nvSpPr>
          <p:cNvPr id="21" name="Rectangle: Rounded Corners 20">
            <a:extLst>
              <a:ext uri="{FF2B5EF4-FFF2-40B4-BE49-F238E27FC236}">
                <a16:creationId xmlns:a16="http://schemas.microsoft.com/office/drawing/2014/main" id="{0AA08799-8A08-E1DD-3855-985E6F21670E}"/>
              </a:ext>
            </a:extLst>
          </p:cNvPr>
          <p:cNvSpPr/>
          <p:nvPr/>
        </p:nvSpPr>
        <p:spPr>
          <a:xfrm>
            <a:off x="4708680" y="3866468"/>
            <a:ext cx="4367265" cy="1067972"/>
          </a:xfrm>
          <a:prstGeom prst="roundRect">
            <a:avLst>
              <a:gd name="adj" fmla="val 44427"/>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493" indent="-285493">
              <a:buFont typeface="Arial" panose="020B0604020202020204" pitchFamily="34" charset="0"/>
              <a:buChar char="•"/>
            </a:pPr>
            <a:endParaRPr lang="en-US" sz="1499" dirty="0">
              <a:solidFill>
                <a:schemeClr val="tx1"/>
              </a:solidFill>
              <a:latin typeface="Franklin Gothic Book" panose="020B0503020102020204" pitchFamily="34" charset="0"/>
              <a:cs typeface="Arial" pitchFamily="34" charset="0"/>
            </a:endParaRPr>
          </a:p>
        </p:txBody>
      </p:sp>
      <p:sp>
        <p:nvSpPr>
          <p:cNvPr id="47" name="Title 2">
            <a:extLst>
              <a:ext uri="{FF2B5EF4-FFF2-40B4-BE49-F238E27FC236}">
                <a16:creationId xmlns:a16="http://schemas.microsoft.com/office/drawing/2014/main" id="{BCCBB3C4-E056-4E61-22B8-326408D72DD9}"/>
              </a:ext>
            </a:extLst>
          </p:cNvPr>
          <p:cNvSpPr txBox="1">
            <a:spLocks/>
          </p:cNvSpPr>
          <p:nvPr/>
        </p:nvSpPr>
        <p:spPr>
          <a:xfrm>
            <a:off x="36286" y="558840"/>
            <a:ext cx="7979305" cy="343653"/>
          </a:xfrm>
          <a:prstGeom prst="rect">
            <a:avLst/>
          </a:prstGeom>
        </p:spPr>
        <p:txBody>
          <a:bodyPr vert="horz" lIns="91355" tIns="45678" rIns="91355" bIns="0" rtlCol="0" anchor="b" anchorCtr="0">
            <a:noAutofit/>
          </a:bodyPr>
          <a:lstStyle>
            <a:lvl1pPr algn="l" defTabSz="685183" rtl="0" eaLnBrk="1" latinLnBrk="0" hangingPunct="1">
              <a:lnSpc>
                <a:spcPct val="90000"/>
              </a:lnSpc>
              <a:spcBef>
                <a:spcPct val="0"/>
              </a:spcBef>
              <a:buNone/>
              <a:defRPr sz="2400" b="1" kern="1200">
                <a:solidFill>
                  <a:schemeClr val="bg1"/>
                </a:solidFill>
                <a:latin typeface="+mj-lt"/>
                <a:ea typeface="+mj-ea"/>
                <a:cs typeface="+mj-cs"/>
              </a:defRPr>
            </a:lvl1pPr>
          </a:lstStyle>
          <a:p>
            <a:r>
              <a:rPr lang="en-US" sz="2000" dirty="0">
                <a:solidFill>
                  <a:schemeClr val="accent1"/>
                </a:solidFill>
              </a:rPr>
              <a:t>Overview of Texas Public Transportation System</a:t>
            </a:r>
          </a:p>
        </p:txBody>
      </p:sp>
      <p:sp>
        <p:nvSpPr>
          <p:cNvPr id="5" name="TextBox 4">
            <a:extLst>
              <a:ext uri="{FF2B5EF4-FFF2-40B4-BE49-F238E27FC236}">
                <a16:creationId xmlns:a16="http://schemas.microsoft.com/office/drawing/2014/main" id="{473A0742-27C1-8EE8-94BE-D6E25FAD529B}"/>
              </a:ext>
            </a:extLst>
          </p:cNvPr>
          <p:cNvSpPr txBox="1"/>
          <p:nvPr/>
        </p:nvSpPr>
        <p:spPr>
          <a:xfrm>
            <a:off x="158320" y="1030725"/>
            <a:ext cx="5036249" cy="4185761"/>
          </a:xfrm>
          <a:prstGeom prst="rect">
            <a:avLst/>
          </a:prstGeom>
          <a:noFill/>
        </p:spPr>
        <p:txBody>
          <a:bodyPr wrap="square">
            <a:spAutoFit/>
          </a:bodyPr>
          <a:lstStyle/>
          <a:p>
            <a:r>
              <a:rPr lang="en-US" sz="1400" dirty="0"/>
              <a:t>There are 77 public transit providers operating in Texas:</a:t>
            </a:r>
          </a:p>
          <a:p>
            <a:endParaRPr lang="en-US" sz="1400" dirty="0"/>
          </a:p>
          <a:p>
            <a:pPr marL="285750" indent="-285750">
              <a:buFontTx/>
              <a:buChar char="-"/>
            </a:pPr>
            <a:r>
              <a:rPr lang="en-US" sz="1400" dirty="0"/>
              <a:t>8 Metropolitan Transit Authorities</a:t>
            </a:r>
          </a:p>
          <a:p>
            <a:pPr marL="285750" indent="-285750">
              <a:buFontTx/>
              <a:buChar char="-"/>
            </a:pPr>
            <a:r>
              <a:rPr lang="en-US" sz="1400" dirty="0"/>
              <a:t>9 Large Urban Transit Districts</a:t>
            </a:r>
          </a:p>
          <a:p>
            <a:pPr marL="285750" indent="-285750">
              <a:buFontTx/>
              <a:buChar char="-"/>
            </a:pPr>
            <a:r>
              <a:rPr lang="en-US" sz="1400" dirty="0"/>
              <a:t>24 Small Urban Transit Districts</a:t>
            </a:r>
          </a:p>
          <a:p>
            <a:pPr marL="285750" indent="-285750">
              <a:buFontTx/>
              <a:buChar char="-"/>
            </a:pPr>
            <a:r>
              <a:rPr lang="en-US" sz="1400" dirty="0"/>
              <a:t>36 Rural Transit Districts</a:t>
            </a:r>
          </a:p>
          <a:p>
            <a:endParaRPr lang="en-US" sz="1400" dirty="0"/>
          </a:p>
          <a:p>
            <a:r>
              <a:rPr lang="en-US" sz="1400" dirty="0"/>
              <a:t>Modes of transit service include bus service such as fixed route, bus rapid transit, and commuter services. </a:t>
            </a:r>
          </a:p>
          <a:p>
            <a:endParaRPr lang="en-US" sz="1400" dirty="0"/>
          </a:p>
          <a:p>
            <a:r>
              <a:rPr lang="en-US" sz="1400" dirty="0"/>
              <a:t>Several larger systems offer commuter rail, light rail and streetcar service. Other services include demand response, taxi, and vanpool services.</a:t>
            </a:r>
          </a:p>
          <a:p>
            <a:endParaRPr lang="en-US" sz="1400" dirty="0"/>
          </a:p>
          <a:p>
            <a:r>
              <a:rPr lang="en-US" sz="1400" dirty="0"/>
              <a:t>In 2023, public transit providers in Texas provided 205 million passenger trips and 1.3% of commutes were made by transit.</a:t>
            </a:r>
          </a:p>
          <a:p>
            <a:endParaRPr lang="en-US" sz="1400" dirty="0"/>
          </a:p>
        </p:txBody>
      </p:sp>
      <p:pic>
        <p:nvPicPr>
          <p:cNvPr id="6" name="Picture 5">
            <a:extLst>
              <a:ext uri="{FF2B5EF4-FFF2-40B4-BE49-F238E27FC236}">
                <a16:creationId xmlns:a16="http://schemas.microsoft.com/office/drawing/2014/main" id="{2BDABF17-FC17-9DEC-9C1C-B7886A7AF579}"/>
              </a:ext>
            </a:extLst>
          </p:cNvPr>
          <p:cNvPicPr>
            <a:picLocks noChangeAspect="1"/>
          </p:cNvPicPr>
          <p:nvPr/>
        </p:nvPicPr>
        <p:blipFill>
          <a:blip r:embed="rId3"/>
          <a:stretch>
            <a:fillRect/>
          </a:stretch>
        </p:blipFill>
        <p:spPr>
          <a:xfrm>
            <a:off x="5307725" y="978721"/>
            <a:ext cx="3768220" cy="4090056"/>
          </a:xfrm>
          <a:prstGeom prst="rect">
            <a:avLst/>
          </a:prstGeom>
        </p:spPr>
      </p:pic>
    </p:spTree>
    <p:extLst>
      <p:ext uri="{BB962C8B-B14F-4D97-AF65-F5344CB8AC3E}">
        <p14:creationId xmlns:p14="http://schemas.microsoft.com/office/powerpoint/2010/main" val="2437064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706168-764A-F26D-D72D-05CEEE9B6FEE}"/>
              </a:ext>
            </a:extLst>
          </p:cNvPr>
          <p:cNvSpPr>
            <a:spLocks noGrp="1"/>
          </p:cNvSpPr>
          <p:nvPr>
            <p:ph type="sldNum" sz="quarter" idx="4"/>
          </p:nvPr>
        </p:nvSpPr>
        <p:spPr>
          <a:xfrm>
            <a:off x="8853381" y="4857750"/>
            <a:ext cx="211057" cy="140631"/>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0" algn="r" defTabSz="914400" rtl="0" eaLnBrk="1" latinLnBrk="0" hangingPunct="1">
              <a:buNone/>
              <a:defRPr kumimoji="0" lang="en-US" sz="1100" b="0" i="0" u="none" strike="noStrike" kern="1200" cap="none" spc="0" normalizeH="0" baseline="0" noProof="0" smtClean="0">
                <a:ln>
                  <a:noFill/>
                </a:ln>
                <a:solidFill>
                  <a:schemeClr val="bg1"/>
                </a:solidFill>
                <a:effectLst/>
                <a:uLnTx/>
                <a:uFillTx/>
                <a:latin typeface="+mn-lt"/>
                <a:ea typeface="+mn-ea"/>
                <a:cs typeface="Arial" pitchFamily="34" charset="0"/>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spcBef>
                <a:spcPts val="900"/>
              </a:spcBef>
            </a:pPr>
            <a:fld id="{126B356D-DBE9-445A-9C43-3D3F41468F04}" type="slidenum">
              <a:rPr lang="en-US" smtClean="0"/>
              <a:pPr lvl="1">
                <a:spcBef>
                  <a:spcPts val="900"/>
                </a:spcBef>
              </a:pPr>
              <a:t>11</a:t>
            </a:fld>
            <a:endParaRPr lang="en-US" dirty="0"/>
          </a:p>
        </p:txBody>
      </p:sp>
      <p:sp>
        <p:nvSpPr>
          <p:cNvPr id="2" name="Content Placeholder 6">
            <a:extLst>
              <a:ext uri="{FF2B5EF4-FFF2-40B4-BE49-F238E27FC236}">
                <a16:creationId xmlns:a16="http://schemas.microsoft.com/office/drawing/2014/main" id="{B70F5F1F-CF2C-DC97-3E7F-DC358FDF303E}"/>
              </a:ext>
            </a:extLst>
          </p:cNvPr>
          <p:cNvSpPr txBox="1">
            <a:spLocks/>
          </p:cNvSpPr>
          <p:nvPr/>
        </p:nvSpPr>
        <p:spPr>
          <a:xfrm>
            <a:off x="427154" y="939998"/>
            <a:ext cx="3886200" cy="3263504"/>
          </a:xfrm>
          <a:prstGeom prst="rect">
            <a:avLst/>
          </a:prstGeom>
        </p:spPr>
        <p:txBody>
          <a:bodyPr/>
          <a:lst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3" name="Title 1">
            <a:extLst>
              <a:ext uri="{FF2B5EF4-FFF2-40B4-BE49-F238E27FC236}">
                <a16:creationId xmlns:a16="http://schemas.microsoft.com/office/drawing/2014/main" id="{9594CE5B-F894-EE2B-B5C3-555D0BCACBA7}"/>
              </a:ext>
            </a:extLst>
          </p:cNvPr>
          <p:cNvSpPr>
            <a:spLocks noGrp="1"/>
          </p:cNvSpPr>
          <p:nvPr>
            <p:ph type="title"/>
          </p:nvPr>
        </p:nvSpPr>
        <p:spPr>
          <a:xfrm>
            <a:off x="167963" y="542071"/>
            <a:ext cx="8160414" cy="326187"/>
          </a:xfrm>
        </p:spPr>
        <p:txBody>
          <a:bodyPr>
            <a:normAutofit/>
          </a:bodyPr>
          <a:lstStyle/>
          <a:p>
            <a:r>
              <a:rPr lang="en-US" sz="2000" dirty="0"/>
              <a:t>Current Inter-City Passenger Rail System in Texas</a:t>
            </a:r>
          </a:p>
        </p:txBody>
      </p:sp>
      <p:sp>
        <p:nvSpPr>
          <p:cNvPr id="5" name="TextBox 4">
            <a:extLst>
              <a:ext uri="{FF2B5EF4-FFF2-40B4-BE49-F238E27FC236}">
                <a16:creationId xmlns:a16="http://schemas.microsoft.com/office/drawing/2014/main" id="{5C114A00-0B73-BE88-3DAD-4FA9615A9B71}"/>
              </a:ext>
            </a:extLst>
          </p:cNvPr>
          <p:cNvSpPr txBox="1"/>
          <p:nvPr/>
        </p:nvSpPr>
        <p:spPr>
          <a:xfrm>
            <a:off x="4248170" y="965090"/>
            <a:ext cx="4816268" cy="288193"/>
          </a:xfrm>
          <a:prstGeom prst="round2DiagRect">
            <a:avLst>
              <a:gd name="adj1" fmla="val 23913"/>
              <a:gd name="adj2" fmla="val 0"/>
            </a:avLst>
          </a:prstGeom>
          <a:solidFill>
            <a:srgbClr val="2E4F6F"/>
          </a:solidFill>
        </p:spPr>
        <p:txBody>
          <a:bodyPr wrap="none" lIns="91440" tIns="0" bIns="0" anchor="b" anchorCtr="0">
            <a:noAutofit/>
          </a:bodyPr>
          <a:lstStyle/>
          <a:p>
            <a:pPr lvl="0"/>
            <a:r>
              <a:rPr lang="en-US" sz="1400" dirty="0">
                <a:solidFill>
                  <a:schemeClr val="bg1"/>
                </a:solidFill>
              </a:rPr>
              <a:t>AMTRAK is the sole intercity passenger rail operator in Texas</a:t>
            </a:r>
          </a:p>
        </p:txBody>
      </p:sp>
      <p:sp>
        <p:nvSpPr>
          <p:cNvPr id="6" name="TextBox 5">
            <a:extLst>
              <a:ext uri="{FF2B5EF4-FFF2-40B4-BE49-F238E27FC236}">
                <a16:creationId xmlns:a16="http://schemas.microsoft.com/office/drawing/2014/main" id="{046E1589-E805-6F7A-9181-B61A9D118CE8}"/>
              </a:ext>
            </a:extLst>
          </p:cNvPr>
          <p:cNvSpPr txBox="1"/>
          <p:nvPr/>
        </p:nvSpPr>
        <p:spPr>
          <a:xfrm>
            <a:off x="4248170" y="1356711"/>
            <a:ext cx="4816268" cy="288193"/>
          </a:xfrm>
          <a:prstGeom prst="round2DiagRect">
            <a:avLst>
              <a:gd name="adj1" fmla="val 23913"/>
              <a:gd name="adj2" fmla="val 0"/>
            </a:avLst>
          </a:prstGeom>
          <a:solidFill>
            <a:srgbClr val="2E4F6F"/>
          </a:solidFill>
        </p:spPr>
        <p:txBody>
          <a:bodyPr wrap="none" lIns="91440" tIns="0" bIns="0" anchor="b" anchorCtr="0">
            <a:noAutofit/>
          </a:bodyPr>
          <a:lstStyle/>
          <a:p>
            <a:pPr lvl="0"/>
            <a:r>
              <a:rPr lang="en-US" sz="1400" dirty="0">
                <a:solidFill>
                  <a:schemeClr val="bg1"/>
                </a:solidFill>
              </a:rPr>
              <a:t>AMTRAK runs three distinct service line in Texas</a:t>
            </a:r>
          </a:p>
        </p:txBody>
      </p:sp>
      <p:sp>
        <p:nvSpPr>
          <p:cNvPr id="9" name="TextBox 8">
            <a:extLst>
              <a:ext uri="{FF2B5EF4-FFF2-40B4-BE49-F238E27FC236}">
                <a16:creationId xmlns:a16="http://schemas.microsoft.com/office/drawing/2014/main" id="{CFD31F4F-07F1-4859-CA8D-31B99FBB9773}"/>
              </a:ext>
            </a:extLst>
          </p:cNvPr>
          <p:cNvSpPr txBox="1"/>
          <p:nvPr/>
        </p:nvSpPr>
        <p:spPr>
          <a:xfrm>
            <a:off x="4270512" y="1750582"/>
            <a:ext cx="4793926" cy="283802"/>
          </a:xfrm>
          <a:prstGeom prst="round2DiagRect">
            <a:avLst>
              <a:gd name="adj1" fmla="val 23913"/>
              <a:gd name="adj2" fmla="val 0"/>
            </a:avLst>
          </a:prstGeom>
          <a:solidFill>
            <a:srgbClr val="2E4F6F"/>
          </a:solidFill>
        </p:spPr>
        <p:txBody>
          <a:bodyPr wrap="none" lIns="91440" tIns="0" bIns="0" anchor="b" anchorCtr="0">
            <a:noAutofit/>
          </a:bodyPr>
          <a:lstStyle/>
          <a:p>
            <a:pPr lvl="0"/>
            <a:r>
              <a:rPr lang="en-US" sz="1400" dirty="0">
                <a:solidFill>
                  <a:schemeClr val="bg1"/>
                </a:solidFill>
              </a:rPr>
              <a:t>Major cities in Texas Triangle and El Paso are served</a:t>
            </a:r>
          </a:p>
        </p:txBody>
      </p:sp>
      <p:pic>
        <p:nvPicPr>
          <p:cNvPr id="12" name="Picture 2" descr="Amtrak logo and symbol, meaning, history, PNG">
            <a:extLst>
              <a:ext uri="{FF2B5EF4-FFF2-40B4-BE49-F238E27FC236}">
                <a16:creationId xmlns:a16="http://schemas.microsoft.com/office/drawing/2014/main" id="{94EB6F44-9AE0-4976-C9D2-B8B3336486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8734" y="838847"/>
            <a:ext cx="991050" cy="61940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E152023-2E47-2627-9838-BA46F10C7B7B}"/>
              </a:ext>
            </a:extLst>
          </p:cNvPr>
          <p:cNvGrpSpPr/>
          <p:nvPr/>
        </p:nvGrpSpPr>
        <p:grpSpPr>
          <a:xfrm>
            <a:off x="4248170" y="2362048"/>
            <a:ext cx="4793926" cy="2097775"/>
            <a:chOff x="4248170" y="2385394"/>
            <a:chExt cx="4793926" cy="2097775"/>
          </a:xfrm>
        </p:grpSpPr>
        <p:graphicFrame>
          <p:nvGraphicFramePr>
            <p:cNvPr id="10" name="Chart 9">
              <a:extLst>
                <a:ext uri="{FF2B5EF4-FFF2-40B4-BE49-F238E27FC236}">
                  <a16:creationId xmlns:a16="http://schemas.microsoft.com/office/drawing/2014/main" id="{E04C054A-07BC-CE34-24EC-5A77AC3E457C}"/>
                </a:ext>
              </a:extLst>
            </p:cNvPr>
            <p:cNvGraphicFramePr>
              <a:graphicFrameLocks/>
            </p:cNvGraphicFramePr>
            <p:nvPr/>
          </p:nvGraphicFramePr>
          <p:xfrm>
            <a:off x="4253051" y="2666758"/>
            <a:ext cx="4745015" cy="1816411"/>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687D703E-5F61-9C2A-5393-ED34BCAA1685}"/>
                </a:ext>
              </a:extLst>
            </p:cNvPr>
            <p:cNvSpPr txBox="1"/>
            <p:nvPr/>
          </p:nvSpPr>
          <p:spPr>
            <a:xfrm>
              <a:off x="4248170" y="2385394"/>
              <a:ext cx="4793926" cy="283802"/>
            </a:xfrm>
            <a:prstGeom prst="round2DiagRect">
              <a:avLst>
                <a:gd name="adj1" fmla="val 23913"/>
                <a:gd name="adj2" fmla="val 0"/>
              </a:avLst>
            </a:prstGeom>
            <a:solidFill>
              <a:srgbClr val="B66D24"/>
            </a:solidFill>
          </p:spPr>
          <p:txBody>
            <a:bodyPr wrap="none" lIns="91440" tIns="0" bIns="0" anchor="b" anchorCtr="0">
              <a:noAutofit/>
            </a:bodyPr>
            <a:lstStyle/>
            <a:p>
              <a:pPr lvl="0"/>
              <a:r>
                <a:rPr lang="en-US" sz="1400" dirty="0">
                  <a:solidFill>
                    <a:schemeClr val="bg1"/>
                  </a:solidFill>
                </a:rPr>
                <a:t>Intercity Rail Trips – Yearly Trend</a:t>
              </a:r>
            </a:p>
          </p:txBody>
        </p:sp>
      </p:grpSp>
      <p:grpSp>
        <p:nvGrpSpPr>
          <p:cNvPr id="1027" name="Group 1026">
            <a:extLst>
              <a:ext uri="{FF2B5EF4-FFF2-40B4-BE49-F238E27FC236}">
                <a16:creationId xmlns:a16="http://schemas.microsoft.com/office/drawing/2014/main" id="{8F44414A-CFED-325E-FF8B-7856D18D8153}"/>
              </a:ext>
            </a:extLst>
          </p:cNvPr>
          <p:cNvGrpSpPr/>
          <p:nvPr/>
        </p:nvGrpSpPr>
        <p:grpSpPr>
          <a:xfrm>
            <a:off x="101904" y="939998"/>
            <a:ext cx="4027806" cy="3886937"/>
            <a:chOff x="21431" y="656710"/>
            <a:chExt cx="4027806" cy="3886937"/>
          </a:xfrm>
        </p:grpSpPr>
        <p:pic>
          <p:nvPicPr>
            <p:cNvPr id="8" name="Picture 7">
              <a:extLst>
                <a:ext uri="{FF2B5EF4-FFF2-40B4-BE49-F238E27FC236}">
                  <a16:creationId xmlns:a16="http://schemas.microsoft.com/office/drawing/2014/main" id="{B3B5DD4A-75DA-4D9A-767D-B2F3017C1CC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6" r="-1" b="3685"/>
            <a:stretch/>
          </p:blipFill>
          <p:spPr>
            <a:xfrm>
              <a:off x="21431" y="656710"/>
              <a:ext cx="4027806" cy="3886937"/>
            </a:xfrm>
            <a:prstGeom prst="rect">
              <a:avLst/>
            </a:prstGeom>
            <a:effectLst>
              <a:outerShdw blurRad="63500" sx="102000" sy="102000" algn="ctr" rotWithShape="0">
                <a:prstClr val="black">
                  <a:alpha val="40000"/>
                </a:prstClr>
              </a:outerShdw>
            </a:effectLst>
          </p:spPr>
        </p:pic>
        <p:grpSp>
          <p:nvGrpSpPr>
            <p:cNvPr id="23" name="Group 22">
              <a:extLst>
                <a:ext uri="{FF2B5EF4-FFF2-40B4-BE49-F238E27FC236}">
                  <a16:creationId xmlns:a16="http://schemas.microsoft.com/office/drawing/2014/main" id="{8EBB3BD6-FB65-59FB-611E-4712999224F7}"/>
                </a:ext>
              </a:extLst>
            </p:cNvPr>
            <p:cNvGrpSpPr/>
            <p:nvPr/>
          </p:nvGrpSpPr>
          <p:grpSpPr>
            <a:xfrm>
              <a:off x="1447615" y="1176933"/>
              <a:ext cx="1958891" cy="1769746"/>
              <a:chOff x="9141418" y="-3462468"/>
              <a:chExt cx="5501000" cy="4969888"/>
            </a:xfrm>
          </p:grpSpPr>
          <p:pic>
            <p:nvPicPr>
              <p:cNvPr id="24" name="Picture 4" descr="Interstate 27 marker">
                <a:extLst>
                  <a:ext uri="{FF2B5EF4-FFF2-40B4-BE49-F238E27FC236}">
                    <a16:creationId xmlns:a16="http://schemas.microsoft.com/office/drawing/2014/main" id="{EFF67E80-9BD1-ADCF-4DBB-33EC312A2D00}"/>
                  </a:ext>
                </a:extLst>
              </p:cNvPr>
              <p:cNvPicPr>
                <a:picLocks noChangeAspect="1" noChangeArrowheads="1"/>
              </p:cNvPicPr>
              <p:nvPr/>
            </p:nvPicPr>
            <p:blipFill>
              <a:blip r:embed="rId6" cstate="print">
                <a:alphaModFix amt="80000"/>
                <a:extLst>
                  <a:ext uri="{28A0092B-C50C-407E-A947-70E740481C1C}">
                    <a14:useLocalDpi xmlns:a14="http://schemas.microsoft.com/office/drawing/2010/main" val="0"/>
                  </a:ext>
                </a:extLst>
              </a:blip>
              <a:srcRect/>
              <a:stretch>
                <a:fillRect/>
              </a:stretch>
            </p:blipFill>
            <p:spPr bwMode="auto">
              <a:xfrm>
                <a:off x="9141418" y="-2829382"/>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nterstate 40 marker">
                <a:extLst>
                  <a:ext uri="{FF2B5EF4-FFF2-40B4-BE49-F238E27FC236}">
                    <a16:creationId xmlns:a16="http://schemas.microsoft.com/office/drawing/2014/main" id="{D054D62C-F97D-1B08-D266-36E7FF4B14C6}"/>
                  </a:ext>
                </a:extLst>
              </p:cNvPr>
              <p:cNvPicPr>
                <a:picLocks noChangeAspect="1" noChangeArrowheads="1"/>
              </p:cNvPicPr>
              <p:nvPr/>
            </p:nvPicPr>
            <p:blipFill>
              <a:blip r:embed="rId7" cstate="print">
                <a:alphaModFix amt="80000"/>
                <a:extLst>
                  <a:ext uri="{28A0092B-C50C-407E-A947-70E740481C1C}">
                    <a14:useLocalDpi xmlns:a14="http://schemas.microsoft.com/office/drawing/2010/main" val="0"/>
                  </a:ext>
                </a:extLst>
              </a:blip>
              <a:srcRect/>
              <a:stretch>
                <a:fillRect/>
              </a:stretch>
            </p:blipFill>
            <p:spPr bwMode="auto">
              <a:xfrm>
                <a:off x="10152672" y="-3462468"/>
                <a:ext cx="313866" cy="3138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Interstate 20 marker">
                <a:extLst>
                  <a:ext uri="{FF2B5EF4-FFF2-40B4-BE49-F238E27FC236}">
                    <a16:creationId xmlns:a16="http://schemas.microsoft.com/office/drawing/2014/main" id="{38950410-47E9-941C-192E-BFCC7C91070F}"/>
                  </a:ext>
                </a:extLst>
              </p:cNvPr>
              <p:cNvPicPr>
                <a:picLocks noChangeAspect="1" noChangeArrowheads="1"/>
              </p:cNvPicPr>
              <p:nvPr/>
            </p:nvPicPr>
            <p:blipFill>
              <a:blip r:embed="rId8" cstate="print">
                <a:alphaModFix amt="80000"/>
                <a:extLst>
                  <a:ext uri="{28A0092B-C50C-407E-A947-70E740481C1C}">
                    <a14:useLocalDpi xmlns:a14="http://schemas.microsoft.com/office/drawing/2010/main" val="0"/>
                  </a:ext>
                </a:extLst>
              </a:blip>
              <a:srcRect/>
              <a:stretch>
                <a:fillRect/>
              </a:stretch>
            </p:blipFill>
            <p:spPr bwMode="auto">
              <a:xfrm>
                <a:off x="9812024" y="-659181"/>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Interstate 30 marker">
                <a:extLst>
                  <a:ext uri="{FF2B5EF4-FFF2-40B4-BE49-F238E27FC236}">
                    <a16:creationId xmlns:a16="http://schemas.microsoft.com/office/drawing/2014/main" id="{D4EB6577-E615-C6E8-3A28-3D4152299062}"/>
                  </a:ext>
                </a:extLst>
              </p:cNvPr>
              <p:cNvPicPr>
                <a:picLocks noChangeAspect="1" noChangeArrowheads="1"/>
              </p:cNvPicPr>
              <p:nvPr/>
            </p:nvPicPr>
            <p:blipFill>
              <a:blip r:embed="rId9" cstate="print">
                <a:alphaModFix amt="80000"/>
                <a:extLst>
                  <a:ext uri="{28A0092B-C50C-407E-A947-70E740481C1C}">
                    <a14:useLocalDpi xmlns:a14="http://schemas.microsoft.com/office/drawing/2010/main" val="0"/>
                  </a:ext>
                </a:extLst>
              </a:blip>
              <a:srcRect/>
              <a:stretch>
                <a:fillRect/>
              </a:stretch>
            </p:blipFill>
            <p:spPr bwMode="auto">
              <a:xfrm>
                <a:off x="14328554" y="-1476581"/>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Interstate 10 marker">
                <a:extLst>
                  <a:ext uri="{FF2B5EF4-FFF2-40B4-BE49-F238E27FC236}">
                    <a16:creationId xmlns:a16="http://schemas.microsoft.com/office/drawing/2014/main" id="{016B974F-91C4-CCF8-6BCF-628D9C175182}"/>
                  </a:ext>
                </a:extLst>
              </p:cNvPr>
              <p:cNvPicPr>
                <a:picLocks noChangeAspect="1" noChangeArrowheads="1"/>
              </p:cNvPicPr>
              <p:nvPr/>
            </p:nvPicPr>
            <p:blipFill>
              <a:blip r:embed="rId10" cstate="print">
                <a:alphaModFix amt="80000"/>
                <a:extLst>
                  <a:ext uri="{28A0092B-C50C-407E-A947-70E740481C1C}">
                    <a14:useLocalDpi xmlns:a14="http://schemas.microsoft.com/office/drawing/2010/main" val="0"/>
                  </a:ext>
                </a:extLst>
              </a:blip>
              <a:srcRect/>
              <a:stretch>
                <a:fillRect/>
              </a:stretch>
            </p:blipFill>
            <p:spPr bwMode="auto">
              <a:xfrm>
                <a:off x="10770686" y="1193556"/>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Interstate 35 marker">
                <a:extLst>
                  <a:ext uri="{FF2B5EF4-FFF2-40B4-BE49-F238E27FC236}">
                    <a16:creationId xmlns:a16="http://schemas.microsoft.com/office/drawing/2014/main" id="{56A04D7D-CB81-FC08-0B58-00CAF36622AF}"/>
                  </a:ext>
                </a:extLst>
              </p:cNvPr>
              <p:cNvPicPr>
                <a:picLocks noChangeAspect="1" noChangeArrowheads="1"/>
              </p:cNvPicPr>
              <p:nvPr/>
            </p:nvPicPr>
            <p:blipFill>
              <a:blip r:embed="rId11" cstate="print">
                <a:alphaModFix amt="80000"/>
                <a:extLst>
                  <a:ext uri="{28A0092B-C50C-407E-A947-70E740481C1C}">
                    <a14:useLocalDpi xmlns:a14="http://schemas.microsoft.com/office/drawing/2010/main" val="0"/>
                  </a:ext>
                </a:extLst>
              </a:blip>
              <a:srcRect/>
              <a:stretch>
                <a:fillRect/>
              </a:stretch>
            </p:blipFill>
            <p:spPr bwMode="auto">
              <a:xfrm>
                <a:off x="13021313" y="80318"/>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Interstate 45 marker">
                <a:extLst>
                  <a:ext uri="{FF2B5EF4-FFF2-40B4-BE49-F238E27FC236}">
                    <a16:creationId xmlns:a16="http://schemas.microsoft.com/office/drawing/2014/main" id="{6F71FCB4-E941-25FE-15A1-F8147462303D}"/>
                  </a:ext>
                </a:extLst>
              </p:cNvPr>
              <p:cNvPicPr>
                <a:picLocks noChangeAspect="1" noChangeArrowheads="1"/>
              </p:cNvPicPr>
              <p:nvPr/>
            </p:nvPicPr>
            <p:blipFill>
              <a:blip r:embed="rId12" cstate="print">
                <a:alphaModFix amt="80000"/>
                <a:extLst>
                  <a:ext uri="{28A0092B-C50C-407E-A947-70E740481C1C}">
                    <a14:useLocalDpi xmlns:a14="http://schemas.microsoft.com/office/drawing/2010/main" val="0"/>
                  </a:ext>
                </a:extLst>
              </a:blip>
              <a:srcRect/>
              <a:stretch>
                <a:fillRect/>
              </a:stretch>
            </p:blipFill>
            <p:spPr bwMode="auto">
              <a:xfrm>
                <a:off x="14014690" y="347020"/>
                <a:ext cx="313864" cy="31386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29" name="Group 1028">
            <a:extLst>
              <a:ext uri="{FF2B5EF4-FFF2-40B4-BE49-F238E27FC236}">
                <a16:creationId xmlns:a16="http://schemas.microsoft.com/office/drawing/2014/main" id="{64678577-0C7C-2A23-2B7E-E831EE1F7B53}"/>
              </a:ext>
            </a:extLst>
          </p:cNvPr>
          <p:cNvGrpSpPr/>
          <p:nvPr/>
        </p:nvGrpSpPr>
        <p:grpSpPr>
          <a:xfrm>
            <a:off x="206375" y="3735782"/>
            <a:ext cx="1241240" cy="640330"/>
            <a:chOff x="206375" y="3735782"/>
            <a:chExt cx="1241240" cy="640330"/>
          </a:xfrm>
        </p:grpSpPr>
        <p:cxnSp>
          <p:nvCxnSpPr>
            <p:cNvPr id="17" name="Straight Connector 16">
              <a:extLst>
                <a:ext uri="{FF2B5EF4-FFF2-40B4-BE49-F238E27FC236}">
                  <a16:creationId xmlns:a16="http://schemas.microsoft.com/office/drawing/2014/main" id="{53CB6CE9-F201-B91C-E333-6D234F5C5CCD}"/>
                </a:ext>
              </a:extLst>
            </p:cNvPr>
            <p:cNvCxnSpPr>
              <a:cxnSpLocks/>
            </p:cNvCxnSpPr>
            <p:nvPr/>
          </p:nvCxnSpPr>
          <p:spPr>
            <a:xfrm>
              <a:off x="206375" y="3902075"/>
              <a:ext cx="339725" cy="0"/>
            </a:xfrm>
            <a:prstGeom prst="line">
              <a:avLst/>
            </a:prstGeom>
            <a:ln w="19050">
              <a:solidFill>
                <a:srgbClr val="004CA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D2147CF-48CC-C0BC-6A14-881D9A9D884C}"/>
                </a:ext>
              </a:extLst>
            </p:cNvPr>
            <p:cNvCxnSpPr>
              <a:cxnSpLocks/>
            </p:cNvCxnSpPr>
            <p:nvPr/>
          </p:nvCxnSpPr>
          <p:spPr>
            <a:xfrm>
              <a:off x="206375" y="4086225"/>
              <a:ext cx="339725" cy="0"/>
            </a:xfrm>
            <a:prstGeom prst="line">
              <a:avLst/>
            </a:prstGeom>
            <a:ln w="19050">
              <a:solidFill>
                <a:srgbClr val="00A88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7B2E1D2-A6AE-8CF9-026E-DFB15FE30BF4}"/>
                </a:ext>
              </a:extLst>
            </p:cNvPr>
            <p:cNvCxnSpPr>
              <a:cxnSpLocks/>
            </p:cNvCxnSpPr>
            <p:nvPr/>
          </p:nvCxnSpPr>
          <p:spPr>
            <a:xfrm>
              <a:off x="206375" y="4263827"/>
              <a:ext cx="339725" cy="0"/>
            </a:xfrm>
            <a:prstGeom prst="line">
              <a:avLst/>
            </a:prstGeom>
            <a:ln w="19050">
              <a:solidFill>
                <a:srgbClr val="E698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46BF3E2-B34A-1A27-3802-A3A6A2BA1A58}"/>
                </a:ext>
              </a:extLst>
            </p:cNvPr>
            <p:cNvSpPr txBox="1"/>
            <p:nvPr/>
          </p:nvSpPr>
          <p:spPr>
            <a:xfrm>
              <a:off x="572051" y="3735782"/>
              <a:ext cx="873486" cy="215444"/>
            </a:xfrm>
            <a:prstGeom prst="rect">
              <a:avLst/>
            </a:prstGeom>
            <a:noFill/>
          </p:spPr>
          <p:txBody>
            <a:bodyPr wrap="square" rtlCol="0">
              <a:spAutoFit/>
            </a:bodyPr>
            <a:lstStyle/>
            <a:p>
              <a:r>
                <a:rPr lang="en-US" sz="800" dirty="0"/>
                <a:t>Heartland Flyer</a:t>
              </a:r>
            </a:p>
          </p:txBody>
        </p:sp>
        <p:sp>
          <p:nvSpPr>
            <p:cNvPr id="1024" name="TextBox 1023">
              <a:extLst>
                <a:ext uri="{FF2B5EF4-FFF2-40B4-BE49-F238E27FC236}">
                  <a16:creationId xmlns:a16="http://schemas.microsoft.com/office/drawing/2014/main" id="{FD9AC21C-58C7-6D7F-567B-4C99F47C8663}"/>
                </a:ext>
              </a:extLst>
            </p:cNvPr>
            <p:cNvSpPr txBox="1"/>
            <p:nvPr/>
          </p:nvSpPr>
          <p:spPr>
            <a:xfrm>
              <a:off x="574129" y="3969642"/>
              <a:ext cx="873486" cy="215444"/>
            </a:xfrm>
            <a:prstGeom prst="rect">
              <a:avLst/>
            </a:prstGeom>
            <a:noFill/>
          </p:spPr>
          <p:txBody>
            <a:bodyPr wrap="square" rtlCol="0">
              <a:spAutoFit/>
            </a:bodyPr>
            <a:lstStyle/>
            <a:p>
              <a:r>
                <a:rPr lang="en-US" sz="800" dirty="0"/>
                <a:t>Sunset Limited</a:t>
              </a:r>
            </a:p>
          </p:txBody>
        </p:sp>
        <p:sp>
          <p:nvSpPr>
            <p:cNvPr id="1025" name="TextBox 1024">
              <a:extLst>
                <a:ext uri="{FF2B5EF4-FFF2-40B4-BE49-F238E27FC236}">
                  <a16:creationId xmlns:a16="http://schemas.microsoft.com/office/drawing/2014/main" id="{2C550F1A-2C25-9485-A896-AD3EDC7AC3D7}"/>
                </a:ext>
              </a:extLst>
            </p:cNvPr>
            <p:cNvSpPr txBox="1"/>
            <p:nvPr/>
          </p:nvSpPr>
          <p:spPr>
            <a:xfrm>
              <a:off x="574129" y="4160668"/>
              <a:ext cx="873486" cy="215444"/>
            </a:xfrm>
            <a:prstGeom prst="rect">
              <a:avLst/>
            </a:prstGeom>
            <a:noFill/>
          </p:spPr>
          <p:txBody>
            <a:bodyPr wrap="square" rtlCol="0">
              <a:spAutoFit/>
            </a:bodyPr>
            <a:lstStyle/>
            <a:p>
              <a:r>
                <a:rPr lang="en-US" sz="800" dirty="0"/>
                <a:t>Texas Eagle</a:t>
              </a:r>
            </a:p>
          </p:txBody>
        </p:sp>
      </p:grpSp>
    </p:spTree>
    <p:extLst>
      <p:ext uri="{BB962C8B-B14F-4D97-AF65-F5344CB8AC3E}">
        <p14:creationId xmlns:p14="http://schemas.microsoft.com/office/powerpoint/2010/main" val="1536253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6">
            <a:extLst>
              <a:ext uri="{FF2B5EF4-FFF2-40B4-BE49-F238E27FC236}">
                <a16:creationId xmlns:a16="http://schemas.microsoft.com/office/drawing/2014/main" id="{322304A4-AF3F-BEC8-AAE6-4342594AA3C3}"/>
              </a:ext>
            </a:extLst>
          </p:cNvPr>
          <p:cNvSpPr txBox="1">
            <a:spLocks/>
          </p:cNvSpPr>
          <p:nvPr/>
        </p:nvSpPr>
        <p:spPr>
          <a:xfrm>
            <a:off x="151080" y="4516460"/>
            <a:ext cx="6127750" cy="164182"/>
          </a:xfrm>
          <a:prstGeom prst="rect">
            <a:avLst/>
          </a:prstGeom>
        </p:spPr>
        <p:txBody>
          <a:bodyPr/>
          <a:lst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800" dirty="0">
                <a:solidFill>
                  <a:schemeClr val="bg1">
                    <a:lumMod val="65000"/>
                  </a:schemeClr>
                </a:solidFill>
              </a:rPr>
              <a:t>Data source: Texas Transit Statistics Reports (*2023 figure is preliminary)</a:t>
            </a:r>
          </a:p>
        </p:txBody>
      </p:sp>
      <p:sp>
        <p:nvSpPr>
          <p:cNvPr id="8" name="Content Placeholder 6">
            <a:extLst>
              <a:ext uri="{FF2B5EF4-FFF2-40B4-BE49-F238E27FC236}">
                <a16:creationId xmlns:a16="http://schemas.microsoft.com/office/drawing/2014/main" id="{3E3A5D61-C4CA-0B76-F58F-B8A4089AE1FF}"/>
              </a:ext>
            </a:extLst>
          </p:cNvPr>
          <p:cNvSpPr txBox="1">
            <a:spLocks/>
          </p:cNvSpPr>
          <p:nvPr/>
        </p:nvSpPr>
        <p:spPr>
          <a:xfrm>
            <a:off x="257673" y="4620811"/>
            <a:ext cx="6122081" cy="164030"/>
          </a:xfrm>
          <a:prstGeom prst="rect">
            <a:avLst/>
          </a:prstGeom>
        </p:spPr>
        <p:txBody>
          <a:bodyPr/>
          <a:lst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3577">
              <a:spcAft>
                <a:spcPts val="599"/>
              </a:spcAft>
              <a:buNone/>
            </a:pPr>
            <a:r>
              <a:rPr lang="en-US" sz="799" dirty="0">
                <a:solidFill>
                  <a:srgbClr val="FFFFFF">
                    <a:lumMod val="65000"/>
                  </a:srgbClr>
                </a:solidFill>
              </a:rPr>
              <a:t>Data source: Texas Transit Statistics Reports (*2023 figure is preliminary)</a:t>
            </a:r>
          </a:p>
        </p:txBody>
      </p:sp>
      <p:graphicFrame>
        <p:nvGraphicFramePr>
          <p:cNvPr id="9" name="Chart 8">
            <a:extLst>
              <a:ext uri="{FF2B5EF4-FFF2-40B4-BE49-F238E27FC236}">
                <a16:creationId xmlns:a16="http://schemas.microsoft.com/office/drawing/2014/main" id="{228C1B6E-A273-9A3E-A8CE-B0DFC634CB2E}"/>
              </a:ext>
            </a:extLst>
          </p:cNvPr>
          <p:cNvGraphicFramePr>
            <a:graphicFrameLocks/>
          </p:cNvGraphicFramePr>
          <p:nvPr/>
        </p:nvGraphicFramePr>
        <p:xfrm>
          <a:off x="379782" y="1134245"/>
          <a:ext cx="8519613" cy="3486566"/>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BCAA6558-44BE-850B-2C6E-1ADA34F25F55}"/>
              </a:ext>
            </a:extLst>
          </p:cNvPr>
          <p:cNvGrpSpPr/>
          <p:nvPr/>
        </p:nvGrpSpPr>
        <p:grpSpPr>
          <a:xfrm>
            <a:off x="6232644" y="892419"/>
            <a:ext cx="2760016" cy="592178"/>
            <a:chOff x="6297145" y="1285375"/>
            <a:chExt cx="2603164" cy="538898"/>
          </a:xfrm>
        </p:grpSpPr>
        <p:pic>
          <p:nvPicPr>
            <p:cNvPr id="11" name="Graphic 10">
              <a:extLst>
                <a:ext uri="{FF2B5EF4-FFF2-40B4-BE49-F238E27FC236}">
                  <a16:creationId xmlns:a16="http://schemas.microsoft.com/office/drawing/2014/main" id="{F0D1EF67-A0B2-9EDD-13F6-7C06BE88C4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97145" y="1285375"/>
              <a:ext cx="2603164" cy="538898"/>
            </a:xfrm>
            <a:prstGeom prst="rect">
              <a:avLst/>
            </a:prstGeom>
            <a:effectLst>
              <a:outerShdw blurRad="50800" dist="38100" dir="10800000" algn="r" rotWithShape="0">
                <a:prstClr val="black">
                  <a:alpha val="40000"/>
                </a:prstClr>
              </a:outerShdw>
            </a:effectLst>
          </p:spPr>
        </p:pic>
        <p:sp>
          <p:nvSpPr>
            <p:cNvPr id="13" name="TextBox 12">
              <a:extLst>
                <a:ext uri="{FF2B5EF4-FFF2-40B4-BE49-F238E27FC236}">
                  <a16:creationId xmlns:a16="http://schemas.microsoft.com/office/drawing/2014/main" id="{9FDA4D09-09F3-6E64-F304-7633E6083B96}"/>
                </a:ext>
              </a:extLst>
            </p:cNvPr>
            <p:cNvSpPr txBox="1"/>
            <p:nvPr/>
          </p:nvSpPr>
          <p:spPr>
            <a:xfrm>
              <a:off x="6385108" y="1330374"/>
              <a:ext cx="2427237" cy="448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nSpc>
                  <a:spcPct val="100000"/>
                </a:lnSpc>
                <a:defRPr sz="1600">
                  <a:solidFill>
                    <a:schemeClr val="bg1"/>
                  </a:solidFill>
                  <a:latin typeface="Franklin Gothic Book" panose="020B0503020102020204" pitchFamily="34" charset="0"/>
                </a:defRPr>
              </a:lvl1pPr>
              <a:lvl2pPr marL="0" lvl="1">
                <a:lnSpc>
                  <a:spcPct val="150000"/>
                </a:lnSpc>
                <a:defRPr sz="1600">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456789"/>
              <a:r>
                <a:rPr lang="en-US" sz="1199" dirty="0">
                  <a:solidFill>
                    <a:srgbClr val="FFFFFF"/>
                  </a:solidFill>
                  <a:latin typeface="Verdana Bold"/>
                </a:rPr>
                <a:t>Recovery after Pandemic on par with national trends</a:t>
              </a:r>
            </a:p>
          </p:txBody>
        </p:sp>
      </p:grpSp>
      <p:sp>
        <p:nvSpPr>
          <p:cNvPr id="16" name="Title 2">
            <a:extLst>
              <a:ext uri="{FF2B5EF4-FFF2-40B4-BE49-F238E27FC236}">
                <a16:creationId xmlns:a16="http://schemas.microsoft.com/office/drawing/2014/main" id="{EA111C2F-67BE-E427-0486-A5F0C73A8D20}"/>
              </a:ext>
            </a:extLst>
          </p:cNvPr>
          <p:cNvSpPr txBox="1">
            <a:spLocks/>
          </p:cNvSpPr>
          <p:nvPr/>
        </p:nvSpPr>
        <p:spPr>
          <a:xfrm>
            <a:off x="165006" y="598215"/>
            <a:ext cx="8949164" cy="343653"/>
          </a:xfrm>
          <a:prstGeom prst="rect">
            <a:avLst/>
          </a:prstGeom>
        </p:spPr>
        <p:txBody>
          <a:bodyPr vert="horz" lIns="91355" tIns="45678" rIns="91355" bIns="0" rtlCol="0" anchor="b" anchorCtr="0">
            <a:normAutofit/>
          </a:bodyPr>
          <a:lstStyle>
            <a:lvl1pPr algn="l" defTabSz="685183" rtl="0" eaLnBrk="1" latinLnBrk="0" hangingPunct="1">
              <a:lnSpc>
                <a:spcPct val="90000"/>
              </a:lnSpc>
              <a:spcBef>
                <a:spcPct val="0"/>
              </a:spcBef>
              <a:buNone/>
              <a:defRPr sz="2400" b="1" kern="1200">
                <a:solidFill>
                  <a:schemeClr val="bg1"/>
                </a:solidFill>
                <a:latin typeface="+mj-lt"/>
                <a:ea typeface="+mj-ea"/>
                <a:cs typeface="+mj-cs"/>
              </a:defRPr>
            </a:lvl1pPr>
          </a:lstStyle>
          <a:p>
            <a:pPr defTabSz="684566"/>
            <a:r>
              <a:rPr lang="en-US" sz="2000" dirty="0">
                <a:solidFill>
                  <a:srgbClr val="0056A9"/>
                </a:solidFill>
                <a:latin typeface="Verdana Bold"/>
              </a:rPr>
              <a:t>Transit Ridership in Texas (2019 – 2023)</a:t>
            </a:r>
          </a:p>
        </p:txBody>
      </p:sp>
    </p:spTree>
    <p:extLst>
      <p:ext uri="{BB962C8B-B14F-4D97-AF65-F5344CB8AC3E}">
        <p14:creationId xmlns:p14="http://schemas.microsoft.com/office/powerpoint/2010/main" val="1888153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nSpc>
                <a:spcPts val="4380"/>
              </a:lnSpc>
            </a:pPr>
            <a:r>
              <a:rPr lang="en-US" sz="3550" b="1" dirty="0">
                <a:uFill>
                  <a:solidFill>
                    <a:srgbClr val="0F3859"/>
                  </a:solidFill>
                </a:uFill>
                <a:cs typeface="Arial"/>
              </a:rPr>
              <a:t>Key Transit Needs, Gaps, and Challenges in Texas</a:t>
            </a:r>
            <a:endParaRPr lang="en-US" dirty="0"/>
          </a:p>
        </p:txBody>
      </p:sp>
    </p:spTree>
    <p:extLst>
      <p:ext uri="{BB962C8B-B14F-4D97-AF65-F5344CB8AC3E}">
        <p14:creationId xmlns:p14="http://schemas.microsoft.com/office/powerpoint/2010/main" val="1804988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7FEC60-7069-4B06-2B63-336B61A338DD}"/>
              </a:ext>
            </a:extLst>
          </p:cNvPr>
          <p:cNvSpPr>
            <a:spLocks noGrp="1"/>
          </p:cNvSpPr>
          <p:nvPr>
            <p:ph type="title"/>
          </p:nvPr>
        </p:nvSpPr>
        <p:spPr>
          <a:xfrm>
            <a:off x="97369" y="271099"/>
            <a:ext cx="7886700" cy="734182"/>
          </a:xfrm>
        </p:spPr>
        <p:txBody>
          <a:bodyPr anchor="ctr">
            <a:normAutofit/>
          </a:bodyPr>
          <a:lstStyle/>
          <a:p>
            <a:r>
              <a:rPr lang="en-US" sz="2150" b="1" dirty="0"/>
              <a:t>Key Transit Needs, Gaps, and Challenges in Texas</a:t>
            </a:r>
            <a:endParaRPr lang="en-US" sz="2150" b="1" dirty="0">
              <a:ea typeface="Verdana Bold"/>
            </a:endParaRPr>
          </a:p>
        </p:txBody>
      </p:sp>
      <p:sp>
        <p:nvSpPr>
          <p:cNvPr id="5" name="Content Placeholder 4">
            <a:extLst>
              <a:ext uri="{FF2B5EF4-FFF2-40B4-BE49-F238E27FC236}">
                <a16:creationId xmlns:a16="http://schemas.microsoft.com/office/drawing/2014/main" id="{BC47538F-7DC9-8D98-3C1E-68BEB51DD0AF}"/>
              </a:ext>
            </a:extLst>
          </p:cNvPr>
          <p:cNvSpPr>
            <a:spLocks noGrp="1"/>
          </p:cNvSpPr>
          <p:nvPr>
            <p:ph idx="4294967295"/>
          </p:nvPr>
        </p:nvSpPr>
        <p:spPr>
          <a:xfrm>
            <a:off x="599236" y="1098550"/>
            <a:ext cx="3657600" cy="734183"/>
          </a:xfrm>
        </p:spPr>
        <p:txBody>
          <a:bodyPr vert="horz" lIns="91440" tIns="45720" rIns="91440" bIns="45720" rtlCol="0" anchor="t">
            <a:normAutofit/>
          </a:bodyPr>
          <a:lstStyle/>
          <a:p>
            <a:pPr marL="0" indent="0">
              <a:buNone/>
            </a:pPr>
            <a:r>
              <a:rPr lang="en-US" sz="1400" dirty="0"/>
              <a:t>Growing population, urbanization, and congestion</a:t>
            </a:r>
            <a:endParaRPr lang="en-US" sz="1400" dirty="0">
              <a:ea typeface="Verdana"/>
            </a:endParaRPr>
          </a:p>
          <a:p>
            <a:pPr marL="0" indent="0">
              <a:buNone/>
            </a:pPr>
            <a:endParaRPr lang="en-US" sz="1400" dirty="0"/>
          </a:p>
        </p:txBody>
      </p:sp>
      <p:sp>
        <p:nvSpPr>
          <p:cNvPr id="7" name="Content Placeholder 4">
            <a:extLst>
              <a:ext uri="{FF2B5EF4-FFF2-40B4-BE49-F238E27FC236}">
                <a16:creationId xmlns:a16="http://schemas.microsoft.com/office/drawing/2014/main" id="{32838070-2471-CF58-6890-59C314731923}"/>
              </a:ext>
            </a:extLst>
          </p:cNvPr>
          <p:cNvSpPr txBox="1">
            <a:spLocks/>
          </p:cNvSpPr>
          <p:nvPr/>
        </p:nvSpPr>
        <p:spPr>
          <a:xfrm>
            <a:off x="630430" y="3558450"/>
            <a:ext cx="3657446" cy="523910"/>
          </a:xfrm>
          <a:prstGeom prst="rect">
            <a:avLst/>
          </a:prstGeom>
        </p:spPr>
        <p:txBody>
          <a:bodyPr vert="horz" lIns="91440" tIns="45720" rIns="91440" bIns="45720" rtlCol="0" anchor="t">
            <a:noAutofit/>
          </a:bodyPr>
          <a:lst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buNone/>
            </a:pPr>
            <a:r>
              <a:rPr lang="en-US" sz="1400" dirty="0"/>
              <a:t>Need to expand rural transit service area and hours of operation		</a:t>
            </a:r>
            <a:endParaRPr lang="en-US" sz="1400" dirty="0">
              <a:ea typeface="Verdana"/>
            </a:endParaRPr>
          </a:p>
          <a:p>
            <a:pPr marL="0" indent="0">
              <a:buNone/>
            </a:pPr>
            <a:endParaRPr lang="en-US" sz="1400" dirty="0">
              <a:ea typeface="Verdana"/>
            </a:endParaRPr>
          </a:p>
        </p:txBody>
      </p:sp>
      <p:sp>
        <p:nvSpPr>
          <p:cNvPr id="16" name="Oval 15">
            <a:extLst>
              <a:ext uri="{FF2B5EF4-FFF2-40B4-BE49-F238E27FC236}">
                <a16:creationId xmlns:a16="http://schemas.microsoft.com/office/drawing/2014/main" id="{061C25A6-15B9-A3EF-387B-B282CB6BEF19}"/>
              </a:ext>
            </a:extLst>
          </p:cNvPr>
          <p:cNvSpPr/>
          <p:nvPr/>
        </p:nvSpPr>
        <p:spPr>
          <a:xfrm>
            <a:off x="144467" y="1060326"/>
            <a:ext cx="410784" cy="359477"/>
          </a:xfrm>
          <a:prstGeom prst="ellipse">
            <a:avLst/>
          </a:prstGeom>
          <a:solidFill>
            <a:srgbClr val="EBEBEB"/>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1</a:t>
            </a:r>
          </a:p>
        </p:txBody>
      </p:sp>
      <p:sp>
        <p:nvSpPr>
          <p:cNvPr id="17" name="Oval 16">
            <a:extLst>
              <a:ext uri="{FF2B5EF4-FFF2-40B4-BE49-F238E27FC236}">
                <a16:creationId xmlns:a16="http://schemas.microsoft.com/office/drawing/2014/main" id="{D17CA64D-A100-E3AE-738C-3092738E48F4}"/>
              </a:ext>
            </a:extLst>
          </p:cNvPr>
          <p:cNvSpPr/>
          <p:nvPr/>
        </p:nvSpPr>
        <p:spPr>
          <a:xfrm>
            <a:off x="97370" y="1831497"/>
            <a:ext cx="457880" cy="378465"/>
          </a:xfrm>
          <a:prstGeom prst="ellipse">
            <a:avLst/>
          </a:prstGeom>
          <a:solidFill>
            <a:srgbClr val="EBEBEB"/>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2</a:t>
            </a:r>
          </a:p>
        </p:txBody>
      </p:sp>
      <p:sp>
        <p:nvSpPr>
          <p:cNvPr id="18" name="Oval 17">
            <a:extLst>
              <a:ext uri="{FF2B5EF4-FFF2-40B4-BE49-F238E27FC236}">
                <a16:creationId xmlns:a16="http://schemas.microsoft.com/office/drawing/2014/main" id="{4360233B-723E-D0CA-67EA-CFB23C723385}"/>
              </a:ext>
            </a:extLst>
          </p:cNvPr>
          <p:cNvSpPr/>
          <p:nvPr/>
        </p:nvSpPr>
        <p:spPr>
          <a:xfrm>
            <a:off x="97370" y="2724837"/>
            <a:ext cx="464808" cy="359477"/>
          </a:xfrm>
          <a:prstGeom prst="ellipse">
            <a:avLst/>
          </a:prstGeom>
          <a:solidFill>
            <a:srgbClr val="EBEBEB"/>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3</a:t>
            </a:r>
          </a:p>
        </p:txBody>
      </p:sp>
      <p:sp>
        <p:nvSpPr>
          <p:cNvPr id="19" name="Oval 18">
            <a:extLst>
              <a:ext uri="{FF2B5EF4-FFF2-40B4-BE49-F238E27FC236}">
                <a16:creationId xmlns:a16="http://schemas.microsoft.com/office/drawing/2014/main" id="{881D3CC1-1FFF-01A4-2EAF-7A69DE01A981}"/>
              </a:ext>
            </a:extLst>
          </p:cNvPr>
          <p:cNvSpPr/>
          <p:nvPr/>
        </p:nvSpPr>
        <p:spPr>
          <a:xfrm>
            <a:off x="98968" y="3558451"/>
            <a:ext cx="457880" cy="381528"/>
          </a:xfrm>
          <a:prstGeom prst="ellipse">
            <a:avLst/>
          </a:prstGeom>
          <a:solidFill>
            <a:srgbClr val="EBEBEB"/>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4</a:t>
            </a:r>
          </a:p>
        </p:txBody>
      </p:sp>
      <p:sp>
        <p:nvSpPr>
          <p:cNvPr id="20" name="Oval 19">
            <a:extLst>
              <a:ext uri="{FF2B5EF4-FFF2-40B4-BE49-F238E27FC236}">
                <a16:creationId xmlns:a16="http://schemas.microsoft.com/office/drawing/2014/main" id="{E674DCB5-34B7-0486-8C43-0CFCA24A483B}"/>
              </a:ext>
            </a:extLst>
          </p:cNvPr>
          <p:cNvSpPr/>
          <p:nvPr/>
        </p:nvSpPr>
        <p:spPr>
          <a:xfrm>
            <a:off x="97369" y="4267954"/>
            <a:ext cx="457880" cy="381528"/>
          </a:xfrm>
          <a:prstGeom prst="ellipse">
            <a:avLst/>
          </a:prstGeom>
          <a:solidFill>
            <a:srgbClr val="EBEBEB"/>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5</a:t>
            </a:r>
          </a:p>
        </p:txBody>
      </p:sp>
      <p:sp>
        <p:nvSpPr>
          <p:cNvPr id="21" name="Oval 20">
            <a:extLst>
              <a:ext uri="{FF2B5EF4-FFF2-40B4-BE49-F238E27FC236}">
                <a16:creationId xmlns:a16="http://schemas.microsoft.com/office/drawing/2014/main" id="{9D0B1F6C-3830-663F-F23C-681F8048E373}"/>
              </a:ext>
            </a:extLst>
          </p:cNvPr>
          <p:cNvSpPr/>
          <p:nvPr/>
        </p:nvSpPr>
        <p:spPr>
          <a:xfrm>
            <a:off x="4534809" y="1168168"/>
            <a:ext cx="445010" cy="320601"/>
          </a:xfrm>
          <a:prstGeom prst="ellipse">
            <a:avLst/>
          </a:prstGeom>
          <a:solidFill>
            <a:srgbClr val="EBEBEB"/>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6</a:t>
            </a:r>
          </a:p>
        </p:txBody>
      </p:sp>
      <p:grpSp>
        <p:nvGrpSpPr>
          <p:cNvPr id="13" name="Group 12">
            <a:extLst>
              <a:ext uri="{FF2B5EF4-FFF2-40B4-BE49-F238E27FC236}">
                <a16:creationId xmlns:a16="http://schemas.microsoft.com/office/drawing/2014/main" id="{399B2FD4-5FDF-987E-6D5F-E3E85C3E2B63}"/>
              </a:ext>
            </a:extLst>
          </p:cNvPr>
          <p:cNvGrpSpPr>
            <a:grpSpLocks noChangeAspect="1"/>
          </p:cNvGrpSpPr>
          <p:nvPr/>
        </p:nvGrpSpPr>
        <p:grpSpPr>
          <a:xfrm>
            <a:off x="6324175" y="91576"/>
            <a:ext cx="2624328" cy="301752"/>
            <a:chOff x="523984" y="1442924"/>
            <a:chExt cx="7333769" cy="845889"/>
          </a:xfrm>
        </p:grpSpPr>
        <p:sp>
          <p:nvSpPr>
            <p:cNvPr id="14" name="AutoShape 23">
              <a:extLst>
                <a:ext uri="{FF2B5EF4-FFF2-40B4-BE49-F238E27FC236}">
                  <a16:creationId xmlns:a16="http://schemas.microsoft.com/office/drawing/2014/main" id="{2ABB1FF8-55D1-1063-6388-A644EBBB3D20}"/>
                </a:ext>
              </a:extLst>
            </p:cNvPr>
            <p:cNvSpPr/>
            <p:nvPr/>
          </p:nvSpPr>
          <p:spPr>
            <a:xfrm>
              <a:off x="1584044" y="1791514"/>
              <a:ext cx="1128333" cy="0"/>
            </a:xfrm>
            <a:prstGeom prst="line">
              <a:avLst/>
            </a:prstGeom>
            <a:ln w="28575" cap="flat">
              <a:solidFill>
                <a:schemeClr val="accent2">
                  <a:lumMod val="20000"/>
                  <a:lumOff val="80000"/>
                </a:schemeClr>
              </a:solidFill>
              <a:prstDash val="sysDash"/>
              <a:headEnd type="oval" w="sm" len="sm"/>
              <a:tailEnd type="oval" w="sm" len="sm"/>
            </a:ln>
          </p:spPr>
          <p:txBody>
            <a:bodyPr/>
            <a:lstStyle/>
            <a:p>
              <a:endParaRPr lang="en-US" dirty="0"/>
            </a:p>
          </p:txBody>
        </p:sp>
        <p:sp>
          <p:nvSpPr>
            <p:cNvPr id="15" name="Freeform 41">
              <a:extLst>
                <a:ext uri="{FF2B5EF4-FFF2-40B4-BE49-F238E27FC236}">
                  <a16:creationId xmlns:a16="http://schemas.microsoft.com/office/drawing/2014/main" id="{179E6C3F-FFA7-239A-BE51-F3BE106C147C}"/>
                </a:ext>
              </a:extLst>
            </p:cNvPr>
            <p:cNvSpPr/>
            <p:nvPr/>
          </p:nvSpPr>
          <p:spPr>
            <a:xfrm>
              <a:off x="5407319" y="1476772"/>
              <a:ext cx="572554" cy="593320"/>
            </a:xfrm>
            <a:custGeom>
              <a:avLst/>
              <a:gdLst/>
              <a:ahLst/>
              <a:cxnLst/>
              <a:rect l="l" t="t" r="r" b="b"/>
              <a:pathLst>
                <a:path w="572554" h="593320">
                  <a:moveTo>
                    <a:pt x="0" y="0"/>
                  </a:moveTo>
                  <a:lnTo>
                    <a:pt x="572554" y="0"/>
                  </a:lnTo>
                  <a:lnTo>
                    <a:pt x="572554" y="593320"/>
                  </a:lnTo>
                  <a:lnTo>
                    <a:pt x="0" y="593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30" name="Freeform 40">
              <a:extLst>
                <a:ext uri="{FF2B5EF4-FFF2-40B4-BE49-F238E27FC236}">
                  <a16:creationId xmlns:a16="http://schemas.microsoft.com/office/drawing/2014/main" id="{F1229A61-64DF-9AC8-D68E-FC298E28B894}"/>
                </a:ext>
              </a:extLst>
            </p:cNvPr>
            <p:cNvSpPr/>
            <p:nvPr/>
          </p:nvSpPr>
          <p:spPr>
            <a:xfrm>
              <a:off x="2936119" y="1476772"/>
              <a:ext cx="593320" cy="593320"/>
            </a:xfrm>
            <a:custGeom>
              <a:avLst/>
              <a:gdLst/>
              <a:ahLst/>
              <a:cxnLst/>
              <a:rect l="l" t="t" r="r" b="b"/>
              <a:pathLst>
                <a:path w="593320" h="593320">
                  <a:moveTo>
                    <a:pt x="0" y="0"/>
                  </a:moveTo>
                  <a:lnTo>
                    <a:pt x="593319" y="0"/>
                  </a:lnTo>
                  <a:lnTo>
                    <a:pt x="593319" y="593320"/>
                  </a:lnTo>
                  <a:lnTo>
                    <a:pt x="0" y="593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31" name="Freeform 42">
              <a:extLst>
                <a:ext uri="{FF2B5EF4-FFF2-40B4-BE49-F238E27FC236}">
                  <a16:creationId xmlns:a16="http://schemas.microsoft.com/office/drawing/2014/main" id="{D220FE17-CC11-6F40-9967-88DA46354F2A}"/>
                </a:ext>
              </a:extLst>
            </p:cNvPr>
            <p:cNvSpPr/>
            <p:nvPr/>
          </p:nvSpPr>
          <p:spPr>
            <a:xfrm>
              <a:off x="7264433" y="1569209"/>
              <a:ext cx="593320" cy="593320"/>
            </a:xfrm>
            <a:custGeom>
              <a:avLst/>
              <a:gdLst/>
              <a:ahLst/>
              <a:cxnLst/>
              <a:rect l="l" t="t" r="r" b="b"/>
              <a:pathLst>
                <a:path w="593320" h="593320">
                  <a:moveTo>
                    <a:pt x="0" y="0"/>
                  </a:moveTo>
                  <a:lnTo>
                    <a:pt x="593319" y="0"/>
                  </a:lnTo>
                  <a:lnTo>
                    <a:pt x="593319" y="593319"/>
                  </a:lnTo>
                  <a:lnTo>
                    <a:pt x="0" y="593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32" name="Freeform 22">
              <a:extLst>
                <a:ext uri="{FF2B5EF4-FFF2-40B4-BE49-F238E27FC236}">
                  <a16:creationId xmlns:a16="http://schemas.microsoft.com/office/drawing/2014/main" id="{B0E3AAC6-BBBC-3D4C-592D-21490F8B0A50}"/>
                </a:ext>
              </a:extLst>
            </p:cNvPr>
            <p:cNvSpPr/>
            <p:nvPr/>
          </p:nvSpPr>
          <p:spPr>
            <a:xfrm>
              <a:off x="523984" y="1442924"/>
              <a:ext cx="856794" cy="845889"/>
            </a:xfrm>
            <a:custGeom>
              <a:avLst/>
              <a:gdLst/>
              <a:ahLst/>
              <a:cxnLst/>
              <a:rect l="l" t="t" r="r" b="b"/>
              <a:pathLst>
                <a:path w="1301020" h="1284462">
                  <a:moveTo>
                    <a:pt x="0" y="0"/>
                  </a:moveTo>
                  <a:lnTo>
                    <a:pt x="1301020" y="0"/>
                  </a:lnTo>
                  <a:lnTo>
                    <a:pt x="1301020" y="1284462"/>
                  </a:lnTo>
                  <a:lnTo>
                    <a:pt x="0" y="12844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33" name="AutoShape 23">
              <a:extLst>
                <a:ext uri="{FF2B5EF4-FFF2-40B4-BE49-F238E27FC236}">
                  <a16:creationId xmlns:a16="http://schemas.microsoft.com/office/drawing/2014/main" id="{46FC2EE8-5C7D-B2F1-ACE3-2A59B75B8F6B}"/>
                </a:ext>
              </a:extLst>
            </p:cNvPr>
            <p:cNvSpPr/>
            <p:nvPr/>
          </p:nvSpPr>
          <p:spPr>
            <a:xfrm>
              <a:off x="3791164" y="1791514"/>
              <a:ext cx="1126736" cy="0"/>
            </a:xfrm>
            <a:prstGeom prst="line">
              <a:avLst/>
            </a:prstGeom>
            <a:ln w="28575" cap="flat">
              <a:solidFill>
                <a:schemeClr val="accent2">
                  <a:lumMod val="20000"/>
                  <a:lumOff val="80000"/>
                </a:schemeClr>
              </a:solidFill>
              <a:prstDash val="sysDash"/>
              <a:headEnd type="oval" w="sm" len="sm"/>
              <a:tailEnd type="oval" w="sm" len="sm"/>
            </a:ln>
          </p:spPr>
          <p:txBody>
            <a:bodyPr/>
            <a:lstStyle/>
            <a:p>
              <a:endParaRPr lang="en-US" dirty="0"/>
            </a:p>
          </p:txBody>
        </p:sp>
        <p:sp>
          <p:nvSpPr>
            <p:cNvPr id="34" name="AutoShape 23">
              <a:extLst>
                <a:ext uri="{FF2B5EF4-FFF2-40B4-BE49-F238E27FC236}">
                  <a16:creationId xmlns:a16="http://schemas.microsoft.com/office/drawing/2014/main" id="{2CC4841A-EBF8-7A36-1506-8578ACA1C337}"/>
                </a:ext>
              </a:extLst>
            </p:cNvPr>
            <p:cNvSpPr/>
            <p:nvPr/>
          </p:nvSpPr>
          <p:spPr>
            <a:xfrm>
              <a:off x="5979873" y="1791514"/>
              <a:ext cx="1083612" cy="0"/>
            </a:xfrm>
            <a:prstGeom prst="line">
              <a:avLst/>
            </a:prstGeom>
            <a:ln w="28575" cap="flat">
              <a:solidFill>
                <a:schemeClr val="accent2">
                  <a:lumMod val="20000"/>
                  <a:lumOff val="80000"/>
                </a:schemeClr>
              </a:solidFill>
              <a:prstDash val="sysDash"/>
              <a:headEnd type="oval" w="sm" len="sm"/>
              <a:tailEnd type="oval" w="sm" len="sm"/>
            </a:ln>
          </p:spPr>
          <p:txBody>
            <a:bodyPr/>
            <a:lstStyle/>
            <a:p>
              <a:endParaRPr lang="en-US" dirty="0"/>
            </a:p>
          </p:txBody>
        </p:sp>
      </p:grpSp>
      <p:sp>
        <p:nvSpPr>
          <p:cNvPr id="2" name="Content Placeholder 4">
            <a:extLst>
              <a:ext uri="{FF2B5EF4-FFF2-40B4-BE49-F238E27FC236}">
                <a16:creationId xmlns:a16="http://schemas.microsoft.com/office/drawing/2014/main" id="{C71BBC7B-0A05-6502-628B-50E416B3DBC4}"/>
              </a:ext>
            </a:extLst>
          </p:cNvPr>
          <p:cNvSpPr txBox="1">
            <a:spLocks/>
          </p:cNvSpPr>
          <p:nvPr/>
        </p:nvSpPr>
        <p:spPr>
          <a:xfrm>
            <a:off x="715301" y="2763713"/>
            <a:ext cx="3657600" cy="734183"/>
          </a:xfrm>
          <a:prstGeom prst="rect">
            <a:avLst/>
          </a:prstGeom>
        </p:spPr>
        <p:txBody>
          <a:bodyPr vert="horz" lIns="91440" tIns="45720" rIns="91440" bIns="45720" rtlCol="0" anchor="t">
            <a:normAutofit/>
          </a:bodyPr>
          <a:lst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buFont typeface="Arial" panose="020B0604020202020204" pitchFamily="34" charset="0"/>
              <a:buNone/>
            </a:pPr>
            <a:r>
              <a:rPr lang="en-US" sz="1400" dirty="0">
                <a:ea typeface="Verdana"/>
              </a:rPr>
              <a:t>Limited passenger rail network in Texas </a:t>
            </a:r>
          </a:p>
          <a:p>
            <a:pPr marL="0" indent="0">
              <a:buFont typeface="Arial" panose="020B0604020202020204" pitchFamily="34" charset="0"/>
              <a:buNone/>
            </a:pPr>
            <a:endParaRPr lang="en-US" sz="1400" dirty="0"/>
          </a:p>
        </p:txBody>
      </p:sp>
      <p:sp>
        <p:nvSpPr>
          <p:cNvPr id="4" name="Content Placeholder 4">
            <a:extLst>
              <a:ext uri="{FF2B5EF4-FFF2-40B4-BE49-F238E27FC236}">
                <a16:creationId xmlns:a16="http://schemas.microsoft.com/office/drawing/2014/main" id="{A3975AC1-6DED-A448-683B-1534F6A1F533}"/>
              </a:ext>
            </a:extLst>
          </p:cNvPr>
          <p:cNvSpPr txBox="1">
            <a:spLocks/>
          </p:cNvSpPr>
          <p:nvPr/>
        </p:nvSpPr>
        <p:spPr>
          <a:xfrm>
            <a:off x="630276" y="1785006"/>
            <a:ext cx="3657600" cy="849912"/>
          </a:xfrm>
          <a:prstGeom prst="rect">
            <a:avLst/>
          </a:prstGeom>
        </p:spPr>
        <p:txBody>
          <a:bodyPr vert="horz" lIns="91440" tIns="45720" rIns="91440" bIns="45720" rtlCol="0" anchor="t">
            <a:noAutofit/>
          </a:bodyPr>
          <a:lst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buFont typeface="Arial" panose="020B0604020202020204" pitchFamily="34" charset="0"/>
              <a:buNone/>
            </a:pPr>
            <a:r>
              <a:rPr lang="en-US" sz="1400" dirty="0"/>
              <a:t>Lack of governance and institutional structure to deliver transit in the Texas Triangle</a:t>
            </a:r>
          </a:p>
        </p:txBody>
      </p:sp>
      <p:sp>
        <p:nvSpPr>
          <p:cNvPr id="6" name="Content Placeholder 4">
            <a:extLst>
              <a:ext uri="{FF2B5EF4-FFF2-40B4-BE49-F238E27FC236}">
                <a16:creationId xmlns:a16="http://schemas.microsoft.com/office/drawing/2014/main" id="{65448C7A-0CB9-546E-6345-EFDDFF575611}"/>
              </a:ext>
            </a:extLst>
          </p:cNvPr>
          <p:cNvSpPr txBox="1">
            <a:spLocks/>
          </p:cNvSpPr>
          <p:nvPr/>
        </p:nvSpPr>
        <p:spPr>
          <a:xfrm>
            <a:off x="5037722" y="2335919"/>
            <a:ext cx="3657600" cy="629226"/>
          </a:xfrm>
          <a:prstGeom prst="rect">
            <a:avLst/>
          </a:prstGeom>
        </p:spPr>
        <p:txBody>
          <a:bodyPr vert="horz" lIns="91440" tIns="45720" rIns="91440" bIns="45720" rtlCol="0" anchor="t">
            <a:normAutofit fontScale="85000" lnSpcReduction="10000"/>
          </a:bodyPr>
          <a:lst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buFont typeface="Arial" panose="020B0604020202020204" pitchFamily="34" charset="0"/>
              <a:buNone/>
            </a:pPr>
            <a:r>
              <a:rPr lang="en-US" sz="1400" dirty="0"/>
              <a:t>Funding gap – need for additional funding for existing and new transit networks</a:t>
            </a:r>
            <a:endParaRPr lang="en-US" sz="1400" dirty="0">
              <a:ea typeface="Verdana"/>
            </a:endParaRPr>
          </a:p>
          <a:p>
            <a:pPr marL="0" indent="0">
              <a:buFont typeface="Arial" panose="020B0604020202020204" pitchFamily="34" charset="0"/>
              <a:buNone/>
            </a:pPr>
            <a:endParaRPr lang="en-US" sz="1400" dirty="0"/>
          </a:p>
        </p:txBody>
      </p:sp>
      <p:sp>
        <p:nvSpPr>
          <p:cNvPr id="8" name="Content Placeholder 4">
            <a:extLst>
              <a:ext uri="{FF2B5EF4-FFF2-40B4-BE49-F238E27FC236}">
                <a16:creationId xmlns:a16="http://schemas.microsoft.com/office/drawing/2014/main" id="{281998FF-AD39-CE70-F2DF-58FBB3394DFF}"/>
              </a:ext>
            </a:extLst>
          </p:cNvPr>
          <p:cNvSpPr txBox="1">
            <a:spLocks/>
          </p:cNvSpPr>
          <p:nvPr/>
        </p:nvSpPr>
        <p:spPr>
          <a:xfrm>
            <a:off x="568111" y="4203842"/>
            <a:ext cx="3657600" cy="734183"/>
          </a:xfrm>
          <a:prstGeom prst="rect">
            <a:avLst/>
          </a:prstGeom>
        </p:spPr>
        <p:txBody>
          <a:bodyPr vert="horz" lIns="91440" tIns="45720" rIns="91440" bIns="45720" rtlCol="0" anchor="t">
            <a:normAutofit/>
          </a:bodyPr>
          <a:lst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buFont typeface="Arial" panose="020B0604020202020204" pitchFamily="34" charset="0"/>
              <a:buNone/>
            </a:pPr>
            <a:r>
              <a:rPr lang="en-US" sz="1400" dirty="0"/>
              <a:t>Need to expand urban transit service area and hours of operation </a:t>
            </a:r>
          </a:p>
        </p:txBody>
      </p:sp>
      <p:sp>
        <p:nvSpPr>
          <p:cNvPr id="9" name="Oval 8">
            <a:extLst>
              <a:ext uri="{FF2B5EF4-FFF2-40B4-BE49-F238E27FC236}">
                <a16:creationId xmlns:a16="http://schemas.microsoft.com/office/drawing/2014/main" id="{D6E1FB79-D88E-B431-F33D-5312C73F9EAD}"/>
              </a:ext>
            </a:extLst>
          </p:cNvPr>
          <p:cNvSpPr/>
          <p:nvPr/>
        </p:nvSpPr>
        <p:spPr>
          <a:xfrm>
            <a:off x="4534808" y="2383480"/>
            <a:ext cx="471874" cy="380233"/>
          </a:xfrm>
          <a:prstGeom prst="ellipse">
            <a:avLst/>
          </a:prstGeom>
          <a:solidFill>
            <a:srgbClr val="EBEBEB"/>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8</a:t>
            </a:r>
          </a:p>
        </p:txBody>
      </p:sp>
      <p:sp>
        <p:nvSpPr>
          <p:cNvPr id="10" name="Oval 9">
            <a:extLst>
              <a:ext uri="{FF2B5EF4-FFF2-40B4-BE49-F238E27FC236}">
                <a16:creationId xmlns:a16="http://schemas.microsoft.com/office/drawing/2014/main" id="{C5D43EA0-C9B5-5967-790C-D1B687A485F2}"/>
              </a:ext>
            </a:extLst>
          </p:cNvPr>
          <p:cNvSpPr/>
          <p:nvPr/>
        </p:nvSpPr>
        <p:spPr>
          <a:xfrm>
            <a:off x="4572000" y="3110400"/>
            <a:ext cx="471874" cy="351582"/>
          </a:xfrm>
          <a:prstGeom prst="ellipse">
            <a:avLst/>
          </a:prstGeom>
          <a:solidFill>
            <a:srgbClr val="EBEBEB"/>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9</a:t>
            </a:r>
          </a:p>
        </p:txBody>
      </p:sp>
      <p:sp>
        <p:nvSpPr>
          <p:cNvPr id="11" name="Content Placeholder 4">
            <a:extLst>
              <a:ext uri="{FF2B5EF4-FFF2-40B4-BE49-F238E27FC236}">
                <a16:creationId xmlns:a16="http://schemas.microsoft.com/office/drawing/2014/main" id="{C48BB941-AF96-599A-B60A-5AB0B452AD1C}"/>
              </a:ext>
            </a:extLst>
          </p:cNvPr>
          <p:cNvSpPr txBox="1">
            <a:spLocks/>
          </p:cNvSpPr>
          <p:nvPr/>
        </p:nvSpPr>
        <p:spPr>
          <a:xfrm>
            <a:off x="5006681" y="1060326"/>
            <a:ext cx="3657600" cy="629225"/>
          </a:xfrm>
          <a:prstGeom prst="rect">
            <a:avLst/>
          </a:prstGeom>
        </p:spPr>
        <p:txBody>
          <a:bodyPr vert="horz" lIns="91440" tIns="45720" rIns="91440" bIns="45720" rtlCol="0" anchor="t">
            <a:normAutofit fontScale="92500" lnSpcReduction="10000"/>
          </a:bodyPr>
          <a:lst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buFont typeface="Arial" panose="020B0604020202020204" pitchFamily="34" charset="0"/>
              <a:buNone/>
            </a:pPr>
            <a:r>
              <a:rPr lang="en-US" sz="1400" dirty="0"/>
              <a:t>Limited intercity connectivity – improve urban and rural transit connectivity</a:t>
            </a:r>
            <a:endParaRPr lang="en-US" sz="1400" dirty="0">
              <a:ea typeface="Verdana"/>
            </a:endParaRPr>
          </a:p>
          <a:p>
            <a:pPr marL="0" indent="0">
              <a:buFont typeface="Arial" panose="020B0604020202020204" pitchFamily="34" charset="0"/>
              <a:buNone/>
            </a:pPr>
            <a:endParaRPr lang="en-US" sz="1400" dirty="0"/>
          </a:p>
        </p:txBody>
      </p:sp>
      <p:sp>
        <p:nvSpPr>
          <p:cNvPr id="12" name="Content Placeholder 4">
            <a:extLst>
              <a:ext uri="{FF2B5EF4-FFF2-40B4-BE49-F238E27FC236}">
                <a16:creationId xmlns:a16="http://schemas.microsoft.com/office/drawing/2014/main" id="{1E5F4AAB-AF66-FF5F-CF8F-65466C587950}"/>
              </a:ext>
            </a:extLst>
          </p:cNvPr>
          <p:cNvSpPr txBox="1">
            <a:spLocks/>
          </p:cNvSpPr>
          <p:nvPr/>
        </p:nvSpPr>
        <p:spPr>
          <a:xfrm>
            <a:off x="5076591" y="3043034"/>
            <a:ext cx="3657600" cy="580867"/>
          </a:xfrm>
          <a:prstGeom prst="rect">
            <a:avLst/>
          </a:prstGeom>
        </p:spPr>
        <p:txBody>
          <a:bodyPr vert="horz" lIns="91440" tIns="45720" rIns="91440" bIns="45720" rtlCol="0" anchor="t">
            <a:normAutofit fontScale="92500" lnSpcReduction="20000"/>
          </a:bodyPr>
          <a:lst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buFont typeface="Arial" panose="020B0604020202020204" pitchFamily="34" charset="0"/>
              <a:buNone/>
            </a:pPr>
            <a:r>
              <a:rPr lang="en-US" sz="1400" dirty="0"/>
              <a:t>State of good repair – need to maintain existing transit assets</a:t>
            </a:r>
            <a:endParaRPr lang="en-US" sz="1400" dirty="0">
              <a:ea typeface="Verdana"/>
            </a:endParaRPr>
          </a:p>
          <a:p>
            <a:pPr marL="0" indent="0">
              <a:buFont typeface="Arial" panose="020B0604020202020204" pitchFamily="34" charset="0"/>
              <a:buNone/>
            </a:pPr>
            <a:endParaRPr lang="en-US" sz="1400" dirty="0"/>
          </a:p>
        </p:txBody>
      </p:sp>
      <p:sp>
        <p:nvSpPr>
          <p:cNvPr id="22" name="Oval 21">
            <a:extLst>
              <a:ext uri="{FF2B5EF4-FFF2-40B4-BE49-F238E27FC236}">
                <a16:creationId xmlns:a16="http://schemas.microsoft.com/office/drawing/2014/main" id="{F395DC56-8D57-020F-7D52-BAB7C91012A9}"/>
              </a:ext>
            </a:extLst>
          </p:cNvPr>
          <p:cNvSpPr/>
          <p:nvPr/>
        </p:nvSpPr>
        <p:spPr>
          <a:xfrm>
            <a:off x="4565848" y="1775824"/>
            <a:ext cx="471874" cy="320601"/>
          </a:xfrm>
          <a:prstGeom prst="ellipse">
            <a:avLst/>
          </a:prstGeom>
          <a:solidFill>
            <a:srgbClr val="EBEBEB"/>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7</a:t>
            </a:r>
          </a:p>
        </p:txBody>
      </p:sp>
      <p:sp>
        <p:nvSpPr>
          <p:cNvPr id="23" name="Content Placeholder 4">
            <a:extLst>
              <a:ext uri="{FF2B5EF4-FFF2-40B4-BE49-F238E27FC236}">
                <a16:creationId xmlns:a16="http://schemas.microsoft.com/office/drawing/2014/main" id="{C8DADA0C-A197-1B18-5660-753A0F35D274}"/>
              </a:ext>
            </a:extLst>
          </p:cNvPr>
          <p:cNvSpPr txBox="1">
            <a:spLocks/>
          </p:cNvSpPr>
          <p:nvPr/>
        </p:nvSpPr>
        <p:spPr>
          <a:xfrm>
            <a:off x="5093035" y="1711977"/>
            <a:ext cx="3657600" cy="629226"/>
          </a:xfrm>
          <a:prstGeom prst="rect">
            <a:avLst/>
          </a:prstGeom>
        </p:spPr>
        <p:txBody>
          <a:bodyPr vert="horz" lIns="91440" tIns="45720" rIns="91440" bIns="45720" rtlCol="0" anchor="t">
            <a:normAutofit fontScale="92500" lnSpcReduction="10000"/>
          </a:bodyPr>
          <a:lst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buFont typeface="Arial" panose="020B0604020202020204" pitchFamily="34" charset="0"/>
              <a:buNone/>
            </a:pPr>
            <a:r>
              <a:rPr lang="en-US" sz="1400" dirty="0"/>
              <a:t>Lack of statewide transit service network and connectivity</a:t>
            </a:r>
            <a:endParaRPr lang="en-US" sz="1400" dirty="0">
              <a:ea typeface="Verdana"/>
            </a:endParaRPr>
          </a:p>
          <a:p>
            <a:pPr marL="0" indent="0">
              <a:buFont typeface="Arial" panose="020B0604020202020204" pitchFamily="34" charset="0"/>
              <a:buNone/>
            </a:pPr>
            <a:endParaRPr lang="en-US" sz="1400" dirty="0"/>
          </a:p>
        </p:txBody>
      </p:sp>
      <p:sp>
        <p:nvSpPr>
          <p:cNvPr id="24" name="Oval 23">
            <a:extLst>
              <a:ext uri="{FF2B5EF4-FFF2-40B4-BE49-F238E27FC236}">
                <a16:creationId xmlns:a16="http://schemas.microsoft.com/office/drawing/2014/main" id="{4AD6A756-8574-877E-29F6-8FD108570EC0}"/>
              </a:ext>
            </a:extLst>
          </p:cNvPr>
          <p:cNvSpPr/>
          <p:nvPr/>
        </p:nvSpPr>
        <p:spPr>
          <a:xfrm>
            <a:off x="4505836" y="3926559"/>
            <a:ext cx="587199" cy="397056"/>
          </a:xfrm>
          <a:prstGeom prst="ellipse">
            <a:avLst/>
          </a:prstGeom>
          <a:solidFill>
            <a:srgbClr val="EBEBEB"/>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2"/>
                </a:solidFill>
              </a:rPr>
              <a:t>10</a:t>
            </a:r>
          </a:p>
        </p:txBody>
      </p:sp>
      <p:sp>
        <p:nvSpPr>
          <p:cNvPr id="25" name="Content Placeholder 4">
            <a:extLst>
              <a:ext uri="{FF2B5EF4-FFF2-40B4-BE49-F238E27FC236}">
                <a16:creationId xmlns:a16="http://schemas.microsoft.com/office/drawing/2014/main" id="{DDB8C80B-C1DA-5B17-2681-15A7AD365EA6}"/>
              </a:ext>
            </a:extLst>
          </p:cNvPr>
          <p:cNvSpPr txBox="1">
            <a:spLocks/>
          </p:cNvSpPr>
          <p:nvPr/>
        </p:nvSpPr>
        <p:spPr>
          <a:xfrm>
            <a:off x="5106336" y="3779678"/>
            <a:ext cx="3657600" cy="734183"/>
          </a:xfrm>
          <a:prstGeom prst="rect">
            <a:avLst/>
          </a:prstGeom>
        </p:spPr>
        <p:txBody>
          <a:bodyPr vert="horz" lIns="91440" tIns="45720" rIns="91440" bIns="45720" rtlCol="0" anchor="t">
            <a:normAutofit fontScale="85000" lnSpcReduction="10000"/>
          </a:bodyPr>
          <a:lst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buFont typeface="Arial" panose="020B0604020202020204" pitchFamily="34" charset="0"/>
              <a:buNone/>
            </a:pPr>
            <a:r>
              <a:rPr lang="en-US" sz="1400" dirty="0"/>
              <a:t>Funding gap – limited transit funding options for existing and new transit networks</a:t>
            </a:r>
            <a:endParaRPr lang="en-US" sz="1400" dirty="0">
              <a:ea typeface="Verdana"/>
            </a:endParaRPr>
          </a:p>
          <a:p>
            <a:pPr marL="0" indent="0">
              <a:buFont typeface="Arial" panose="020B0604020202020204" pitchFamily="34" charset="0"/>
              <a:buNone/>
            </a:pPr>
            <a:endParaRPr lang="en-US" sz="1400" dirty="0"/>
          </a:p>
        </p:txBody>
      </p:sp>
    </p:spTree>
    <p:extLst>
      <p:ext uri="{BB962C8B-B14F-4D97-AF65-F5344CB8AC3E}">
        <p14:creationId xmlns:p14="http://schemas.microsoft.com/office/powerpoint/2010/main" val="2864960991"/>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7FEC60-7069-4B06-2B63-336B61A338DD}"/>
              </a:ext>
            </a:extLst>
          </p:cNvPr>
          <p:cNvSpPr>
            <a:spLocks noGrp="1"/>
          </p:cNvSpPr>
          <p:nvPr>
            <p:ph type="title"/>
          </p:nvPr>
        </p:nvSpPr>
        <p:spPr>
          <a:xfrm>
            <a:off x="97369" y="271099"/>
            <a:ext cx="7886700" cy="734182"/>
          </a:xfrm>
        </p:spPr>
        <p:txBody>
          <a:bodyPr anchor="ctr">
            <a:normAutofit/>
          </a:bodyPr>
          <a:lstStyle/>
          <a:p>
            <a:r>
              <a:rPr lang="en-US" sz="2150" b="1" dirty="0"/>
              <a:t>Key Transit Needs, Gaps, and Challenges in Texas</a:t>
            </a:r>
            <a:endParaRPr lang="en-US" sz="2150" b="1" dirty="0">
              <a:ea typeface="Verdana Bold"/>
            </a:endParaRPr>
          </a:p>
        </p:txBody>
      </p:sp>
      <p:sp>
        <p:nvSpPr>
          <p:cNvPr id="5" name="Content Placeholder 4">
            <a:extLst>
              <a:ext uri="{FF2B5EF4-FFF2-40B4-BE49-F238E27FC236}">
                <a16:creationId xmlns:a16="http://schemas.microsoft.com/office/drawing/2014/main" id="{BC47538F-7DC9-8D98-3C1E-68BEB51DD0AF}"/>
              </a:ext>
            </a:extLst>
          </p:cNvPr>
          <p:cNvSpPr>
            <a:spLocks noGrp="1"/>
          </p:cNvSpPr>
          <p:nvPr>
            <p:ph idx="4294967295"/>
          </p:nvPr>
        </p:nvSpPr>
        <p:spPr>
          <a:xfrm>
            <a:off x="800668" y="1098550"/>
            <a:ext cx="3456167" cy="734183"/>
          </a:xfrm>
        </p:spPr>
        <p:txBody>
          <a:bodyPr vert="horz" lIns="91440" tIns="45720" rIns="91440" bIns="45720" rtlCol="0" anchor="t">
            <a:normAutofit/>
          </a:bodyPr>
          <a:lstStyle/>
          <a:p>
            <a:pPr marL="0" indent="0">
              <a:buNone/>
            </a:pPr>
            <a:r>
              <a:rPr lang="en-US" sz="1400" dirty="0"/>
              <a:t>Rapid economic growth - Lack of transit service to jobs</a:t>
            </a:r>
            <a:endParaRPr lang="en-US" sz="1400" dirty="0">
              <a:ea typeface="Verdana"/>
            </a:endParaRPr>
          </a:p>
          <a:p>
            <a:pPr marL="0" indent="0">
              <a:buNone/>
            </a:pPr>
            <a:endParaRPr lang="en-US" sz="1400" dirty="0"/>
          </a:p>
        </p:txBody>
      </p:sp>
      <p:sp>
        <p:nvSpPr>
          <p:cNvPr id="7" name="Content Placeholder 4">
            <a:extLst>
              <a:ext uri="{FF2B5EF4-FFF2-40B4-BE49-F238E27FC236}">
                <a16:creationId xmlns:a16="http://schemas.microsoft.com/office/drawing/2014/main" id="{32838070-2471-CF58-6890-59C314731923}"/>
              </a:ext>
            </a:extLst>
          </p:cNvPr>
          <p:cNvSpPr txBox="1">
            <a:spLocks/>
          </p:cNvSpPr>
          <p:nvPr/>
        </p:nvSpPr>
        <p:spPr>
          <a:xfrm>
            <a:off x="800668" y="3541386"/>
            <a:ext cx="3657446" cy="523910"/>
          </a:xfrm>
          <a:prstGeom prst="rect">
            <a:avLst/>
          </a:prstGeom>
        </p:spPr>
        <p:txBody>
          <a:bodyPr vert="horz" lIns="91440" tIns="45720" rIns="91440" bIns="45720" rtlCol="0" anchor="t">
            <a:noAutofit/>
          </a:bodyPr>
          <a:lst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buNone/>
            </a:pPr>
            <a:r>
              <a:rPr lang="en-US" sz="1400" dirty="0"/>
              <a:t>Need for better integration of emerging technologies		</a:t>
            </a:r>
            <a:endParaRPr lang="en-US" sz="1400" dirty="0">
              <a:ea typeface="Verdana"/>
            </a:endParaRPr>
          </a:p>
          <a:p>
            <a:pPr marL="0" indent="0">
              <a:buNone/>
            </a:pPr>
            <a:endParaRPr lang="en-US" sz="1400" dirty="0">
              <a:ea typeface="Verdana"/>
            </a:endParaRPr>
          </a:p>
        </p:txBody>
      </p:sp>
      <p:sp>
        <p:nvSpPr>
          <p:cNvPr id="16" name="Oval 15">
            <a:extLst>
              <a:ext uri="{FF2B5EF4-FFF2-40B4-BE49-F238E27FC236}">
                <a16:creationId xmlns:a16="http://schemas.microsoft.com/office/drawing/2014/main" id="{061C25A6-15B9-A3EF-387B-B282CB6BEF19}"/>
              </a:ext>
            </a:extLst>
          </p:cNvPr>
          <p:cNvSpPr/>
          <p:nvPr/>
        </p:nvSpPr>
        <p:spPr>
          <a:xfrm>
            <a:off x="91289" y="1068787"/>
            <a:ext cx="632902" cy="359477"/>
          </a:xfrm>
          <a:prstGeom prst="ellipse">
            <a:avLst/>
          </a:prstGeom>
          <a:solidFill>
            <a:srgbClr val="EBEBEB"/>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2"/>
                </a:solidFill>
              </a:rPr>
              <a:t>11</a:t>
            </a:r>
          </a:p>
        </p:txBody>
      </p:sp>
      <p:sp>
        <p:nvSpPr>
          <p:cNvPr id="17" name="Oval 16">
            <a:extLst>
              <a:ext uri="{FF2B5EF4-FFF2-40B4-BE49-F238E27FC236}">
                <a16:creationId xmlns:a16="http://schemas.microsoft.com/office/drawing/2014/main" id="{D17CA64D-A100-E3AE-738C-3092738E48F4}"/>
              </a:ext>
            </a:extLst>
          </p:cNvPr>
          <p:cNvSpPr/>
          <p:nvPr/>
        </p:nvSpPr>
        <p:spPr>
          <a:xfrm>
            <a:off x="109151" y="1832733"/>
            <a:ext cx="597178" cy="378465"/>
          </a:xfrm>
          <a:prstGeom prst="ellipse">
            <a:avLst/>
          </a:prstGeom>
          <a:solidFill>
            <a:srgbClr val="EBEBEB"/>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2"/>
                </a:solidFill>
              </a:rPr>
              <a:t>12</a:t>
            </a:r>
          </a:p>
        </p:txBody>
      </p:sp>
      <p:sp>
        <p:nvSpPr>
          <p:cNvPr id="18" name="Oval 17">
            <a:extLst>
              <a:ext uri="{FF2B5EF4-FFF2-40B4-BE49-F238E27FC236}">
                <a16:creationId xmlns:a16="http://schemas.microsoft.com/office/drawing/2014/main" id="{4360233B-723E-D0CA-67EA-CFB23C723385}"/>
              </a:ext>
            </a:extLst>
          </p:cNvPr>
          <p:cNvSpPr/>
          <p:nvPr/>
        </p:nvSpPr>
        <p:spPr>
          <a:xfrm>
            <a:off x="122768" y="2757675"/>
            <a:ext cx="590250" cy="320601"/>
          </a:xfrm>
          <a:prstGeom prst="ellipse">
            <a:avLst/>
          </a:prstGeom>
          <a:solidFill>
            <a:srgbClr val="EBEBEB"/>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2"/>
                </a:solidFill>
              </a:rPr>
              <a:t>13</a:t>
            </a:r>
          </a:p>
        </p:txBody>
      </p:sp>
      <p:sp>
        <p:nvSpPr>
          <p:cNvPr id="19" name="Oval 18">
            <a:extLst>
              <a:ext uri="{FF2B5EF4-FFF2-40B4-BE49-F238E27FC236}">
                <a16:creationId xmlns:a16="http://schemas.microsoft.com/office/drawing/2014/main" id="{881D3CC1-1FFF-01A4-2EAF-7A69DE01A981}"/>
              </a:ext>
            </a:extLst>
          </p:cNvPr>
          <p:cNvSpPr/>
          <p:nvPr/>
        </p:nvSpPr>
        <p:spPr>
          <a:xfrm>
            <a:off x="127014" y="3582300"/>
            <a:ext cx="597177" cy="442083"/>
          </a:xfrm>
          <a:prstGeom prst="ellipse">
            <a:avLst/>
          </a:prstGeom>
          <a:solidFill>
            <a:srgbClr val="EBEBEB"/>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2"/>
                </a:solidFill>
              </a:rPr>
              <a:t>14</a:t>
            </a:r>
          </a:p>
        </p:txBody>
      </p:sp>
      <p:sp>
        <p:nvSpPr>
          <p:cNvPr id="21" name="Oval 20">
            <a:extLst>
              <a:ext uri="{FF2B5EF4-FFF2-40B4-BE49-F238E27FC236}">
                <a16:creationId xmlns:a16="http://schemas.microsoft.com/office/drawing/2014/main" id="{9D0B1F6C-3830-663F-F23C-681F8048E373}"/>
              </a:ext>
            </a:extLst>
          </p:cNvPr>
          <p:cNvSpPr/>
          <p:nvPr/>
        </p:nvSpPr>
        <p:spPr>
          <a:xfrm>
            <a:off x="4605876" y="1233275"/>
            <a:ext cx="617322" cy="320601"/>
          </a:xfrm>
          <a:prstGeom prst="ellipse">
            <a:avLst/>
          </a:prstGeom>
          <a:solidFill>
            <a:srgbClr val="EBEBEB"/>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2"/>
                </a:solidFill>
              </a:rPr>
              <a:t>15</a:t>
            </a:r>
          </a:p>
        </p:txBody>
      </p:sp>
      <p:grpSp>
        <p:nvGrpSpPr>
          <p:cNvPr id="13" name="Group 12">
            <a:extLst>
              <a:ext uri="{FF2B5EF4-FFF2-40B4-BE49-F238E27FC236}">
                <a16:creationId xmlns:a16="http://schemas.microsoft.com/office/drawing/2014/main" id="{399B2FD4-5FDF-987E-6D5F-E3E85C3E2B63}"/>
              </a:ext>
            </a:extLst>
          </p:cNvPr>
          <p:cNvGrpSpPr>
            <a:grpSpLocks noChangeAspect="1"/>
          </p:cNvGrpSpPr>
          <p:nvPr/>
        </p:nvGrpSpPr>
        <p:grpSpPr>
          <a:xfrm>
            <a:off x="6324175" y="91576"/>
            <a:ext cx="2624328" cy="301752"/>
            <a:chOff x="523984" y="1442924"/>
            <a:chExt cx="7333769" cy="845889"/>
          </a:xfrm>
        </p:grpSpPr>
        <p:sp>
          <p:nvSpPr>
            <p:cNvPr id="14" name="AutoShape 23">
              <a:extLst>
                <a:ext uri="{FF2B5EF4-FFF2-40B4-BE49-F238E27FC236}">
                  <a16:creationId xmlns:a16="http://schemas.microsoft.com/office/drawing/2014/main" id="{2ABB1FF8-55D1-1063-6388-A644EBBB3D20}"/>
                </a:ext>
              </a:extLst>
            </p:cNvPr>
            <p:cNvSpPr/>
            <p:nvPr/>
          </p:nvSpPr>
          <p:spPr>
            <a:xfrm>
              <a:off x="1584044" y="1791514"/>
              <a:ext cx="1128333" cy="0"/>
            </a:xfrm>
            <a:prstGeom prst="line">
              <a:avLst/>
            </a:prstGeom>
            <a:ln w="28575" cap="flat">
              <a:solidFill>
                <a:schemeClr val="accent2">
                  <a:lumMod val="20000"/>
                  <a:lumOff val="80000"/>
                </a:schemeClr>
              </a:solidFill>
              <a:prstDash val="sysDash"/>
              <a:headEnd type="oval" w="sm" len="sm"/>
              <a:tailEnd type="oval" w="sm" len="sm"/>
            </a:ln>
          </p:spPr>
          <p:txBody>
            <a:bodyPr/>
            <a:lstStyle/>
            <a:p>
              <a:endParaRPr lang="en-US" dirty="0"/>
            </a:p>
          </p:txBody>
        </p:sp>
        <p:sp>
          <p:nvSpPr>
            <p:cNvPr id="15" name="Freeform 41">
              <a:extLst>
                <a:ext uri="{FF2B5EF4-FFF2-40B4-BE49-F238E27FC236}">
                  <a16:creationId xmlns:a16="http://schemas.microsoft.com/office/drawing/2014/main" id="{179E6C3F-FFA7-239A-BE51-F3BE106C147C}"/>
                </a:ext>
              </a:extLst>
            </p:cNvPr>
            <p:cNvSpPr/>
            <p:nvPr/>
          </p:nvSpPr>
          <p:spPr>
            <a:xfrm>
              <a:off x="5407319" y="1476772"/>
              <a:ext cx="572554" cy="593320"/>
            </a:xfrm>
            <a:custGeom>
              <a:avLst/>
              <a:gdLst/>
              <a:ahLst/>
              <a:cxnLst/>
              <a:rect l="l" t="t" r="r" b="b"/>
              <a:pathLst>
                <a:path w="572554" h="593320">
                  <a:moveTo>
                    <a:pt x="0" y="0"/>
                  </a:moveTo>
                  <a:lnTo>
                    <a:pt x="572554" y="0"/>
                  </a:lnTo>
                  <a:lnTo>
                    <a:pt x="572554" y="593320"/>
                  </a:lnTo>
                  <a:lnTo>
                    <a:pt x="0" y="593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30" name="Freeform 40">
              <a:extLst>
                <a:ext uri="{FF2B5EF4-FFF2-40B4-BE49-F238E27FC236}">
                  <a16:creationId xmlns:a16="http://schemas.microsoft.com/office/drawing/2014/main" id="{F1229A61-64DF-9AC8-D68E-FC298E28B894}"/>
                </a:ext>
              </a:extLst>
            </p:cNvPr>
            <p:cNvSpPr/>
            <p:nvPr/>
          </p:nvSpPr>
          <p:spPr>
            <a:xfrm>
              <a:off x="2936119" y="1476772"/>
              <a:ext cx="593320" cy="593320"/>
            </a:xfrm>
            <a:custGeom>
              <a:avLst/>
              <a:gdLst/>
              <a:ahLst/>
              <a:cxnLst/>
              <a:rect l="l" t="t" r="r" b="b"/>
              <a:pathLst>
                <a:path w="593320" h="593320">
                  <a:moveTo>
                    <a:pt x="0" y="0"/>
                  </a:moveTo>
                  <a:lnTo>
                    <a:pt x="593319" y="0"/>
                  </a:lnTo>
                  <a:lnTo>
                    <a:pt x="593319" y="593320"/>
                  </a:lnTo>
                  <a:lnTo>
                    <a:pt x="0" y="593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31" name="Freeform 42">
              <a:extLst>
                <a:ext uri="{FF2B5EF4-FFF2-40B4-BE49-F238E27FC236}">
                  <a16:creationId xmlns:a16="http://schemas.microsoft.com/office/drawing/2014/main" id="{D220FE17-CC11-6F40-9967-88DA46354F2A}"/>
                </a:ext>
              </a:extLst>
            </p:cNvPr>
            <p:cNvSpPr/>
            <p:nvPr/>
          </p:nvSpPr>
          <p:spPr>
            <a:xfrm>
              <a:off x="7264433" y="1569209"/>
              <a:ext cx="593320" cy="593320"/>
            </a:xfrm>
            <a:custGeom>
              <a:avLst/>
              <a:gdLst/>
              <a:ahLst/>
              <a:cxnLst/>
              <a:rect l="l" t="t" r="r" b="b"/>
              <a:pathLst>
                <a:path w="593320" h="593320">
                  <a:moveTo>
                    <a:pt x="0" y="0"/>
                  </a:moveTo>
                  <a:lnTo>
                    <a:pt x="593319" y="0"/>
                  </a:lnTo>
                  <a:lnTo>
                    <a:pt x="593319" y="593319"/>
                  </a:lnTo>
                  <a:lnTo>
                    <a:pt x="0" y="593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32" name="Freeform 22">
              <a:extLst>
                <a:ext uri="{FF2B5EF4-FFF2-40B4-BE49-F238E27FC236}">
                  <a16:creationId xmlns:a16="http://schemas.microsoft.com/office/drawing/2014/main" id="{B0E3AAC6-BBBC-3D4C-592D-21490F8B0A50}"/>
                </a:ext>
              </a:extLst>
            </p:cNvPr>
            <p:cNvSpPr/>
            <p:nvPr/>
          </p:nvSpPr>
          <p:spPr>
            <a:xfrm>
              <a:off x="523984" y="1442924"/>
              <a:ext cx="856794" cy="845889"/>
            </a:xfrm>
            <a:custGeom>
              <a:avLst/>
              <a:gdLst/>
              <a:ahLst/>
              <a:cxnLst/>
              <a:rect l="l" t="t" r="r" b="b"/>
              <a:pathLst>
                <a:path w="1301020" h="1284462">
                  <a:moveTo>
                    <a:pt x="0" y="0"/>
                  </a:moveTo>
                  <a:lnTo>
                    <a:pt x="1301020" y="0"/>
                  </a:lnTo>
                  <a:lnTo>
                    <a:pt x="1301020" y="1284462"/>
                  </a:lnTo>
                  <a:lnTo>
                    <a:pt x="0" y="12844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33" name="AutoShape 23">
              <a:extLst>
                <a:ext uri="{FF2B5EF4-FFF2-40B4-BE49-F238E27FC236}">
                  <a16:creationId xmlns:a16="http://schemas.microsoft.com/office/drawing/2014/main" id="{46FC2EE8-5C7D-B2F1-ACE3-2A59B75B8F6B}"/>
                </a:ext>
              </a:extLst>
            </p:cNvPr>
            <p:cNvSpPr/>
            <p:nvPr/>
          </p:nvSpPr>
          <p:spPr>
            <a:xfrm>
              <a:off x="3791164" y="1791514"/>
              <a:ext cx="1126736" cy="0"/>
            </a:xfrm>
            <a:prstGeom prst="line">
              <a:avLst/>
            </a:prstGeom>
            <a:ln w="28575" cap="flat">
              <a:solidFill>
                <a:schemeClr val="accent2">
                  <a:lumMod val="20000"/>
                  <a:lumOff val="80000"/>
                </a:schemeClr>
              </a:solidFill>
              <a:prstDash val="sysDash"/>
              <a:headEnd type="oval" w="sm" len="sm"/>
              <a:tailEnd type="oval" w="sm" len="sm"/>
            </a:ln>
          </p:spPr>
          <p:txBody>
            <a:bodyPr/>
            <a:lstStyle/>
            <a:p>
              <a:endParaRPr lang="en-US" dirty="0"/>
            </a:p>
          </p:txBody>
        </p:sp>
        <p:sp>
          <p:nvSpPr>
            <p:cNvPr id="34" name="AutoShape 23">
              <a:extLst>
                <a:ext uri="{FF2B5EF4-FFF2-40B4-BE49-F238E27FC236}">
                  <a16:creationId xmlns:a16="http://schemas.microsoft.com/office/drawing/2014/main" id="{2CC4841A-EBF8-7A36-1506-8578ACA1C337}"/>
                </a:ext>
              </a:extLst>
            </p:cNvPr>
            <p:cNvSpPr/>
            <p:nvPr/>
          </p:nvSpPr>
          <p:spPr>
            <a:xfrm>
              <a:off x="5979873" y="1791514"/>
              <a:ext cx="1083612" cy="0"/>
            </a:xfrm>
            <a:prstGeom prst="line">
              <a:avLst/>
            </a:prstGeom>
            <a:ln w="28575" cap="flat">
              <a:solidFill>
                <a:schemeClr val="accent2">
                  <a:lumMod val="20000"/>
                  <a:lumOff val="80000"/>
                </a:schemeClr>
              </a:solidFill>
              <a:prstDash val="sysDash"/>
              <a:headEnd type="oval" w="sm" len="sm"/>
              <a:tailEnd type="oval" w="sm" len="sm"/>
            </a:ln>
          </p:spPr>
          <p:txBody>
            <a:bodyPr/>
            <a:lstStyle/>
            <a:p>
              <a:endParaRPr lang="en-US" dirty="0"/>
            </a:p>
          </p:txBody>
        </p:sp>
      </p:grpSp>
      <p:sp>
        <p:nvSpPr>
          <p:cNvPr id="2" name="Content Placeholder 4">
            <a:extLst>
              <a:ext uri="{FF2B5EF4-FFF2-40B4-BE49-F238E27FC236}">
                <a16:creationId xmlns:a16="http://schemas.microsoft.com/office/drawing/2014/main" id="{C71BBC7B-0A05-6502-628B-50E416B3DBC4}"/>
              </a:ext>
            </a:extLst>
          </p:cNvPr>
          <p:cNvSpPr txBox="1">
            <a:spLocks noGrp="1" noRot="1" noMove="1" noResize="1" noEditPoints="1" noAdjustHandles="1" noChangeArrowheads="1" noChangeShapeType="1"/>
          </p:cNvSpPr>
          <p:nvPr/>
        </p:nvSpPr>
        <p:spPr>
          <a:xfrm>
            <a:off x="715301" y="2763713"/>
            <a:ext cx="3657600" cy="734183"/>
          </a:xfrm>
          <a:prstGeom prst="rect">
            <a:avLst/>
          </a:prstGeom>
        </p:spPr>
        <p:txBody>
          <a:bodyPr vert="horz" lIns="91440" tIns="45720" rIns="91440" bIns="45720" rtlCol="0" anchor="t">
            <a:normAutofit fontScale="85000" lnSpcReduction="20000"/>
          </a:bodyPr>
          <a:lst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buFont typeface="Arial" panose="020B0604020202020204" pitchFamily="34" charset="0"/>
              <a:buNone/>
            </a:pPr>
            <a:r>
              <a:rPr lang="en-US" sz="1400" dirty="0">
                <a:ea typeface="Verdana"/>
              </a:rPr>
              <a:t>Lack of understanding of the role of transit in the Texas multimodal transportation System</a:t>
            </a:r>
          </a:p>
          <a:p>
            <a:pPr marL="0" indent="0">
              <a:buFont typeface="Arial" panose="020B0604020202020204" pitchFamily="34" charset="0"/>
              <a:buNone/>
            </a:pPr>
            <a:endParaRPr lang="en-US" sz="1400" dirty="0"/>
          </a:p>
        </p:txBody>
      </p:sp>
      <p:sp>
        <p:nvSpPr>
          <p:cNvPr id="4" name="Content Placeholder 4">
            <a:extLst>
              <a:ext uri="{FF2B5EF4-FFF2-40B4-BE49-F238E27FC236}">
                <a16:creationId xmlns:a16="http://schemas.microsoft.com/office/drawing/2014/main" id="{A3975AC1-6DED-A448-683B-1534F6A1F533}"/>
              </a:ext>
            </a:extLst>
          </p:cNvPr>
          <p:cNvSpPr txBox="1">
            <a:spLocks/>
          </p:cNvSpPr>
          <p:nvPr/>
        </p:nvSpPr>
        <p:spPr>
          <a:xfrm>
            <a:off x="812938" y="1781870"/>
            <a:ext cx="3657600" cy="849912"/>
          </a:xfrm>
          <a:prstGeom prst="rect">
            <a:avLst/>
          </a:prstGeom>
        </p:spPr>
        <p:txBody>
          <a:bodyPr vert="horz" lIns="91440" tIns="45720" rIns="91440" bIns="45720" rtlCol="0" anchor="t">
            <a:noAutofit/>
          </a:bodyPr>
          <a:lst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buFont typeface="Arial" panose="020B0604020202020204" pitchFamily="34" charset="0"/>
              <a:buNone/>
            </a:pPr>
            <a:r>
              <a:rPr lang="en-US" sz="1400" dirty="0"/>
              <a:t>Lack of understanding of the importance of transit to the Texas economic prosperity</a:t>
            </a:r>
          </a:p>
        </p:txBody>
      </p:sp>
      <p:sp>
        <p:nvSpPr>
          <p:cNvPr id="6" name="Content Placeholder 4">
            <a:extLst>
              <a:ext uri="{FF2B5EF4-FFF2-40B4-BE49-F238E27FC236}">
                <a16:creationId xmlns:a16="http://schemas.microsoft.com/office/drawing/2014/main" id="{65448C7A-0CB9-546E-6345-EFDDFF575611}"/>
              </a:ext>
            </a:extLst>
          </p:cNvPr>
          <p:cNvSpPr txBox="1">
            <a:spLocks/>
          </p:cNvSpPr>
          <p:nvPr/>
        </p:nvSpPr>
        <p:spPr>
          <a:xfrm>
            <a:off x="5278474" y="2796760"/>
            <a:ext cx="3657600" cy="629226"/>
          </a:xfrm>
          <a:prstGeom prst="rect">
            <a:avLst/>
          </a:prstGeom>
        </p:spPr>
        <p:txBody>
          <a:bodyPr vert="horz" lIns="91440" tIns="45720" rIns="91440" bIns="45720" rtlCol="0" anchor="t">
            <a:normAutofit fontScale="85000" lnSpcReduction="10000"/>
          </a:bodyPr>
          <a:lst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buFont typeface="Arial" panose="020B0604020202020204" pitchFamily="34" charset="0"/>
              <a:buNone/>
            </a:pPr>
            <a:r>
              <a:rPr lang="en-US" sz="1400" dirty="0"/>
              <a:t>Lack of consideration for transit in the transportation planning and design process</a:t>
            </a:r>
            <a:endParaRPr lang="en-US" sz="1400" dirty="0">
              <a:ea typeface="Verdana"/>
            </a:endParaRPr>
          </a:p>
          <a:p>
            <a:pPr marL="0" indent="0">
              <a:buFont typeface="Arial" panose="020B0604020202020204" pitchFamily="34" charset="0"/>
              <a:buNone/>
            </a:pPr>
            <a:endParaRPr lang="en-US" sz="1400" dirty="0"/>
          </a:p>
        </p:txBody>
      </p:sp>
      <p:sp>
        <p:nvSpPr>
          <p:cNvPr id="9" name="Oval 8">
            <a:extLst>
              <a:ext uri="{FF2B5EF4-FFF2-40B4-BE49-F238E27FC236}">
                <a16:creationId xmlns:a16="http://schemas.microsoft.com/office/drawing/2014/main" id="{D6E1FB79-D88E-B431-F33D-5312C73F9EAD}"/>
              </a:ext>
            </a:extLst>
          </p:cNvPr>
          <p:cNvSpPr/>
          <p:nvPr/>
        </p:nvSpPr>
        <p:spPr>
          <a:xfrm>
            <a:off x="4605876" y="2917975"/>
            <a:ext cx="617322" cy="320601"/>
          </a:xfrm>
          <a:prstGeom prst="ellipse">
            <a:avLst/>
          </a:prstGeom>
          <a:solidFill>
            <a:srgbClr val="EBEBEB"/>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2"/>
                </a:solidFill>
              </a:rPr>
              <a:t>17</a:t>
            </a:r>
          </a:p>
        </p:txBody>
      </p:sp>
      <p:sp>
        <p:nvSpPr>
          <p:cNvPr id="10" name="Oval 9">
            <a:extLst>
              <a:ext uri="{FF2B5EF4-FFF2-40B4-BE49-F238E27FC236}">
                <a16:creationId xmlns:a16="http://schemas.microsoft.com/office/drawing/2014/main" id="{C5D43EA0-C9B5-5967-790C-D1B687A485F2}"/>
              </a:ext>
            </a:extLst>
          </p:cNvPr>
          <p:cNvSpPr/>
          <p:nvPr/>
        </p:nvSpPr>
        <p:spPr>
          <a:xfrm>
            <a:off x="4572000" y="3582300"/>
            <a:ext cx="617322" cy="423081"/>
          </a:xfrm>
          <a:prstGeom prst="ellipse">
            <a:avLst/>
          </a:prstGeom>
          <a:solidFill>
            <a:srgbClr val="EBEBEB"/>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2"/>
                </a:solidFill>
              </a:rPr>
              <a:t>18</a:t>
            </a:r>
          </a:p>
        </p:txBody>
      </p:sp>
      <p:sp>
        <p:nvSpPr>
          <p:cNvPr id="11" name="Content Placeholder 4">
            <a:extLst>
              <a:ext uri="{FF2B5EF4-FFF2-40B4-BE49-F238E27FC236}">
                <a16:creationId xmlns:a16="http://schemas.microsoft.com/office/drawing/2014/main" id="{C48BB941-AF96-599A-B60A-5AB0B452AD1C}"/>
              </a:ext>
            </a:extLst>
          </p:cNvPr>
          <p:cNvSpPr txBox="1">
            <a:spLocks/>
          </p:cNvSpPr>
          <p:nvPr/>
        </p:nvSpPr>
        <p:spPr>
          <a:xfrm>
            <a:off x="5278474" y="1096175"/>
            <a:ext cx="3589240" cy="629225"/>
          </a:xfrm>
          <a:prstGeom prst="rect">
            <a:avLst/>
          </a:prstGeom>
        </p:spPr>
        <p:txBody>
          <a:bodyPr vert="horz" lIns="91440" tIns="45720" rIns="91440" bIns="45720" rtlCol="0" anchor="t">
            <a:normAutofit fontScale="92500" lnSpcReduction="10000"/>
          </a:bodyPr>
          <a:lst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buFont typeface="Arial" panose="020B0604020202020204" pitchFamily="34" charset="0"/>
              <a:buNone/>
            </a:pPr>
            <a:r>
              <a:rPr lang="en-US" sz="1400" dirty="0"/>
              <a:t>Lack of coordination between land use planning and transit service</a:t>
            </a:r>
            <a:endParaRPr lang="en-US" sz="1400" dirty="0">
              <a:ea typeface="Verdana"/>
            </a:endParaRPr>
          </a:p>
          <a:p>
            <a:pPr marL="0" indent="0">
              <a:buFont typeface="Arial" panose="020B0604020202020204" pitchFamily="34" charset="0"/>
              <a:buNone/>
            </a:pPr>
            <a:endParaRPr lang="en-US" sz="1400" dirty="0"/>
          </a:p>
        </p:txBody>
      </p:sp>
      <p:sp>
        <p:nvSpPr>
          <p:cNvPr id="12" name="Content Placeholder 4">
            <a:extLst>
              <a:ext uri="{FF2B5EF4-FFF2-40B4-BE49-F238E27FC236}">
                <a16:creationId xmlns:a16="http://schemas.microsoft.com/office/drawing/2014/main" id="{1E5F4AAB-AF66-FF5F-CF8F-65466C587950}"/>
              </a:ext>
            </a:extLst>
          </p:cNvPr>
          <p:cNvSpPr txBox="1">
            <a:spLocks/>
          </p:cNvSpPr>
          <p:nvPr/>
        </p:nvSpPr>
        <p:spPr>
          <a:xfrm>
            <a:off x="5278474" y="3651452"/>
            <a:ext cx="3657600" cy="580867"/>
          </a:xfrm>
          <a:prstGeom prst="rect">
            <a:avLst/>
          </a:prstGeom>
        </p:spPr>
        <p:txBody>
          <a:bodyPr vert="horz" lIns="91440" tIns="45720" rIns="91440" bIns="45720" rtlCol="0" anchor="t">
            <a:normAutofit/>
          </a:bodyPr>
          <a:lst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buFont typeface="Arial" panose="020B0604020202020204" pitchFamily="34" charset="0"/>
              <a:buNone/>
            </a:pPr>
            <a:r>
              <a:rPr lang="en-US" sz="1400" dirty="0"/>
              <a:t>Aging transit infrastructure and assets </a:t>
            </a:r>
            <a:endParaRPr lang="en-US" sz="1400" dirty="0">
              <a:ea typeface="Verdana"/>
            </a:endParaRPr>
          </a:p>
          <a:p>
            <a:pPr marL="0" indent="0">
              <a:buFont typeface="Arial" panose="020B0604020202020204" pitchFamily="34" charset="0"/>
              <a:buNone/>
            </a:pPr>
            <a:endParaRPr lang="en-US" sz="1400" dirty="0"/>
          </a:p>
        </p:txBody>
      </p:sp>
      <p:sp>
        <p:nvSpPr>
          <p:cNvPr id="22" name="Oval 21">
            <a:extLst>
              <a:ext uri="{FF2B5EF4-FFF2-40B4-BE49-F238E27FC236}">
                <a16:creationId xmlns:a16="http://schemas.microsoft.com/office/drawing/2014/main" id="{F395DC56-8D57-020F-7D52-BAB7C91012A9}"/>
              </a:ext>
            </a:extLst>
          </p:cNvPr>
          <p:cNvSpPr/>
          <p:nvPr/>
        </p:nvSpPr>
        <p:spPr>
          <a:xfrm>
            <a:off x="4605876" y="2157039"/>
            <a:ext cx="590459" cy="320601"/>
          </a:xfrm>
          <a:prstGeom prst="ellipse">
            <a:avLst/>
          </a:prstGeom>
          <a:solidFill>
            <a:srgbClr val="EBEBEB"/>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2"/>
                </a:solidFill>
              </a:rPr>
              <a:t>16</a:t>
            </a:r>
          </a:p>
        </p:txBody>
      </p:sp>
      <p:sp>
        <p:nvSpPr>
          <p:cNvPr id="23" name="Content Placeholder 4">
            <a:extLst>
              <a:ext uri="{FF2B5EF4-FFF2-40B4-BE49-F238E27FC236}">
                <a16:creationId xmlns:a16="http://schemas.microsoft.com/office/drawing/2014/main" id="{C8DADA0C-A197-1B18-5660-753A0F35D274}"/>
              </a:ext>
            </a:extLst>
          </p:cNvPr>
          <p:cNvSpPr txBox="1">
            <a:spLocks/>
          </p:cNvSpPr>
          <p:nvPr/>
        </p:nvSpPr>
        <p:spPr>
          <a:xfrm>
            <a:off x="5358537" y="1880793"/>
            <a:ext cx="3553451" cy="629226"/>
          </a:xfrm>
          <a:prstGeom prst="rect">
            <a:avLst/>
          </a:prstGeom>
        </p:spPr>
        <p:txBody>
          <a:bodyPr vert="horz" lIns="91440" tIns="45720" rIns="91440" bIns="45720" rtlCol="0" anchor="t">
            <a:normAutofit/>
          </a:bodyPr>
          <a:lst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buFont typeface="Arial" panose="020B0604020202020204" pitchFamily="34" charset="0"/>
              <a:buNone/>
            </a:pPr>
            <a:r>
              <a:rPr lang="en-US" sz="1400" dirty="0"/>
              <a:t>Lack of coordination between businesses and transit agencies</a:t>
            </a:r>
          </a:p>
        </p:txBody>
      </p:sp>
    </p:spTree>
    <p:extLst>
      <p:ext uri="{BB962C8B-B14F-4D97-AF65-F5344CB8AC3E}">
        <p14:creationId xmlns:p14="http://schemas.microsoft.com/office/powerpoint/2010/main" val="1038779715"/>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8F7FD8D9-CF54-F7F7-7651-ABC6E4C57A91}"/>
              </a:ext>
            </a:extLst>
          </p:cNvPr>
          <p:cNvGrpSpPr/>
          <p:nvPr/>
        </p:nvGrpSpPr>
        <p:grpSpPr>
          <a:xfrm>
            <a:off x="6067993" y="3445397"/>
            <a:ext cx="2899463" cy="1483966"/>
            <a:chOff x="6164975" y="804417"/>
            <a:chExt cx="2899463" cy="1483966"/>
          </a:xfrm>
        </p:grpSpPr>
        <p:sp>
          <p:nvSpPr>
            <p:cNvPr id="34" name="Rectangle: Rounded Corners 33">
              <a:extLst>
                <a:ext uri="{FF2B5EF4-FFF2-40B4-BE49-F238E27FC236}">
                  <a16:creationId xmlns:a16="http://schemas.microsoft.com/office/drawing/2014/main" id="{6C2355EB-C89F-2E99-6127-EAA5834593CD}"/>
                </a:ext>
              </a:extLst>
            </p:cNvPr>
            <p:cNvSpPr/>
            <p:nvPr/>
          </p:nvSpPr>
          <p:spPr>
            <a:xfrm>
              <a:off x="6164975" y="804417"/>
              <a:ext cx="2881671" cy="1483966"/>
            </a:xfrm>
            <a:prstGeom prst="roundRect">
              <a:avLst/>
            </a:prstGeom>
            <a:solidFill>
              <a:srgbClr val="396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pic>
          <p:nvPicPr>
            <p:cNvPr id="28" name="Picture 27" descr="A grey arrow pointing upwards&#10;&#10;Description automatically generated">
              <a:extLst>
                <a:ext uri="{FF2B5EF4-FFF2-40B4-BE49-F238E27FC236}">
                  <a16:creationId xmlns:a16="http://schemas.microsoft.com/office/drawing/2014/main" id="{977C8184-EA66-9A94-03D8-3CAD596A4D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4664" y="1332357"/>
              <a:ext cx="1021388" cy="697097"/>
            </a:xfrm>
            <a:prstGeom prst="rect">
              <a:avLst/>
            </a:prstGeom>
          </p:spPr>
        </p:pic>
        <p:sp>
          <p:nvSpPr>
            <p:cNvPr id="29" name="TextBox 28">
              <a:extLst>
                <a:ext uri="{FF2B5EF4-FFF2-40B4-BE49-F238E27FC236}">
                  <a16:creationId xmlns:a16="http://schemas.microsoft.com/office/drawing/2014/main" id="{9CB2DF43-D086-1D9C-33E2-3C164FC4D921}"/>
                </a:ext>
              </a:extLst>
            </p:cNvPr>
            <p:cNvSpPr txBox="1"/>
            <p:nvPr/>
          </p:nvSpPr>
          <p:spPr>
            <a:xfrm>
              <a:off x="6370706" y="1954234"/>
              <a:ext cx="695087" cy="276999"/>
            </a:xfrm>
            <a:prstGeom prst="rect">
              <a:avLst/>
            </a:prstGeom>
            <a:noFill/>
          </p:spPr>
          <p:txBody>
            <a:bodyPr wrap="square" rtlCol="0">
              <a:spAutoFit/>
            </a:bodyPr>
            <a:lstStyle/>
            <a:p>
              <a:r>
                <a:rPr lang="en-US" sz="1200" dirty="0">
                  <a:solidFill>
                    <a:schemeClr val="bg1">
                      <a:lumMod val="85000"/>
                    </a:schemeClr>
                  </a:solidFill>
                </a:rPr>
                <a:t>2040</a:t>
              </a:r>
            </a:p>
          </p:txBody>
        </p:sp>
        <p:sp>
          <p:nvSpPr>
            <p:cNvPr id="30" name="TextBox 29">
              <a:extLst>
                <a:ext uri="{FF2B5EF4-FFF2-40B4-BE49-F238E27FC236}">
                  <a16:creationId xmlns:a16="http://schemas.microsoft.com/office/drawing/2014/main" id="{932274BC-F657-5805-2A34-F68F3C744931}"/>
                </a:ext>
              </a:extLst>
            </p:cNvPr>
            <p:cNvSpPr txBox="1"/>
            <p:nvPr/>
          </p:nvSpPr>
          <p:spPr>
            <a:xfrm>
              <a:off x="8169464" y="1371001"/>
              <a:ext cx="683917" cy="276999"/>
            </a:xfrm>
            <a:prstGeom prst="rect">
              <a:avLst/>
            </a:prstGeom>
            <a:noFill/>
          </p:spPr>
          <p:txBody>
            <a:bodyPr wrap="square" rtlCol="0">
              <a:spAutoFit/>
            </a:bodyPr>
            <a:lstStyle/>
            <a:p>
              <a:r>
                <a:rPr lang="en-US" sz="1200" dirty="0">
                  <a:solidFill>
                    <a:schemeClr val="bg1">
                      <a:lumMod val="85000"/>
                    </a:schemeClr>
                  </a:solidFill>
                </a:rPr>
                <a:t>2060</a:t>
              </a:r>
            </a:p>
          </p:txBody>
        </p:sp>
        <p:sp>
          <p:nvSpPr>
            <p:cNvPr id="31" name="TextBox 30">
              <a:extLst>
                <a:ext uri="{FF2B5EF4-FFF2-40B4-BE49-F238E27FC236}">
                  <a16:creationId xmlns:a16="http://schemas.microsoft.com/office/drawing/2014/main" id="{90B5DAB3-929C-A6A6-6532-61F3E9D256C2}"/>
                </a:ext>
              </a:extLst>
            </p:cNvPr>
            <p:cNvSpPr txBox="1"/>
            <p:nvPr/>
          </p:nvSpPr>
          <p:spPr>
            <a:xfrm>
              <a:off x="6270171" y="1711572"/>
              <a:ext cx="856142" cy="307777"/>
            </a:xfrm>
            <a:prstGeom prst="rect">
              <a:avLst/>
            </a:prstGeom>
            <a:noFill/>
          </p:spPr>
          <p:txBody>
            <a:bodyPr wrap="square">
              <a:spAutoFit/>
            </a:bodyPr>
            <a:lstStyle/>
            <a:p>
              <a:r>
                <a:rPr lang="en-US" sz="1400" dirty="0">
                  <a:solidFill>
                    <a:schemeClr val="bg1"/>
                  </a:solidFill>
                  <a:latin typeface="+mj-lt"/>
                  <a:cs typeface="Arial" pitchFamily="34" charset="0"/>
                </a:rPr>
                <a:t>36.8 M</a:t>
              </a:r>
              <a:endParaRPr lang="en-US" sz="1400" dirty="0">
                <a:solidFill>
                  <a:schemeClr val="bg1"/>
                </a:solidFill>
                <a:latin typeface="+mj-lt"/>
              </a:endParaRPr>
            </a:p>
          </p:txBody>
        </p:sp>
        <p:sp>
          <p:nvSpPr>
            <p:cNvPr id="32" name="TextBox 31">
              <a:extLst>
                <a:ext uri="{FF2B5EF4-FFF2-40B4-BE49-F238E27FC236}">
                  <a16:creationId xmlns:a16="http://schemas.microsoft.com/office/drawing/2014/main" id="{49F3C04F-BEC6-ACE6-79BD-F841E0F33E88}"/>
                </a:ext>
              </a:extLst>
            </p:cNvPr>
            <p:cNvSpPr txBox="1"/>
            <p:nvPr/>
          </p:nvSpPr>
          <p:spPr>
            <a:xfrm>
              <a:off x="8176472" y="1139603"/>
              <a:ext cx="887966" cy="307777"/>
            </a:xfrm>
            <a:prstGeom prst="rect">
              <a:avLst/>
            </a:prstGeom>
            <a:noFill/>
          </p:spPr>
          <p:txBody>
            <a:bodyPr wrap="square">
              <a:spAutoFit/>
            </a:bodyPr>
            <a:lstStyle/>
            <a:p>
              <a:r>
                <a:rPr lang="en-US" sz="1400" dirty="0">
                  <a:solidFill>
                    <a:schemeClr val="bg1"/>
                  </a:solidFill>
                  <a:latin typeface="+mj-lt"/>
                  <a:cs typeface="Arial" pitchFamily="34" charset="0"/>
                </a:rPr>
                <a:t>44.4 M</a:t>
              </a:r>
              <a:endParaRPr lang="en-US" sz="1400" dirty="0">
                <a:solidFill>
                  <a:schemeClr val="bg1"/>
                </a:solidFill>
                <a:latin typeface="+mj-lt"/>
              </a:endParaRPr>
            </a:p>
          </p:txBody>
        </p:sp>
        <p:sp>
          <p:nvSpPr>
            <p:cNvPr id="33" name="TextBox 32">
              <a:extLst>
                <a:ext uri="{FF2B5EF4-FFF2-40B4-BE49-F238E27FC236}">
                  <a16:creationId xmlns:a16="http://schemas.microsoft.com/office/drawing/2014/main" id="{82D8BC25-FCCE-F45D-E44A-E96479A637E9}"/>
                </a:ext>
              </a:extLst>
            </p:cNvPr>
            <p:cNvSpPr txBox="1"/>
            <p:nvPr/>
          </p:nvSpPr>
          <p:spPr>
            <a:xfrm>
              <a:off x="8176472" y="1606271"/>
              <a:ext cx="792868" cy="477054"/>
            </a:xfrm>
            <a:prstGeom prst="rect">
              <a:avLst/>
            </a:prstGeom>
            <a:noFill/>
          </p:spPr>
          <p:txBody>
            <a:bodyPr wrap="square">
              <a:spAutoFit/>
            </a:bodyPr>
            <a:lstStyle/>
            <a:p>
              <a:r>
                <a:rPr lang="en-US" sz="1400" dirty="0">
                  <a:solidFill>
                    <a:srgbClr val="FFC000"/>
                  </a:solidFill>
                  <a:latin typeface="+mj-lt"/>
                </a:rPr>
                <a:t>21% </a:t>
              </a:r>
              <a:r>
                <a:rPr lang="en-US" sz="1100" dirty="0">
                  <a:solidFill>
                    <a:srgbClr val="FFC000"/>
                  </a:solidFill>
                </a:rPr>
                <a:t>increase</a:t>
              </a:r>
              <a:endParaRPr lang="en-US" sz="1400" dirty="0">
                <a:solidFill>
                  <a:srgbClr val="FFC000"/>
                </a:solidFill>
              </a:endParaRPr>
            </a:p>
          </p:txBody>
        </p:sp>
      </p:grpSp>
      <p:sp>
        <p:nvSpPr>
          <p:cNvPr id="3" name="Title 2">
            <a:extLst>
              <a:ext uri="{FF2B5EF4-FFF2-40B4-BE49-F238E27FC236}">
                <a16:creationId xmlns:a16="http://schemas.microsoft.com/office/drawing/2014/main" id="{47E1446F-7A72-4A8E-3E64-02B1A9D003CF}"/>
              </a:ext>
            </a:extLst>
          </p:cNvPr>
          <p:cNvSpPr>
            <a:spLocks noGrp="1"/>
          </p:cNvSpPr>
          <p:nvPr>
            <p:ph type="title"/>
          </p:nvPr>
        </p:nvSpPr>
        <p:spPr>
          <a:xfrm>
            <a:off x="156696" y="579982"/>
            <a:ext cx="8353424" cy="328930"/>
          </a:xfrm>
        </p:spPr>
        <p:txBody>
          <a:bodyPr>
            <a:normAutofit/>
          </a:bodyPr>
          <a:lstStyle/>
          <a:p>
            <a:r>
              <a:rPr lang="en-US" sz="2000" dirty="0"/>
              <a:t>Texas’ Projected Population Growth (2020-2060)</a:t>
            </a:r>
          </a:p>
        </p:txBody>
      </p:sp>
      <p:graphicFrame>
        <p:nvGraphicFramePr>
          <p:cNvPr id="5" name="Chart 4">
            <a:extLst>
              <a:ext uri="{FF2B5EF4-FFF2-40B4-BE49-F238E27FC236}">
                <a16:creationId xmlns:a16="http://schemas.microsoft.com/office/drawing/2014/main" id="{D4BE8B99-FFBB-476B-985B-065AFF1F47CE}"/>
              </a:ext>
            </a:extLst>
          </p:cNvPr>
          <p:cNvGraphicFramePr/>
          <p:nvPr/>
        </p:nvGraphicFramePr>
        <p:xfrm>
          <a:off x="-33482" y="1167840"/>
          <a:ext cx="9000938" cy="2186169"/>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4E88C67A-493B-4EA1-9241-121CC57C2D67}"/>
              </a:ext>
            </a:extLst>
          </p:cNvPr>
          <p:cNvSpPr/>
          <p:nvPr/>
        </p:nvSpPr>
        <p:spPr>
          <a:xfrm>
            <a:off x="-96982" y="5007807"/>
            <a:ext cx="3491620" cy="196208"/>
          </a:xfrm>
          <a:prstGeom prst="rect">
            <a:avLst/>
          </a:prstGeom>
        </p:spPr>
        <p:txBody>
          <a:bodyPr wrap="square">
            <a:spAutoFit/>
          </a:bodyPr>
          <a:lstStyle/>
          <a:p>
            <a:pPr>
              <a:spcAft>
                <a:spcPts val="150"/>
              </a:spcAft>
            </a:pPr>
            <a:r>
              <a:rPr lang="en-US" sz="675" kern="900" dirty="0">
                <a:solidFill>
                  <a:schemeClr val="bg1">
                    <a:lumMod val="65000"/>
                  </a:schemeClr>
                </a:solidFill>
                <a:latin typeface="Arial" panose="020B0604020202020204" pitchFamily="34" charset="0"/>
                <a:cs typeface="Arial" panose="020B0604020202020204" pitchFamily="34" charset="0"/>
              </a:rPr>
              <a:t>SOURCE: Texas Demographic Center, Vintage 2022 and 2018 Population Projections</a:t>
            </a:r>
          </a:p>
        </p:txBody>
      </p:sp>
      <p:grpSp>
        <p:nvGrpSpPr>
          <p:cNvPr id="4" name="Group 3">
            <a:extLst>
              <a:ext uri="{FF2B5EF4-FFF2-40B4-BE49-F238E27FC236}">
                <a16:creationId xmlns:a16="http://schemas.microsoft.com/office/drawing/2014/main" id="{E39C2F4F-B850-B2D4-FB65-E4F74924DE21}"/>
              </a:ext>
            </a:extLst>
          </p:cNvPr>
          <p:cNvGrpSpPr/>
          <p:nvPr/>
        </p:nvGrpSpPr>
        <p:grpSpPr>
          <a:xfrm>
            <a:off x="980" y="3436433"/>
            <a:ext cx="2881671" cy="1483966"/>
            <a:chOff x="97962" y="2965378"/>
            <a:chExt cx="2881671" cy="1483966"/>
          </a:xfrm>
        </p:grpSpPr>
        <p:grpSp>
          <p:nvGrpSpPr>
            <p:cNvPr id="6" name="Group 5">
              <a:extLst>
                <a:ext uri="{FF2B5EF4-FFF2-40B4-BE49-F238E27FC236}">
                  <a16:creationId xmlns:a16="http://schemas.microsoft.com/office/drawing/2014/main" id="{79A7AC4D-A164-41AF-16EE-BA5398B330D3}"/>
                </a:ext>
              </a:extLst>
            </p:cNvPr>
            <p:cNvGrpSpPr/>
            <p:nvPr/>
          </p:nvGrpSpPr>
          <p:grpSpPr>
            <a:xfrm>
              <a:off x="97962" y="2965378"/>
              <a:ext cx="2881671" cy="1483966"/>
              <a:chOff x="6470650" y="1560303"/>
              <a:chExt cx="2114465" cy="1483966"/>
            </a:xfrm>
          </p:grpSpPr>
          <p:sp>
            <p:nvSpPr>
              <p:cNvPr id="14" name="Rectangle: Rounded Corners 13">
                <a:extLst>
                  <a:ext uri="{FF2B5EF4-FFF2-40B4-BE49-F238E27FC236}">
                    <a16:creationId xmlns:a16="http://schemas.microsoft.com/office/drawing/2014/main" id="{97425E5F-5B16-C9BD-13D1-A32A746C580E}"/>
                  </a:ext>
                </a:extLst>
              </p:cNvPr>
              <p:cNvSpPr/>
              <p:nvPr/>
            </p:nvSpPr>
            <p:spPr>
              <a:xfrm>
                <a:off x="6470650" y="1560303"/>
                <a:ext cx="2114465" cy="1483966"/>
              </a:xfrm>
              <a:prstGeom prst="roundRect">
                <a:avLst/>
              </a:prstGeom>
              <a:solidFill>
                <a:srgbClr val="396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cs typeface="Arial" pitchFamily="34" charset="0"/>
                </a:endParaRPr>
              </a:p>
            </p:txBody>
          </p:sp>
          <p:sp>
            <p:nvSpPr>
              <p:cNvPr id="15" name="Rectangle: Top Corners Rounded 14">
                <a:extLst>
                  <a:ext uri="{FF2B5EF4-FFF2-40B4-BE49-F238E27FC236}">
                    <a16:creationId xmlns:a16="http://schemas.microsoft.com/office/drawing/2014/main" id="{245E91C5-307E-F7B6-9072-2050E942E758}"/>
                  </a:ext>
                </a:extLst>
              </p:cNvPr>
              <p:cNvSpPr/>
              <p:nvPr/>
            </p:nvSpPr>
            <p:spPr>
              <a:xfrm>
                <a:off x="6470650" y="1560304"/>
                <a:ext cx="2114465" cy="309964"/>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cs typeface="Arial" pitchFamily="34" charset="0"/>
                  </a:rPr>
                  <a:t>Census Information</a:t>
                </a:r>
              </a:p>
            </p:txBody>
          </p:sp>
        </p:grpSp>
        <p:pic>
          <p:nvPicPr>
            <p:cNvPr id="8" name="Picture 7" descr="A grey arrow pointing upwards&#10;&#10;Description automatically generated">
              <a:extLst>
                <a:ext uri="{FF2B5EF4-FFF2-40B4-BE49-F238E27FC236}">
                  <a16:creationId xmlns:a16="http://schemas.microsoft.com/office/drawing/2014/main" id="{375B30A2-6CDC-C197-C0EA-F9E2D97E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51" y="3493318"/>
              <a:ext cx="1021388" cy="697097"/>
            </a:xfrm>
            <a:prstGeom prst="rect">
              <a:avLst/>
            </a:prstGeom>
          </p:spPr>
        </p:pic>
        <p:sp>
          <p:nvSpPr>
            <p:cNvPr id="9" name="TextBox 8">
              <a:extLst>
                <a:ext uri="{FF2B5EF4-FFF2-40B4-BE49-F238E27FC236}">
                  <a16:creationId xmlns:a16="http://schemas.microsoft.com/office/drawing/2014/main" id="{3192C973-02D1-1066-0BE1-DD3198059307}"/>
                </a:ext>
              </a:extLst>
            </p:cNvPr>
            <p:cNvSpPr txBox="1"/>
            <p:nvPr/>
          </p:nvSpPr>
          <p:spPr>
            <a:xfrm>
              <a:off x="449063" y="4115195"/>
              <a:ext cx="549717" cy="261610"/>
            </a:xfrm>
            <a:prstGeom prst="rect">
              <a:avLst/>
            </a:prstGeom>
            <a:noFill/>
          </p:spPr>
          <p:txBody>
            <a:bodyPr wrap="square" rtlCol="0">
              <a:spAutoFit/>
            </a:bodyPr>
            <a:lstStyle/>
            <a:p>
              <a:r>
                <a:rPr lang="en-US" sz="1100" dirty="0">
                  <a:solidFill>
                    <a:schemeClr val="bg1">
                      <a:lumMod val="85000"/>
                    </a:schemeClr>
                  </a:solidFill>
                </a:rPr>
                <a:t>2010</a:t>
              </a:r>
            </a:p>
          </p:txBody>
        </p:sp>
        <p:sp>
          <p:nvSpPr>
            <p:cNvPr id="10" name="TextBox 9">
              <a:extLst>
                <a:ext uri="{FF2B5EF4-FFF2-40B4-BE49-F238E27FC236}">
                  <a16:creationId xmlns:a16="http://schemas.microsoft.com/office/drawing/2014/main" id="{AFE5172D-8217-8FB7-9A81-09E85B7FA69A}"/>
                </a:ext>
              </a:extLst>
            </p:cNvPr>
            <p:cNvSpPr txBox="1"/>
            <p:nvPr/>
          </p:nvSpPr>
          <p:spPr>
            <a:xfrm>
              <a:off x="2102451" y="3531962"/>
              <a:ext cx="549717" cy="261610"/>
            </a:xfrm>
            <a:prstGeom prst="rect">
              <a:avLst/>
            </a:prstGeom>
            <a:noFill/>
          </p:spPr>
          <p:txBody>
            <a:bodyPr wrap="square" rtlCol="0">
              <a:spAutoFit/>
            </a:bodyPr>
            <a:lstStyle/>
            <a:p>
              <a:r>
                <a:rPr lang="en-US" sz="1100" dirty="0">
                  <a:solidFill>
                    <a:schemeClr val="bg1">
                      <a:lumMod val="85000"/>
                    </a:schemeClr>
                  </a:solidFill>
                </a:rPr>
                <a:t>2020</a:t>
              </a:r>
            </a:p>
          </p:txBody>
        </p:sp>
        <p:sp>
          <p:nvSpPr>
            <p:cNvPr id="11" name="TextBox 10">
              <a:extLst>
                <a:ext uri="{FF2B5EF4-FFF2-40B4-BE49-F238E27FC236}">
                  <a16:creationId xmlns:a16="http://schemas.microsoft.com/office/drawing/2014/main" id="{968FD363-B65F-039E-5BFA-9BBF4B846D86}"/>
                </a:ext>
              </a:extLst>
            </p:cNvPr>
            <p:cNvSpPr txBox="1"/>
            <p:nvPr/>
          </p:nvSpPr>
          <p:spPr>
            <a:xfrm>
              <a:off x="266432" y="3872533"/>
              <a:ext cx="792868" cy="276999"/>
            </a:xfrm>
            <a:prstGeom prst="rect">
              <a:avLst/>
            </a:prstGeom>
            <a:noFill/>
          </p:spPr>
          <p:txBody>
            <a:bodyPr wrap="square">
              <a:spAutoFit/>
            </a:bodyPr>
            <a:lstStyle/>
            <a:p>
              <a:r>
                <a:rPr lang="en-US" sz="1200" dirty="0">
                  <a:solidFill>
                    <a:schemeClr val="bg1"/>
                  </a:solidFill>
                  <a:cs typeface="Arial" pitchFamily="34" charset="0"/>
                </a:rPr>
                <a:t>25.1 M</a:t>
              </a:r>
              <a:endParaRPr lang="en-US" sz="1200" dirty="0">
                <a:solidFill>
                  <a:schemeClr val="bg1"/>
                </a:solidFill>
              </a:endParaRPr>
            </a:p>
          </p:txBody>
        </p:sp>
        <p:sp>
          <p:nvSpPr>
            <p:cNvPr id="12" name="TextBox 11">
              <a:extLst>
                <a:ext uri="{FF2B5EF4-FFF2-40B4-BE49-F238E27FC236}">
                  <a16:creationId xmlns:a16="http://schemas.microsoft.com/office/drawing/2014/main" id="{2BDDD66C-8001-E3E7-5B22-617869814B2E}"/>
                </a:ext>
              </a:extLst>
            </p:cNvPr>
            <p:cNvSpPr txBox="1"/>
            <p:nvPr/>
          </p:nvSpPr>
          <p:spPr>
            <a:xfrm>
              <a:off x="2109459" y="3300564"/>
              <a:ext cx="792868" cy="276999"/>
            </a:xfrm>
            <a:prstGeom prst="rect">
              <a:avLst/>
            </a:prstGeom>
            <a:noFill/>
          </p:spPr>
          <p:txBody>
            <a:bodyPr wrap="square">
              <a:spAutoFit/>
            </a:bodyPr>
            <a:lstStyle/>
            <a:p>
              <a:r>
                <a:rPr lang="en-US" sz="1200" dirty="0">
                  <a:solidFill>
                    <a:schemeClr val="bg1"/>
                  </a:solidFill>
                  <a:cs typeface="Arial" pitchFamily="34" charset="0"/>
                </a:rPr>
                <a:t>29.1 M</a:t>
              </a:r>
              <a:endParaRPr lang="en-US" sz="1200" dirty="0">
                <a:solidFill>
                  <a:schemeClr val="bg1"/>
                </a:solidFill>
              </a:endParaRPr>
            </a:p>
          </p:txBody>
        </p:sp>
        <p:sp>
          <p:nvSpPr>
            <p:cNvPr id="13" name="TextBox 12">
              <a:extLst>
                <a:ext uri="{FF2B5EF4-FFF2-40B4-BE49-F238E27FC236}">
                  <a16:creationId xmlns:a16="http://schemas.microsoft.com/office/drawing/2014/main" id="{51B3E1A2-B1E5-287F-086C-8DCC740C5C9E}"/>
                </a:ext>
              </a:extLst>
            </p:cNvPr>
            <p:cNvSpPr txBox="1"/>
            <p:nvPr/>
          </p:nvSpPr>
          <p:spPr>
            <a:xfrm>
              <a:off x="2109459" y="3767232"/>
              <a:ext cx="778237" cy="446276"/>
            </a:xfrm>
            <a:prstGeom prst="rect">
              <a:avLst/>
            </a:prstGeom>
            <a:noFill/>
          </p:spPr>
          <p:txBody>
            <a:bodyPr wrap="square">
              <a:spAutoFit/>
            </a:bodyPr>
            <a:lstStyle/>
            <a:p>
              <a:r>
                <a:rPr lang="en-US" sz="1200" dirty="0">
                  <a:solidFill>
                    <a:srgbClr val="FFC000"/>
                  </a:solidFill>
                </a:rPr>
                <a:t>16% </a:t>
              </a:r>
              <a:r>
                <a:rPr lang="en-US" sz="1050" dirty="0">
                  <a:solidFill>
                    <a:srgbClr val="FFC000"/>
                  </a:solidFill>
                </a:rPr>
                <a:t>increase</a:t>
              </a:r>
              <a:endParaRPr lang="en-US" sz="1200" dirty="0">
                <a:solidFill>
                  <a:srgbClr val="FFC000"/>
                </a:solidFill>
              </a:endParaRPr>
            </a:p>
          </p:txBody>
        </p:sp>
      </p:grpSp>
      <p:grpSp>
        <p:nvGrpSpPr>
          <p:cNvPr id="16" name="Group 15">
            <a:extLst>
              <a:ext uri="{FF2B5EF4-FFF2-40B4-BE49-F238E27FC236}">
                <a16:creationId xmlns:a16="http://schemas.microsoft.com/office/drawing/2014/main" id="{D4269EFB-FA9D-4446-3339-A1CC1A77A7FD}"/>
              </a:ext>
            </a:extLst>
          </p:cNvPr>
          <p:cNvGrpSpPr/>
          <p:nvPr/>
        </p:nvGrpSpPr>
        <p:grpSpPr>
          <a:xfrm>
            <a:off x="3040952" y="3445397"/>
            <a:ext cx="5908104" cy="1483966"/>
            <a:chOff x="3083988" y="1728623"/>
            <a:chExt cx="5908104" cy="1483966"/>
          </a:xfrm>
        </p:grpSpPr>
        <p:grpSp>
          <p:nvGrpSpPr>
            <p:cNvPr id="17" name="Group 16">
              <a:extLst>
                <a:ext uri="{FF2B5EF4-FFF2-40B4-BE49-F238E27FC236}">
                  <a16:creationId xmlns:a16="http://schemas.microsoft.com/office/drawing/2014/main" id="{2C0F7B1F-2BFB-E4D8-5DB9-C512B7479C7F}"/>
                </a:ext>
              </a:extLst>
            </p:cNvPr>
            <p:cNvGrpSpPr/>
            <p:nvPr/>
          </p:nvGrpSpPr>
          <p:grpSpPr>
            <a:xfrm>
              <a:off x="3083988" y="1728623"/>
              <a:ext cx="5908104" cy="1483966"/>
              <a:chOff x="6470650" y="1560303"/>
              <a:chExt cx="4335151" cy="1483966"/>
            </a:xfrm>
          </p:grpSpPr>
          <p:sp>
            <p:nvSpPr>
              <p:cNvPr id="24" name="Rectangle: Rounded Corners 23">
                <a:extLst>
                  <a:ext uri="{FF2B5EF4-FFF2-40B4-BE49-F238E27FC236}">
                    <a16:creationId xmlns:a16="http://schemas.microsoft.com/office/drawing/2014/main" id="{830EFED4-1E82-3F09-75AD-E21562A3CADB}"/>
                  </a:ext>
                </a:extLst>
              </p:cNvPr>
              <p:cNvSpPr/>
              <p:nvPr/>
            </p:nvSpPr>
            <p:spPr>
              <a:xfrm>
                <a:off x="6470650" y="1560303"/>
                <a:ext cx="2114465" cy="1483966"/>
              </a:xfrm>
              <a:prstGeom prst="roundRect">
                <a:avLst/>
              </a:prstGeom>
              <a:solidFill>
                <a:srgbClr val="396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cs typeface="Arial" pitchFamily="34" charset="0"/>
                </a:endParaRPr>
              </a:p>
            </p:txBody>
          </p:sp>
          <p:sp>
            <p:nvSpPr>
              <p:cNvPr id="25" name="Rectangle: Top Corners Rounded 24">
                <a:extLst>
                  <a:ext uri="{FF2B5EF4-FFF2-40B4-BE49-F238E27FC236}">
                    <a16:creationId xmlns:a16="http://schemas.microsoft.com/office/drawing/2014/main" id="{88334E38-69BF-ACB2-1AB1-ABC4963E627C}"/>
                  </a:ext>
                </a:extLst>
              </p:cNvPr>
              <p:cNvSpPr/>
              <p:nvPr/>
            </p:nvSpPr>
            <p:spPr>
              <a:xfrm>
                <a:off x="6470650" y="1560304"/>
                <a:ext cx="4335151" cy="309964"/>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cs typeface="Arial" pitchFamily="34" charset="0"/>
                  </a:rPr>
                  <a:t>Projections - V2022 (2010-2020 - 1.0 Migration Rate)</a:t>
                </a:r>
              </a:p>
            </p:txBody>
          </p:sp>
        </p:grpSp>
        <p:pic>
          <p:nvPicPr>
            <p:cNvPr id="18" name="Picture 17" descr="A grey arrow pointing upwards&#10;&#10;Description automatically generated">
              <a:extLst>
                <a:ext uri="{FF2B5EF4-FFF2-40B4-BE49-F238E27FC236}">
                  <a16:creationId xmlns:a16="http://schemas.microsoft.com/office/drawing/2014/main" id="{7D05914C-4D3A-A6DE-3797-65636858EC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3677" y="2256563"/>
              <a:ext cx="1021388" cy="697097"/>
            </a:xfrm>
            <a:prstGeom prst="rect">
              <a:avLst/>
            </a:prstGeom>
          </p:spPr>
        </p:pic>
        <p:sp>
          <p:nvSpPr>
            <p:cNvPr id="19" name="TextBox 18">
              <a:extLst>
                <a:ext uri="{FF2B5EF4-FFF2-40B4-BE49-F238E27FC236}">
                  <a16:creationId xmlns:a16="http://schemas.microsoft.com/office/drawing/2014/main" id="{FAD5CDF6-516B-42C3-CEDB-2470224CBF28}"/>
                </a:ext>
              </a:extLst>
            </p:cNvPr>
            <p:cNvSpPr txBox="1"/>
            <p:nvPr/>
          </p:nvSpPr>
          <p:spPr>
            <a:xfrm>
              <a:off x="3435089" y="2878440"/>
              <a:ext cx="549717" cy="261610"/>
            </a:xfrm>
            <a:prstGeom prst="rect">
              <a:avLst/>
            </a:prstGeom>
            <a:noFill/>
          </p:spPr>
          <p:txBody>
            <a:bodyPr wrap="square" rtlCol="0">
              <a:spAutoFit/>
            </a:bodyPr>
            <a:lstStyle/>
            <a:p>
              <a:r>
                <a:rPr lang="en-US" sz="1100" dirty="0">
                  <a:solidFill>
                    <a:schemeClr val="bg1">
                      <a:lumMod val="85000"/>
                    </a:schemeClr>
                  </a:solidFill>
                </a:rPr>
                <a:t>2020</a:t>
              </a:r>
            </a:p>
          </p:txBody>
        </p:sp>
        <p:sp>
          <p:nvSpPr>
            <p:cNvPr id="20" name="TextBox 19">
              <a:extLst>
                <a:ext uri="{FF2B5EF4-FFF2-40B4-BE49-F238E27FC236}">
                  <a16:creationId xmlns:a16="http://schemas.microsoft.com/office/drawing/2014/main" id="{0DCE4BA5-DCC3-B353-D0AB-01FA02BD2F26}"/>
                </a:ext>
              </a:extLst>
            </p:cNvPr>
            <p:cNvSpPr txBox="1"/>
            <p:nvPr/>
          </p:nvSpPr>
          <p:spPr>
            <a:xfrm>
              <a:off x="5088477" y="2295207"/>
              <a:ext cx="549717" cy="261610"/>
            </a:xfrm>
            <a:prstGeom prst="rect">
              <a:avLst/>
            </a:prstGeom>
            <a:noFill/>
          </p:spPr>
          <p:txBody>
            <a:bodyPr wrap="square" rtlCol="0">
              <a:spAutoFit/>
            </a:bodyPr>
            <a:lstStyle/>
            <a:p>
              <a:r>
                <a:rPr lang="en-US" sz="1100" dirty="0">
                  <a:solidFill>
                    <a:schemeClr val="bg1">
                      <a:lumMod val="85000"/>
                    </a:schemeClr>
                  </a:solidFill>
                </a:rPr>
                <a:t>2040</a:t>
              </a:r>
            </a:p>
          </p:txBody>
        </p:sp>
        <p:sp>
          <p:nvSpPr>
            <p:cNvPr id="21" name="TextBox 20">
              <a:extLst>
                <a:ext uri="{FF2B5EF4-FFF2-40B4-BE49-F238E27FC236}">
                  <a16:creationId xmlns:a16="http://schemas.microsoft.com/office/drawing/2014/main" id="{2E5F25F5-54DA-F4B0-5411-6466DE7AE5BA}"/>
                </a:ext>
              </a:extLst>
            </p:cNvPr>
            <p:cNvSpPr txBox="1"/>
            <p:nvPr/>
          </p:nvSpPr>
          <p:spPr>
            <a:xfrm>
              <a:off x="3252458" y="2635778"/>
              <a:ext cx="792868" cy="276999"/>
            </a:xfrm>
            <a:prstGeom prst="rect">
              <a:avLst/>
            </a:prstGeom>
            <a:noFill/>
          </p:spPr>
          <p:txBody>
            <a:bodyPr wrap="square">
              <a:spAutoFit/>
            </a:bodyPr>
            <a:lstStyle/>
            <a:p>
              <a:r>
                <a:rPr lang="en-US" sz="1200" dirty="0">
                  <a:solidFill>
                    <a:schemeClr val="bg1"/>
                  </a:solidFill>
                  <a:cs typeface="Arial" pitchFamily="34" charset="0"/>
                </a:rPr>
                <a:t>29.1 M</a:t>
              </a:r>
              <a:endParaRPr lang="en-US" sz="1200" dirty="0">
                <a:solidFill>
                  <a:schemeClr val="bg1"/>
                </a:solidFill>
              </a:endParaRPr>
            </a:p>
          </p:txBody>
        </p:sp>
        <p:sp>
          <p:nvSpPr>
            <p:cNvPr id="22" name="TextBox 21">
              <a:extLst>
                <a:ext uri="{FF2B5EF4-FFF2-40B4-BE49-F238E27FC236}">
                  <a16:creationId xmlns:a16="http://schemas.microsoft.com/office/drawing/2014/main" id="{93F4E9EE-C878-9980-F9C9-5277C64A6E8E}"/>
                </a:ext>
              </a:extLst>
            </p:cNvPr>
            <p:cNvSpPr txBox="1"/>
            <p:nvPr/>
          </p:nvSpPr>
          <p:spPr>
            <a:xfrm>
              <a:off x="5095485" y="2063809"/>
              <a:ext cx="792868" cy="276999"/>
            </a:xfrm>
            <a:prstGeom prst="rect">
              <a:avLst/>
            </a:prstGeom>
            <a:noFill/>
          </p:spPr>
          <p:txBody>
            <a:bodyPr wrap="square">
              <a:spAutoFit/>
            </a:bodyPr>
            <a:lstStyle/>
            <a:p>
              <a:r>
                <a:rPr lang="en-US" sz="1200" dirty="0">
                  <a:solidFill>
                    <a:schemeClr val="bg1"/>
                  </a:solidFill>
                  <a:cs typeface="Arial" pitchFamily="34" charset="0"/>
                </a:rPr>
                <a:t>36.8 M</a:t>
              </a:r>
              <a:endParaRPr lang="en-US" sz="1200" dirty="0">
                <a:solidFill>
                  <a:schemeClr val="bg1"/>
                </a:solidFill>
              </a:endParaRPr>
            </a:p>
          </p:txBody>
        </p:sp>
        <p:sp>
          <p:nvSpPr>
            <p:cNvPr id="23" name="TextBox 22">
              <a:extLst>
                <a:ext uri="{FF2B5EF4-FFF2-40B4-BE49-F238E27FC236}">
                  <a16:creationId xmlns:a16="http://schemas.microsoft.com/office/drawing/2014/main" id="{A5AF7971-1725-13F7-C514-4AA2F43BDA60}"/>
                </a:ext>
              </a:extLst>
            </p:cNvPr>
            <p:cNvSpPr txBox="1"/>
            <p:nvPr/>
          </p:nvSpPr>
          <p:spPr>
            <a:xfrm>
              <a:off x="5095485" y="2530477"/>
              <a:ext cx="809269" cy="446276"/>
            </a:xfrm>
            <a:prstGeom prst="rect">
              <a:avLst/>
            </a:prstGeom>
            <a:noFill/>
          </p:spPr>
          <p:txBody>
            <a:bodyPr wrap="square">
              <a:spAutoFit/>
            </a:bodyPr>
            <a:lstStyle/>
            <a:p>
              <a:r>
                <a:rPr lang="en-US" sz="1200" dirty="0">
                  <a:solidFill>
                    <a:srgbClr val="FFC000"/>
                  </a:solidFill>
                </a:rPr>
                <a:t>26% </a:t>
              </a:r>
              <a:r>
                <a:rPr lang="en-US" sz="1050" dirty="0">
                  <a:solidFill>
                    <a:srgbClr val="FFC000"/>
                  </a:solidFill>
                </a:rPr>
                <a:t>increase</a:t>
              </a:r>
              <a:endParaRPr lang="en-US" sz="1200" dirty="0">
                <a:solidFill>
                  <a:srgbClr val="FFC000"/>
                </a:solidFill>
              </a:endParaRPr>
            </a:p>
          </p:txBody>
        </p:sp>
      </p:grpSp>
    </p:spTree>
    <p:extLst>
      <p:ext uri="{BB962C8B-B14F-4D97-AF65-F5344CB8AC3E}">
        <p14:creationId xmlns:p14="http://schemas.microsoft.com/office/powerpoint/2010/main" val="558536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67CC7E8-3ED1-948E-CB43-36EE14B5177F}"/>
              </a:ext>
            </a:extLst>
          </p:cNvPr>
          <p:cNvSpPr/>
          <p:nvPr/>
        </p:nvSpPr>
        <p:spPr>
          <a:xfrm>
            <a:off x="6337075" y="1942125"/>
            <a:ext cx="1676308" cy="299177"/>
          </a:xfrm>
          <a:prstGeom prst="roundRect">
            <a:avLst>
              <a:gd name="adj" fmla="val 44427"/>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599" dirty="0">
                <a:solidFill>
                  <a:schemeClr val="accent1"/>
                </a:solidFill>
                <a:latin typeface="Franklin Gothic Medium" panose="020B0603020102020204" pitchFamily="34" charset="0"/>
                <a:cs typeface="Arial" pitchFamily="34" charset="0"/>
              </a:rPr>
              <a:t>2020 – 2060 </a:t>
            </a:r>
          </a:p>
        </p:txBody>
      </p:sp>
      <p:pic>
        <p:nvPicPr>
          <p:cNvPr id="23" name="Picture 22" descr="A map of texas with blue and white squares&#10;&#10;Description automatically generated">
            <a:extLst>
              <a:ext uri="{FF2B5EF4-FFF2-40B4-BE49-F238E27FC236}">
                <a16:creationId xmlns:a16="http://schemas.microsoft.com/office/drawing/2014/main" id="{A74CD56D-EEED-2DB3-FB90-743849CFC80D}"/>
              </a:ext>
            </a:extLst>
          </p:cNvPr>
          <p:cNvPicPr>
            <a:picLocks noChangeAspect="1"/>
          </p:cNvPicPr>
          <p:nvPr/>
        </p:nvPicPr>
        <p:blipFill>
          <a:blip r:embed="rId3"/>
          <a:stretch>
            <a:fillRect/>
          </a:stretch>
        </p:blipFill>
        <p:spPr>
          <a:xfrm>
            <a:off x="4903174" y="1802136"/>
            <a:ext cx="3222173" cy="2962648"/>
          </a:xfrm>
          <a:prstGeom prst="rect">
            <a:avLst/>
          </a:prstGeom>
          <a:effectLst>
            <a:outerShdw blurRad="63500" sx="102000" sy="102000" algn="ctr" rotWithShape="0">
              <a:prstClr val="black">
                <a:alpha val="40000"/>
              </a:prstClr>
            </a:outerShdw>
          </a:effectLst>
        </p:spPr>
      </p:pic>
      <p:sp>
        <p:nvSpPr>
          <p:cNvPr id="11" name="Rectangle: Rounded Corners 10">
            <a:extLst>
              <a:ext uri="{FF2B5EF4-FFF2-40B4-BE49-F238E27FC236}">
                <a16:creationId xmlns:a16="http://schemas.microsoft.com/office/drawing/2014/main" id="{0B833524-225B-D217-E9DD-9B5C2D2568B5}"/>
              </a:ext>
            </a:extLst>
          </p:cNvPr>
          <p:cNvSpPr/>
          <p:nvPr/>
        </p:nvSpPr>
        <p:spPr>
          <a:xfrm>
            <a:off x="1959664" y="1973061"/>
            <a:ext cx="1676308" cy="299177"/>
          </a:xfrm>
          <a:prstGeom prst="roundRect">
            <a:avLst>
              <a:gd name="adj" fmla="val 44427"/>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599" dirty="0">
                <a:solidFill>
                  <a:schemeClr val="accent1"/>
                </a:solidFill>
                <a:latin typeface="Franklin Gothic Medium" panose="020B0603020102020204" pitchFamily="34" charset="0"/>
                <a:cs typeface="Arial" pitchFamily="34" charset="0"/>
              </a:rPr>
              <a:t>2020 – 2040 </a:t>
            </a:r>
          </a:p>
        </p:txBody>
      </p:sp>
      <p:pic>
        <p:nvPicPr>
          <p:cNvPr id="10" name="Picture 9" descr="A map of texas with blue squares&#10;&#10;Description automatically generated">
            <a:extLst>
              <a:ext uri="{FF2B5EF4-FFF2-40B4-BE49-F238E27FC236}">
                <a16:creationId xmlns:a16="http://schemas.microsoft.com/office/drawing/2014/main" id="{16E825A6-BF86-10F0-D13C-5DC04C40BB57}"/>
              </a:ext>
            </a:extLst>
          </p:cNvPr>
          <p:cNvPicPr>
            <a:picLocks noChangeAspect="1"/>
          </p:cNvPicPr>
          <p:nvPr/>
        </p:nvPicPr>
        <p:blipFill rotWithShape="1">
          <a:blip r:embed="rId4"/>
          <a:srcRect l="2245" r="2245"/>
          <a:stretch/>
        </p:blipFill>
        <p:spPr>
          <a:xfrm>
            <a:off x="599579" y="1773613"/>
            <a:ext cx="3252140" cy="3005205"/>
          </a:xfrm>
          <a:prstGeom prst="rect">
            <a:avLst/>
          </a:prstGeom>
          <a:effectLst>
            <a:outerShdw blurRad="63500" sx="102000" sy="102000" algn="ctr" rotWithShape="0">
              <a:prstClr val="black">
                <a:alpha val="40000"/>
              </a:prstClr>
            </a:outerShdw>
          </a:effectLst>
        </p:spPr>
      </p:pic>
      <p:sp>
        <p:nvSpPr>
          <p:cNvPr id="3" name="Title 1">
            <a:extLst>
              <a:ext uri="{FF2B5EF4-FFF2-40B4-BE49-F238E27FC236}">
                <a16:creationId xmlns:a16="http://schemas.microsoft.com/office/drawing/2014/main" id="{9594CE5B-F894-EE2B-B5C3-555D0BCACBA7}"/>
              </a:ext>
            </a:extLst>
          </p:cNvPr>
          <p:cNvSpPr>
            <a:spLocks noGrp="1"/>
          </p:cNvSpPr>
          <p:nvPr>
            <p:ph type="title"/>
          </p:nvPr>
        </p:nvSpPr>
        <p:spPr>
          <a:xfrm>
            <a:off x="383476" y="-685822"/>
            <a:ext cx="8922291" cy="322233"/>
          </a:xfrm>
        </p:spPr>
        <p:txBody>
          <a:bodyPr>
            <a:normAutofit fontScale="90000"/>
          </a:bodyPr>
          <a:lstStyle/>
          <a:p>
            <a:r>
              <a:rPr lang="en-US" sz="2398" dirty="0">
                <a:solidFill>
                  <a:schemeClr val="bg1"/>
                </a:solidFill>
              </a:rPr>
              <a:t>Texas Population Projection (2020 – 2060)</a:t>
            </a:r>
          </a:p>
        </p:txBody>
      </p:sp>
      <p:sp>
        <p:nvSpPr>
          <p:cNvPr id="2" name="Content Placeholder 6">
            <a:extLst>
              <a:ext uri="{FF2B5EF4-FFF2-40B4-BE49-F238E27FC236}">
                <a16:creationId xmlns:a16="http://schemas.microsoft.com/office/drawing/2014/main" id="{B70F5F1F-CF2C-DC97-3E7F-DC358FDF303E}"/>
              </a:ext>
            </a:extLst>
          </p:cNvPr>
          <p:cNvSpPr txBox="1">
            <a:spLocks/>
          </p:cNvSpPr>
          <p:nvPr/>
        </p:nvSpPr>
        <p:spPr>
          <a:xfrm>
            <a:off x="597115" y="1673953"/>
            <a:ext cx="3882605" cy="3260485"/>
          </a:xfrm>
          <a:prstGeom prst="rect">
            <a:avLst/>
          </a:prstGeom>
        </p:spPr>
        <p:txBody>
          <a:bodyPr/>
          <a:lst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998" dirty="0"/>
          </a:p>
        </p:txBody>
      </p:sp>
      <p:sp>
        <p:nvSpPr>
          <p:cNvPr id="7" name="Content Placeholder 6">
            <a:extLst>
              <a:ext uri="{FF2B5EF4-FFF2-40B4-BE49-F238E27FC236}">
                <a16:creationId xmlns:a16="http://schemas.microsoft.com/office/drawing/2014/main" id="{DDDA71BD-0AA7-2412-89BC-7914A68DC305}"/>
              </a:ext>
            </a:extLst>
          </p:cNvPr>
          <p:cNvSpPr txBox="1">
            <a:spLocks/>
          </p:cNvSpPr>
          <p:nvPr/>
        </p:nvSpPr>
        <p:spPr>
          <a:xfrm>
            <a:off x="-64158" y="360207"/>
            <a:ext cx="3014729" cy="4265735"/>
          </a:xfrm>
          <a:prstGeom prst="rect">
            <a:avLst/>
          </a:prstGeom>
        </p:spPr>
        <p:txBody>
          <a:bodyPr/>
          <a:lst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998" dirty="0"/>
          </a:p>
        </p:txBody>
      </p:sp>
      <p:sp>
        <p:nvSpPr>
          <p:cNvPr id="21" name="Rectangle: Rounded Corners 20">
            <a:extLst>
              <a:ext uri="{FF2B5EF4-FFF2-40B4-BE49-F238E27FC236}">
                <a16:creationId xmlns:a16="http://schemas.microsoft.com/office/drawing/2014/main" id="{0AA08799-8A08-E1DD-3855-985E6F21670E}"/>
              </a:ext>
            </a:extLst>
          </p:cNvPr>
          <p:cNvSpPr/>
          <p:nvPr/>
        </p:nvSpPr>
        <p:spPr>
          <a:xfrm>
            <a:off x="4708680" y="3866468"/>
            <a:ext cx="4367265" cy="1067972"/>
          </a:xfrm>
          <a:prstGeom prst="roundRect">
            <a:avLst>
              <a:gd name="adj" fmla="val 44427"/>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493" indent="-285493">
              <a:buFont typeface="Arial" panose="020B0604020202020204" pitchFamily="34" charset="0"/>
              <a:buChar char="•"/>
            </a:pPr>
            <a:endParaRPr lang="en-US" sz="1499" dirty="0">
              <a:solidFill>
                <a:schemeClr val="tx1"/>
              </a:solidFill>
              <a:latin typeface="Franklin Gothic Book" panose="020B0503020102020204" pitchFamily="34" charset="0"/>
              <a:cs typeface="Arial" pitchFamily="34" charset="0"/>
            </a:endParaRPr>
          </a:p>
        </p:txBody>
      </p:sp>
      <p:sp>
        <p:nvSpPr>
          <p:cNvPr id="24" name="Content Placeholder 6">
            <a:extLst>
              <a:ext uri="{FF2B5EF4-FFF2-40B4-BE49-F238E27FC236}">
                <a16:creationId xmlns:a16="http://schemas.microsoft.com/office/drawing/2014/main" id="{DE644B97-9236-E64B-AE87-12B993106EF1}"/>
              </a:ext>
            </a:extLst>
          </p:cNvPr>
          <p:cNvSpPr txBox="1">
            <a:spLocks/>
          </p:cNvSpPr>
          <p:nvPr/>
        </p:nvSpPr>
        <p:spPr>
          <a:xfrm>
            <a:off x="3162539" y="4883859"/>
            <a:ext cx="5598968" cy="196026"/>
          </a:xfrm>
          <a:prstGeom prst="rect">
            <a:avLst/>
          </a:prstGeom>
        </p:spPr>
        <p:txBody>
          <a:bodyPr wrap="square">
            <a:spAutoFit/>
          </a:bodyPr>
          <a:lstStyle>
            <a:defPPr>
              <a:defRPr lang="en-US"/>
            </a:defPPr>
            <a:lvl1pPr>
              <a:spcAft>
                <a:spcPts val="150"/>
              </a:spcAft>
              <a:defRPr sz="675" kern="900">
                <a:solidFill>
                  <a:schemeClr val="bg1">
                    <a:lumMod val="65000"/>
                  </a:schemeClr>
                </a:solidFill>
                <a:latin typeface="Arial" panose="020B0604020202020204" pitchFamily="34" charset="0"/>
                <a:cs typeface="Arial" panose="020B0604020202020204" pitchFamily="34" charset="0"/>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674" dirty="0"/>
              <a:t>Data source: Texas Demographic Center data projections. Vintage 2022 Population Projection - using the migration rates between 2010-2020  </a:t>
            </a:r>
          </a:p>
        </p:txBody>
      </p:sp>
      <p:sp>
        <p:nvSpPr>
          <p:cNvPr id="9" name="TextBox 8">
            <a:extLst>
              <a:ext uri="{FF2B5EF4-FFF2-40B4-BE49-F238E27FC236}">
                <a16:creationId xmlns:a16="http://schemas.microsoft.com/office/drawing/2014/main" id="{4A1F3D7B-4556-A5A2-2C6F-0CCC1B35E643}"/>
              </a:ext>
            </a:extLst>
          </p:cNvPr>
          <p:cNvSpPr txBox="1"/>
          <p:nvPr/>
        </p:nvSpPr>
        <p:spPr>
          <a:xfrm>
            <a:off x="837176" y="1300936"/>
            <a:ext cx="7368888" cy="288705"/>
          </a:xfrm>
          <a:prstGeom prst="round2DiagRect">
            <a:avLst>
              <a:gd name="adj1" fmla="val 50000"/>
              <a:gd name="adj2" fmla="val 0"/>
            </a:avLst>
          </a:prstGeom>
          <a:solidFill>
            <a:schemeClr val="accent5"/>
          </a:solidFill>
          <a:ln w="12700">
            <a:solidFill>
              <a:schemeClr val="bg1"/>
            </a:solidFill>
          </a:ln>
        </p:spPr>
        <p:txBody>
          <a:bodyPr vert="horz" wrap="square" lIns="0" tIns="7977" rIns="0" bIns="0" rtlCol="0" anchor="ctr">
            <a:noAutofit/>
          </a:bodyPr>
          <a:lstStyle>
            <a:defPPr>
              <a:defRPr lang="en-US"/>
            </a:defPPr>
            <a:lvl1pPr algn="ctr">
              <a:spcBef>
                <a:spcPts val="63"/>
              </a:spcBef>
              <a:defRPr sz="1400" spc="-3">
                <a:solidFill>
                  <a:schemeClr val="bg1"/>
                </a:solidFill>
                <a:latin typeface="+mj-lt"/>
                <a:cs typeface="Calibri"/>
              </a:defRPr>
            </a:lvl1pPr>
          </a:lstStyle>
          <a:p>
            <a:r>
              <a:rPr lang="en-US" sz="1399" dirty="0"/>
              <a:t>Population is Projected to Grow in and Around Urban Areas</a:t>
            </a:r>
          </a:p>
        </p:txBody>
      </p:sp>
      <p:grpSp>
        <p:nvGrpSpPr>
          <p:cNvPr id="32" name="Group 31">
            <a:extLst>
              <a:ext uri="{FF2B5EF4-FFF2-40B4-BE49-F238E27FC236}">
                <a16:creationId xmlns:a16="http://schemas.microsoft.com/office/drawing/2014/main" id="{A6C65565-F0E9-0962-704A-537FA5C42B91}"/>
              </a:ext>
            </a:extLst>
          </p:cNvPr>
          <p:cNvGrpSpPr/>
          <p:nvPr/>
        </p:nvGrpSpPr>
        <p:grpSpPr>
          <a:xfrm>
            <a:off x="273186" y="1802135"/>
            <a:ext cx="1241787" cy="1061255"/>
            <a:chOff x="329145" y="3286766"/>
            <a:chExt cx="1242937" cy="1062238"/>
          </a:xfrm>
        </p:grpSpPr>
        <p:pic>
          <p:nvPicPr>
            <p:cNvPr id="26" name="Picture 25" descr="A black screen with white text&#10;&#10;Description automatically generated">
              <a:extLst>
                <a:ext uri="{FF2B5EF4-FFF2-40B4-BE49-F238E27FC236}">
                  <a16:creationId xmlns:a16="http://schemas.microsoft.com/office/drawing/2014/main" id="{256E9D93-3805-F01A-8E54-336D54F29044}"/>
                </a:ext>
              </a:extLst>
            </p:cNvPr>
            <p:cNvPicPr>
              <a:picLocks noChangeAspect="1"/>
            </p:cNvPicPr>
            <p:nvPr/>
          </p:nvPicPr>
          <p:blipFill rotWithShape="1">
            <a:blip r:embed="rId5">
              <a:extLst>
                <a:ext uri="{28A0092B-C50C-407E-A947-70E740481C1C}">
                  <a14:useLocalDpi xmlns:a14="http://schemas.microsoft.com/office/drawing/2010/main" val="0"/>
                </a:ext>
              </a:extLst>
            </a:blip>
            <a:srcRect r="90578"/>
            <a:stretch/>
          </p:blipFill>
          <p:spPr>
            <a:xfrm>
              <a:off x="329145" y="3286766"/>
              <a:ext cx="168795" cy="1028366"/>
            </a:xfrm>
            <a:prstGeom prst="rect">
              <a:avLst/>
            </a:prstGeom>
          </p:spPr>
        </p:pic>
        <p:sp>
          <p:nvSpPr>
            <p:cNvPr id="27" name="TextBox 26">
              <a:extLst>
                <a:ext uri="{FF2B5EF4-FFF2-40B4-BE49-F238E27FC236}">
                  <a16:creationId xmlns:a16="http://schemas.microsoft.com/office/drawing/2014/main" id="{3804928F-DE14-7BE9-8B01-31536BB64638}"/>
                </a:ext>
              </a:extLst>
            </p:cNvPr>
            <p:cNvSpPr txBox="1"/>
            <p:nvPr/>
          </p:nvSpPr>
          <p:spPr>
            <a:xfrm>
              <a:off x="428343" y="3299176"/>
              <a:ext cx="1035320" cy="215444"/>
            </a:xfrm>
            <a:prstGeom prst="rect">
              <a:avLst/>
            </a:prstGeom>
            <a:noFill/>
          </p:spPr>
          <p:txBody>
            <a:bodyPr wrap="square" rtlCol="0">
              <a:spAutoFit/>
            </a:bodyPr>
            <a:lstStyle/>
            <a:p>
              <a:r>
                <a:rPr lang="en-US" sz="799" dirty="0">
                  <a:solidFill>
                    <a:schemeClr val="tx1">
                      <a:lumMod val="65000"/>
                      <a:lumOff val="35000"/>
                    </a:schemeClr>
                  </a:solidFill>
                </a:rPr>
                <a:t>Population Loss</a:t>
              </a:r>
            </a:p>
          </p:txBody>
        </p:sp>
        <p:sp>
          <p:nvSpPr>
            <p:cNvPr id="28" name="TextBox 27">
              <a:extLst>
                <a:ext uri="{FF2B5EF4-FFF2-40B4-BE49-F238E27FC236}">
                  <a16:creationId xmlns:a16="http://schemas.microsoft.com/office/drawing/2014/main" id="{C134CD38-F2BD-1601-AC78-DC813B1CC760}"/>
                </a:ext>
              </a:extLst>
            </p:cNvPr>
            <p:cNvSpPr txBox="1"/>
            <p:nvPr/>
          </p:nvSpPr>
          <p:spPr>
            <a:xfrm>
              <a:off x="428343" y="3491148"/>
              <a:ext cx="879884" cy="215444"/>
            </a:xfrm>
            <a:prstGeom prst="rect">
              <a:avLst/>
            </a:prstGeom>
            <a:noFill/>
          </p:spPr>
          <p:txBody>
            <a:bodyPr wrap="square" rtlCol="0">
              <a:spAutoFit/>
            </a:bodyPr>
            <a:lstStyle/>
            <a:p>
              <a:r>
                <a:rPr lang="en-US" sz="799" dirty="0">
                  <a:solidFill>
                    <a:schemeClr val="tx1">
                      <a:lumMod val="65000"/>
                      <a:lumOff val="35000"/>
                    </a:schemeClr>
                  </a:solidFill>
                </a:rPr>
                <a:t>1 to 9,999</a:t>
              </a:r>
            </a:p>
          </p:txBody>
        </p:sp>
        <p:sp>
          <p:nvSpPr>
            <p:cNvPr id="29" name="TextBox 28">
              <a:extLst>
                <a:ext uri="{FF2B5EF4-FFF2-40B4-BE49-F238E27FC236}">
                  <a16:creationId xmlns:a16="http://schemas.microsoft.com/office/drawing/2014/main" id="{0E5B502A-806A-AD65-3969-D762520305E6}"/>
                </a:ext>
              </a:extLst>
            </p:cNvPr>
            <p:cNvSpPr txBox="1"/>
            <p:nvPr/>
          </p:nvSpPr>
          <p:spPr>
            <a:xfrm>
              <a:off x="425513" y="3709256"/>
              <a:ext cx="1050201" cy="338554"/>
            </a:xfrm>
            <a:prstGeom prst="rect">
              <a:avLst/>
            </a:prstGeom>
            <a:noFill/>
          </p:spPr>
          <p:txBody>
            <a:bodyPr wrap="square" rtlCol="0">
              <a:spAutoFit/>
            </a:bodyPr>
            <a:lstStyle/>
            <a:p>
              <a:r>
                <a:rPr lang="en-US" sz="799" dirty="0">
                  <a:solidFill>
                    <a:schemeClr val="tx1">
                      <a:lumMod val="65000"/>
                      <a:lumOff val="35000"/>
                    </a:schemeClr>
                  </a:solidFill>
                </a:rPr>
                <a:t>10,000 to 99,999</a:t>
              </a:r>
            </a:p>
          </p:txBody>
        </p:sp>
        <p:sp>
          <p:nvSpPr>
            <p:cNvPr id="30" name="TextBox 29">
              <a:extLst>
                <a:ext uri="{FF2B5EF4-FFF2-40B4-BE49-F238E27FC236}">
                  <a16:creationId xmlns:a16="http://schemas.microsoft.com/office/drawing/2014/main" id="{B7DC7BC7-D154-7744-D2A6-B8D4DAC06CC1}"/>
                </a:ext>
              </a:extLst>
            </p:cNvPr>
            <p:cNvSpPr txBox="1"/>
            <p:nvPr/>
          </p:nvSpPr>
          <p:spPr>
            <a:xfrm>
              <a:off x="425512" y="3917906"/>
              <a:ext cx="1146570" cy="338554"/>
            </a:xfrm>
            <a:prstGeom prst="rect">
              <a:avLst/>
            </a:prstGeom>
            <a:noFill/>
          </p:spPr>
          <p:txBody>
            <a:bodyPr wrap="square" rtlCol="0">
              <a:spAutoFit/>
            </a:bodyPr>
            <a:lstStyle/>
            <a:p>
              <a:r>
                <a:rPr lang="en-US" sz="799" dirty="0">
                  <a:solidFill>
                    <a:schemeClr val="tx1">
                      <a:lumMod val="65000"/>
                      <a:lumOff val="35000"/>
                    </a:schemeClr>
                  </a:solidFill>
                </a:rPr>
                <a:t>100,000 to 499,999</a:t>
              </a:r>
            </a:p>
          </p:txBody>
        </p:sp>
        <p:sp>
          <p:nvSpPr>
            <p:cNvPr id="31" name="TextBox 30">
              <a:extLst>
                <a:ext uri="{FF2B5EF4-FFF2-40B4-BE49-F238E27FC236}">
                  <a16:creationId xmlns:a16="http://schemas.microsoft.com/office/drawing/2014/main" id="{477ED5C1-7526-98DD-4637-4C62A53D5EEB}"/>
                </a:ext>
              </a:extLst>
            </p:cNvPr>
            <p:cNvSpPr txBox="1"/>
            <p:nvPr/>
          </p:nvSpPr>
          <p:spPr>
            <a:xfrm>
              <a:off x="425512" y="4133560"/>
              <a:ext cx="1146570" cy="215444"/>
            </a:xfrm>
            <a:prstGeom prst="rect">
              <a:avLst/>
            </a:prstGeom>
            <a:noFill/>
          </p:spPr>
          <p:txBody>
            <a:bodyPr wrap="square" rtlCol="0">
              <a:spAutoFit/>
            </a:bodyPr>
            <a:lstStyle/>
            <a:p>
              <a:r>
                <a:rPr lang="en-US" sz="799" dirty="0">
                  <a:solidFill>
                    <a:schemeClr val="tx1">
                      <a:lumMod val="65000"/>
                      <a:lumOff val="35000"/>
                    </a:schemeClr>
                  </a:solidFill>
                </a:rPr>
                <a:t>500,000 or more</a:t>
              </a:r>
            </a:p>
          </p:txBody>
        </p:sp>
      </p:grpSp>
      <p:grpSp>
        <p:nvGrpSpPr>
          <p:cNvPr id="40" name="Group 39">
            <a:extLst>
              <a:ext uri="{FF2B5EF4-FFF2-40B4-BE49-F238E27FC236}">
                <a16:creationId xmlns:a16="http://schemas.microsoft.com/office/drawing/2014/main" id="{06B71D14-27DA-8FDF-A9D0-C9D8E0974CEC}"/>
              </a:ext>
            </a:extLst>
          </p:cNvPr>
          <p:cNvGrpSpPr/>
          <p:nvPr/>
        </p:nvGrpSpPr>
        <p:grpSpPr>
          <a:xfrm>
            <a:off x="4625017" y="1802135"/>
            <a:ext cx="1241787" cy="1184251"/>
            <a:chOff x="329145" y="3286766"/>
            <a:chExt cx="1242937" cy="1185348"/>
          </a:xfrm>
        </p:grpSpPr>
        <p:pic>
          <p:nvPicPr>
            <p:cNvPr id="41" name="Picture 40" descr="A black screen with white text&#10;&#10;Description automatically generated">
              <a:extLst>
                <a:ext uri="{FF2B5EF4-FFF2-40B4-BE49-F238E27FC236}">
                  <a16:creationId xmlns:a16="http://schemas.microsoft.com/office/drawing/2014/main" id="{94B7114D-0A36-E7B3-2936-38C287CC6FD0}"/>
                </a:ext>
              </a:extLst>
            </p:cNvPr>
            <p:cNvPicPr>
              <a:picLocks noChangeAspect="1"/>
            </p:cNvPicPr>
            <p:nvPr/>
          </p:nvPicPr>
          <p:blipFill rotWithShape="1">
            <a:blip r:embed="rId5">
              <a:extLst>
                <a:ext uri="{28A0092B-C50C-407E-A947-70E740481C1C}">
                  <a14:useLocalDpi xmlns:a14="http://schemas.microsoft.com/office/drawing/2010/main" val="0"/>
                </a:ext>
              </a:extLst>
            </a:blip>
            <a:srcRect r="90578"/>
            <a:stretch/>
          </p:blipFill>
          <p:spPr>
            <a:xfrm>
              <a:off x="329145" y="3286766"/>
              <a:ext cx="168795" cy="1028366"/>
            </a:xfrm>
            <a:prstGeom prst="rect">
              <a:avLst/>
            </a:prstGeom>
          </p:spPr>
        </p:pic>
        <p:sp>
          <p:nvSpPr>
            <p:cNvPr id="42" name="TextBox 41">
              <a:extLst>
                <a:ext uri="{FF2B5EF4-FFF2-40B4-BE49-F238E27FC236}">
                  <a16:creationId xmlns:a16="http://schemas.microsoft.com/office/drawing/2014/main" id="{DDC97A9B-EC11-D423-0722-FA1A81131C3B}"/>
                </a:ext>
              </a:extLst>
            </p:cNvPr>
            <p:cNvSpPr txBox="1"/>
            <p:nvPr/>
          </p:nvSpPr>
          <p:spPr>
            <a:xfrm>
              <a:off x="428342" y="3299176"/>
              <a:ext cx="1047371" cy="215444"/>
            </a:xfrm>
            <a:prstGeom prst="rect">
              <a:avLst/>
            </a:prstGeom>
            <a:noFill/>
          </p:spPr>
          <p:txBody>
            <a:bodyPr wrap="square" rtlCol="0">
              <a:spAutoFit/>
            </a:bodyPr>
            <a:lstStyle/>
            <a:p>
              <a:r>
                <a:rPr lang="en-US" sz="799" dirty="0">
                  <a:solidFill>
                    <a:schemeClr val="tx1">
                      <a:lumMod val="65000"/>
                      <a:lumOff val="35000"/>
                    </a:schemeClr>
                  </a:solidFill>
                </a:rPr>
                <a:t>Population Loss</a:t>
              </a:r>
            </a:p>
          </p:txBody>
        </p:sp>
        <p:sp>
          <p:nvSpPr>
            <p:cNvPr id="43" name="TextBox 42">
              <a:extLst>
                <a:ext uri="{FF2B5EF4-FFF2-40B4-BE49-F238E27FC236}">
                  <a16:creationId xmlns:a16="http://schemas.microsoft.com/office/drawing/2014/main" id="{E6A6A887-E32E-08BB-34E5-42BEB9E9CD73}"/>
                </a:ext>
              </a:extLst>
            </p:cNvPr>
            <p:cNvSpPr txBox="1"/>
            <p:nvPr/>
          </p:nvSpPr>
          <p:spPr>
            <a:xfrm>
              <a:off x="428343" y="3491148"/>
              <a:ext cx="879884" cy="215444"/>
            </a:xfrm>
            <a:prstGeom prst="rect">
              <a:avLst/>
            </a:prstGeom>
            <a:noFill/>
          </p:spPr>
          <p:txBody>
            <a:bodyPr wrap="square" rtlCol="0">
              <a:spAutoFit/>
            </a:bodyPr>
            <a:lstStyle/>
            <a:p>
              <a:r>
                <a:rPr lang="en-US" sz="799" dirty="0">
                  <a:solidFill>
                    <a:schemeClr val="tx1">
                      <a:lumMod val="65000"/>
                      <a:lumOff val="35000"/>
                    </a:schemeClr>
                  </a:solidFill>
                </a:rPr>
                <a:t>1 to 19,999</a:t>
              </a:r>
            </a:p>
          </p:txBody>
        </p:sp>
        <p:sp>
          <p:nvSpPr>
            <p:cNvPr id="44" name="TextBox 43">
              <a:extLst>
                <a:ext uri="{FF2B5EF4-FFF2-40B4-BE49-F238E27FC236}">
                  <a16:creationId xmlns:a16="http://schemas.microsoft.com/office/drawing/2014/main" id="{7430B709-C351-B1FD-5E5C-7B5754FD8356}"/>
                </a:ext>
              </a:extLst>
            </p:cNvPr>
            <p:cNvSpPr txBox="1"/>
            <p:nvPr/>
          </p:nvSpPr>
          <p:spPr>
            <a:xfrm>
              <a:off x="425513" y="3709256"/>
              <a:ext cx="1050201" cy="338554"/>
            </a:xfrm>
            <a:prstGeom prst="rect">
              <a:avLst/>
            </a:prstGeom>
            <a:noFill/>
          </p:spPr>
          <p:txBody>
            <a:bodyPr wrap="square" rtlCol="0">
              <a:spAutoFit/>
            </a:bodyPr>
            <a:lstStyle/>
            <a:p>
              <a:r>
                <a:rPr lang="en-US" sz="799" dirty="0">
                  <a:solidFill>
                    <a:schemeClr val="tx1">
                      <a:lumMod val="65000"/>
                      <a:lumOff val="35000"/>
                    </a:schemeClr>
                  </a:solidFill>
                </a:rPr>
                <a:t>20,000 to 199,999</a:t>
              </a:r>
            </a:p>
          </p:txBody>
        </p:sp>
        <p:sp>
          <p:nvSpPr>
            <p:cNvPr id="45" name="TextBox 44">
              <a:extLst>
                <a:ext uri="{FF2B5EF4-FFF2-40B4-BE49-F238E27FC236}">
                  <a16:creationId xmlns:a16="http://schemas.microsoft.com/office/drawing/2014/main" id="{28362DD1-914F-36D7-C600-C8D67F0B9AEC}"/>
                </a:ext>
              </a:extLst>
            </p:cNvPr>
            <p:cNvSpPr txBox="1"/>
            <p:nvPr/>
          </p:nvSpPr>
          <p:spPr>
            <a:xfrm>
              <a:off x="425512" y="3917906"/>
              <a:ext cx="1146570" cy="338554"/>
            </a:xfrm>
            <a:prstGeom prst="rect">
              <a:avLst/>
            </a:prstGeom>
            <a:noFill/>
          </p:spPr>
          <p:txBody>
            <a:bodyPr wrap="square" rtlCol="0">
              <a:spAutoFit/>
            </a:bodyPr>
            <a:lstStyle/>
            <a:p>
              <a:r>
                <a:rPr lang="en-US" sz="799" dirty="0">
                  <a:solidFill>
                    <a:schemeClr val="tx1">
                      <a:lumMod val="65000"/>
                      <a:lumOff val="35000"/>
                    </a:schemeClr>
                  </a:solidFill>
                </a:rPr>
                <a:t>200,000 to 999,999</a:t>
              </a:r>
            </a:p>
          </p:txBody>
        </p:sp>
        <p:sp>
          <p:nvSpPr>
            <p:cNvPr id="46" name="TextBox 45">
              <a:extLst>
                <a:ext uri="{FF2B5EF4-FFF2-40B4-BE49-F238E27FC236}">
                  <a16:creationId xmlns:a16="http://schemas.microsoft.com/office/drawing/2014/main" id="{B75E9508-F91F-1704-965C-2C31078E9CD3}"/>
                </a:ext>
              </a:extLst>
            </p:cNvPr>
            <p:cNvSpPr txBox="1"/>
            <p:nvPr/>
          </p:nvSpPr>
          <p:spPr>
            <a:xfrm>
              <a:off x="425512" y="4133560"/>
              <a:ext cx="1146570" cy="338554"/>
            </a:xfrm>
            <a:prstGeom prst="rect">
              <a:avLst/>
            </a:prstGeom>
            <a:noFill/>
          </p:spPr>
          <p:txBody>
            <a:bodyPr wrap="square" rtlCol="0">
              <a:spAutoFit/>
            </a:bodyPr>
            <a:lstStyle/>
            <a:p>
              <a:r>
                <a:rPr lang="en-US" sz="799" dirty="0">
                  <a:solidFill>
                    <a:schemeClr val="tx1">
                      <a:lumMod val="65000"/>
                      <a:lumOff val="35000"/>
                    </a:schemeClr>
                  </a:solidFill>
                </a:rPr>
                <a:t>1,000,000 or more</a:t>
              </a:r>
            </a:p>
          </p:txBody>
        </p:sp>
      </p:grpSp>
      <p:pic>
        <p:nvPicPr>
          <p:cNvPr id="48" name="Picture 47" descr="A grey arrow pointing upwards&#10;&#10;Description automatically generated">
            <a:extLst>
              <a:ext uri="{FF2B5EF4-FFF2-40B4-BE49-F238E27FC236}">
                <a16:creationId xmlns:a16="http://schemas.microsoft.com/office/drawing/2014/main" id="{2DC839E9-8E68-97D8-D385-C91FEFEC06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0342" y="1349227"/>
            <a:ext cx="348352" cy="237751"/>
          </a:xfrm>
          <a:prstGeom prst="rect">
            <a:avLst/>
          </a:prstGeom>
        </p:spPr>
      </p:pic>
      <p:sp>
        <p:nvSpPr>
          <p:cNvPr id="5" name="Isosceles Triangle 4">
            <a:extLst>
              <a:ext uri="{FF2B5EF4-FFF2-40B4-BE49-F238E27FC236}">
                <a16:creationId xmlns:a16="http://schemas.microsoft.com/office/drawing/2014/main" id="{651A8FB5-9ADC-6F91-C402-164BD68E279A}"/>
              </a:ext>
            </a:extLst>
          </p:cNvPr>
          <p:cNvSpPr/>
          <p:nvPr/>
        </p:nvSpPr>
        <p:spPr>
          <a:xfrm>
            <a:off x="2416982" y="2598760"/>
            <a:ext cx="948232" cy="1262596"/>
          </a:xfrm>
          <a:custGeom>
            <a:avLst/>
            <a:gdLst>
              <a:gd name="connsiteX0" fmla="*/ 0 w 1437343"/>
              <a:gd name="connsiteY0" fmla="*/ 1172739 h 1172739"/>
              <a:gd name="connsiteX1" fmla="*/ 718672 w 1437343"/>
              <a:gd name="connsiteY1" fmla="*/ 0 h 1172739"/>
              <a:gd name="connsiteX2" fmla="*/ 1437343 w 1437343"/>
              <a:gd name="connsiteY2" fmla="*/ 1172739 h 1172739"/>
              <a:gd name="connsiteX3" fmla="*/ 0 w 1437343"/>
              <a:gd name="connsiteY3" fmla="*/ 1172739 h 1172739"/>
              <a:gd name="connsiteX0" fmla="*/ 0 w 1184952"/>
              <a:gd name="connsiteY0" fmla="*/ 1396167 h 1396167"/>
              <a:gd name="connsiteX1" fmla="*/ 466281 w 1184952"/>
              <a:gd name="connsiteY1" fmla="*/ 0 h 1396167"/>
              <a:gd name="connsiteX2" fmla="*/ 1184952 w 1184952"/>
              <a:gd name="connsiteY2" fmla="*/ 1172739 h 1396167"/>
              <a:gd name="connsiteX3" fmla="*/ 0 w 1184952"/>
              <a:gd name="connsiteY3" fmla="*/ 1396167 h 1396167"/>
              <a:gd name="connsiteX0" fmla="*/ 0 w 1184952"/>
              <a:gd name="connsiteY0" fmla="*/ 1110676 h 1110676"/>
              <a:gd name="connsiteX1" fmla="*/ 354567 w 1184952"/>
              <a:gd name="connsiteY1" fmla="*/ 0 h 1110676"/>
              <a:gd name="connsiteX2" fmla="*/ 1184952 w 1184952"/>
              <a:gd name="connsiteY2" fmla="*/ 887248 h 1110676"/>
              <a:gd name="connsiteX3" fmla="*/ 0 w 1184952"/>
              <a:gd name="connsiteY3" fmla="*/ 1110676 h 1110676"/>
              <a:gd name="connsiteX0" fmla="*/ 0 w 796021"/>
              <a:gd name="connsiteY0" fmla="*/ 1110676 h 1110676"/>
              <a:gd name="connsiteX1" fmla="*/ 354567 w 796021"/>
              <a:gd name="connsiteY1" fmla="*/ 0 h 1110676"/>
              <a:gd name="connsiteX2" fmla="*/ 796021 w 796021"/>
              <a:gd name="connsiteY2" fmla="*/ 941036 h 1110676"/>
              <a:gd name="connsiteX3" fmla="*/ 0 w 796021"/>
              <a:gd name="connsiteY3" fmla="*/ 1110676 h 1110676"/>
              <a:gd name="connsiteX0" fmla="*/ 0 w 862222"/>
              <a:gd name="connsiteY0" fmla="*/ 1164464 h 1164464"/>
              <a:gd name="connsiteX1" fmla="*/ 420768 w 862222"/>
              <a:gd name="connsiteY1" fmla="*/ 0 h 1164464"/>
              <a:gd name="connsiteX2" fmla="*/ 862222 w 862222"/>
              <a:gd name="connsiteY2" fmla="*/ 941036 h 1164464"/>
              <a:gd name="connsiteX3" fmla="*/ 0 w 862222"/>
              <a:gd name="connsiteY3" fmla="*/ 1164464 h 1164464"/>
              <a:gd name="connsiteX0" fmla="*/ 0 w 949110"/>
              <a:gd name="connsiteY0" fmla="*/ 1164464 h 1164464"/>
              <a:gd name="connsiteX1" fmla="*/ 420768 w 949110"/>
              <a:gd name="connsiteY1" fmla="*/ 0 h 1164464"/>
              <a:gd name="connsiteX2" fmla="*/ 949110 w 949110"/>
              <a:gd name="connsiteY2" fmla="*/ 1007237 h 1164464"/>
              <a:gd name="connsiteX3" fmla="*/ 0 w 949110"/>
              <a:gd name="connsiteY3" fmla="*/ 1164464 h 1164464"/>
              <a:gd name="connsiteX0" fmla="*/ 0 w 949110"/>
              <a:gd name="connsiteY0" fmla="*/ 1263765 h 1263765"/>
              <a:gd name="connsiteX1" fmla="*/ 453869 w 949110"/>
              <a:gd name="connsiteY1" fmla="*/ 0 h 1263765"/>
              <a:gd name="connsiteX2" fmla="*/ 949110 w 949110"/>
              <a:gd name="connsiteY2" fmla="*/ 1106538 h 1263765"/>
              <a:gd name="connsiteX3" fmla="*/ 0 w 949110"/>
              <a:gd name="connsiteY3" fmla="*/ 1263765 h 1263765"/>
            </a:gdLst>
            <a:ahLst/>
            <a:cxnLst>
              <a:cxn ang="0">
                <a:pos x="connsiteX0" y="connsiteY0"/>
              </a:cxn>
              <a:cxn ang="0">
                <a:pos x="connsiteX1" y="connsiteY1"/>
              </a:cxn>
              <a:cxn ang="0">
                <a:pos x="connsiteX2" y="connsiteY2"/>
              </a:cxn>
              <a:cxn ang="0">
                <a:pos x="connsiteX3" y="connsiteY3"/>
              </a:cxn>
            </a:cxnLst>
            <a:rect l="l" t="t" r="r" b="b"/>
            <a:pathLst>
              <a:path w="949110" h="1263765">
                <a:moveTo>
                  <a:pt x="0" y="1263765"/>
                </a:moveTo>
                <a:lnTo>
                  <a:pt x="453869" y="0"/>
                </a:lnTo>
                <a:lnTo>
                  <a:pt x="949110" y="1106538"/>
                </a:lnTo>
                <a:lnTo>
                  <a:pt x="0" y="1263765"/>
                </a:lnTo>
                <a:close/>
              </a:path>
            </a:pathLst>
          </a:custGeom>
          <a:noFill/>
          <a:ln w="9525">
            <a:solidFill>
              <a:schemeClr val="tx1">
                <a:lumMod val="65000"/>
                <a:lumOff val="35000"/>
              </a:schemeClr>
            </a:solidFill>
          </a:ln>
          <a:effectLst>
            <a:glow rad="25400">
              <a:schemeClr val="accent3">
                <a:satMod val="175000"/>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dirty="0">
              <a:latin typeface="Arial" pitchFamily="34" charset="0"/>
              <a:cs typeface="Arial" pitchFamily="34" charset="0"/>
            </a:endParaRPr>
          </a:p>
        </p:txBody>
      </p:sp>
      <p:sp>
        <p:nvSpPr>
          <p:cNvPr id="6" name="Isosceles Triangle 4">
            <a:extLst>
              <a:ext uri="{FF2B5EF4-FFF2-40B4-BE49-F238E27FC236}">
                <a16:creationId xmlns:a16="http://schemas.microsoft.com/office/drawing/2014/main" id="{89F496BA-9B4C-ECAD-CD4E-6C673C5CD191}"/>
              </a:ext>
            </a:extLst>
          </p:cNvPr>
          <p:cNvSpPr/>
          <p:nvPr/>
        </p:nvSpPr>
        <p:spPr>
          <a:xfrm>
            <a:off x="6783615" y="2624713"/>
            <a:ext cx="948232" cy="1262596"/>
          </a:xfrm>
          <a:custGeom>
            <a:avLst/>
            <a:gdLst>
              <a:gd name="connsiteX0" fmla="*/ 0 w 1437343"/>
              <a:gd name="connsiteY0" fmla="*/ 1172739 h 1172739"/>
              <a:gd name="connsiteX1" fmla="*/ 718672 w 1437343"/>
              <a:gd name="connsiteY1" fmla="*/ 0 h 1172739"/>
              <a:gd name="connsiteX2" fmla="*/ 1437343 w 1437343"/>
              <a:gd name="connsiteY2" fmla="*/ 1172739 h 1172739"/>
              <a:gd name="connsiteX3" fmla="*/ 0 w 1437343"/>
              <a:gd name="connsiteY3" fmla="*/ 1172739 h 1172739"/>
              <a:gd name="connsiteX0" fmla="*/ 0 w 1184952"/>
              <a:gd name="connsiteY0" fmla="*/ 1396167 h 1396167"/>
              <a:gd name="connsiteX1" fmla="*/ 466281 w 1184952"/>
              <a:gd name="connsiteY1" fmla="*/ 0 h 1396167"/>
              <a:gd name="connsiteX2" fmla="*/ 1184952 w 1184952"/>
              <a:gd name="connsiteY2" fmla="*/ 1172739 h 1396167"/>
              <a:gd name="connsiteX3" fmla="*/ 0 w 1184952"/>
              <a:gd name="connsiteY3" fmla="*/ 1396167 h 1396167"/>
              <a:gd name="connsiteX0" fmla="*/ 0 w 1184952"/>
              <a:gd name="connsiteY0" fmla="*/ 1110676 h 1110676"/>
              <a:gd name="connsiteX1" fmla="*/ 354567 w 1184952"/>
              <a:gd name="connsiteY1" fmla="*/ 0 h 1110676"/>
              <a:gd name="connsiteX2" fmla="*/ 1184952 w 1184952"/>
              <a:gd name="connsiteY2" fmla="*/ 887248 h 1110676"/>
              <a:gd name="connsiteX3" fmla="*/ 0 w 1184952"/>
              <a:gd name="connsiteY3" fmla="*/ 1110676 h 1110676"/>
              <a:gd name="connsiteX0" fmla="*/ 0 w 796021"/>
              <a:gd name="connsiteY0" fmla="*/ 1110676 h 1110676"/>
              <a:gd name="connsiteX1" fmla="*/ 354567 w 796021"/>
              <a:gd name="connsiteY1" fmla="*/ 0 h 1110676"/>
              <a:gd name="connsiteX2" fmla="*/ 796021 w 796021"/>
              <a:gd name="connsiteY2" fmla="*/ 941036 h 1110676"/>
              <a:gd name="connsiteX3" fmla="*/ 0 w 796021"/>
              <a:gd name="connsiteY3" fmla="*/ 1110676 h 1110676"/>
              <a:gd name="connsiteX0" fmla="*/ 0 w 862222"/>
              <a:gd name="connsiteY0" fmla="*/ 1164464 h 1164464"/>
              <a:gd name="connsiteX1" fmla="*/ 420768 w 862222"/>
              <a:gd name="connsiteY1" fmla="*/ 0 h 1164464"/>
              <a:gd name="connsiteX2" fmla="*/ 862222 w 862222"/>
              <a:gd name="connsiteY2" fmla="*/ 941036 h 1164464"/>
              <a:gd name="connsiteX3" fmla="*/ 0 w 862222"/>
              <a:gd name="connsiteY3" fmla="*/ 1164464 h 1164464"/>
              <a:gd name="connsiteX0" fmla="*/ 0 w 949110"/>
              <a:gd name="connsiteY0" fmla="*/ 1164464 h 1164464"/>
              <a:gd name="connsiteX1" fmla="*/ 420768 w 949110"/>
              <a:gd name="connsiteY1" fmla="*/ 0 h 1164464"/>
              <a:gd name="connsiteX2" fmla="*/ 949110 w 949110"/>
              <a:gd name="connsiteY2" fmla="*/ 1007237 h 1164464"/>
              <a:gd name="connsiteX3" fmla="*/ 0 w 949110"/>
              <a:gd name="connsiteY3" fmla="*/ 1164464 h 1164464"/>
              <a:gd name="connsiteX0" fmla="*/ 0 w 949110"/>
              <a:gd name="connsiteY0" fmla="*/ 1263765 h 1263765"/>
              <a:gd name="connsiteX1" fmla="*/ 453869 w 949110"/>
              <a:gd name="connsiteY1" fmla="*/ 0 h 1263765"/>
              <a:gd name="connsiteX2" fmla="*/ 949110 w 949110"/>
              <a:gd name="connsiteY2" fmla="*/ 1106538 h 1263765"/>
              <a:gd name="connsiteX3" fmla="*/ 0 w 949110"/>
              <a:gd name="connsiteY3" fmla="*/ 1263765 h 1263765"/>
            </a:gdLst>
            <a:ahLst/>
            <a:cxnLst>
              <a:cxn ang="0">
                <a:pos x="connsiteX0" y="connsiteY0"/>
              </a:cxn>
              <a:cxn ang="0">
                <a:pos x="connsiteX1" y="connsiteY1"/>
              </a:cxn>
              <a:cxn ang="0">
                <a:pos x="connsiteX2" y="connsiteY2"/>
              </a:cxn>
              <a:cxn ang="0">
                <a:pos x="connsiteX3" y="connsiteY3"/>
              </a:cxn>
            </a:cxnLst>
            <a:rect l="l" t="t" r="r" b="b"/>
            <a:pathLst>
              <a:path w="949110" h="1263765">
                <a:moveTo>
                  <a:pt x="0" y="1263765"/>
                </a:moveTo>
                <a:lnTo>
                  <a:pt x="453869" y="0"/>
                </a:lnTo>
                <a:lnTo>
                  <a:pt x="949110" y="1106538"/>
                </a:lnTo>
                <a:lnTo>
                  <a:pt x="0" y="1263765"/>
                </a:lnTo>
                <a:close/>
              </a:path>
            </a:pathLst>
          </a:custGeom>
          <a:noFill/>
          <a:ln w="9525">
            <a:solidFill>
              <a:schemeClr val="tx1">
                <a:lumMod val="65000"/>
                <a:lumOff val="35000"/>
              </a:schemeClr>
            </a:solidFill>
          </a:ln>
          <a:effectLst>
            <a:glow rad="25400">
              <a:schemeClr val="accent3">
                <a:satMod val="175000"/>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dirty="0">
              <a:latin typeface="Arial" pitchFamily="34" charset="0"/>
              <a:cs typeface="Arial" pitchFamily="34" charset="0"/>
            </a:endParaRPr>
          </a:p>
        </p:txBody>
      </p:sp>
      <p:grpSp>
        <p:nvGrpSpPr>
          <p:cNvPr id="22" name="Group 21">
            <a:extLst>
              <a:ext uri="{FF2B5EF4-FFF2-40B4-BE49-F238E27FC236}">
                <a16:creationId xmlns:a16="http://schemas.microsoft.com/office/drawing/2014/main" id="{7C691CF2-6A45-00A0-2A65-7FC0312DC43E}"/>
              </a:ext>
            </a:extLst>
          </p:cNvPr>
          <p:cNvGrpSpPr/>
          <p:nvPr/>
        </p:nvGrpSpPr>
        <p:grpSpPr>
          <a:xfrm>
            <a:off x="1738815" y="2145788"/>
            <a:ext cx="1535386" cy="1363025"/>
            <a:chOff x="8998760" y="-1800147"/>
            <a:chExt cx="4315697" cy="3831258"/>
          </a:xfrm>
        </p:grpSpPr>
        <p:pic>
          <p:nvPicPr>
            <p:cNvPr id="13" name="Picture 4" descr="Interstate 27 marker">
              <a:extLst>
                <a:ext uri="{FF2B5EF4-FFF2-40B4-BE49-F238E27FC236}">
                  <a16:creationId xmlns:a16="http://schemas.microsoft.com/office/drawing/2014/main" id="{7E463739-818E-568C-D435-2D444353C319}"/>
                </a:ext>
              </a:extLst>
            </p:cNvPr>
            <p:cNvPicPr>
              <a:picLocks noChangeAspect="1" noChangeArrowheads="1"/>
            </p:cNvPicPr>
            <p:nvPr/>
          </p:nvPicPr>
          <p:blipFill>
            <a:blip r:embed="rId7" cstate="print">
              <a:alphaModFix amt="80000"/>
              <a:extLst>
                <a:ext uri="{28A0092B-C50C-407E-A947-70E740481C1C}">
                  <a14:useLocalDpi xmlns:a14="http://schemas.microsoft.com/office/drawing/2010/main" val="0"/>
                </a:ext>
              </a:extLst>
            </a:blip>
            <a:srcRect/>
            <a:stretch>
              <a:fillRect/>
            </a:stretch>
          </p:blipFill>
          <p:spPr bwMode="auto">
            <a:xfrm>
              <a:off x="8998760" y="-1150635"/>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nterstate 40 marker">
              <a:extLst>
                <a:ext uri="{FF2B5EF4-FFF2-40B4-BE49-F238E27FC236}">
                  <a16:creationId xmlns:a16="http://schemas.microsoft.com/office/drawing/2014/main" id="{EE701DAF-E2B2-FF1C-9302-D24FF0917E76}"/>
                </a:ext>
              </a:extLst>
            </p:cNvPr>
            <p:cNvPicPr>
              <a:picLocks noChangeAspect="1" noChangeArrowheads="1"/>
            </p:cNvPicPr>
            <p:nvPr/>
          </p:nvPicPr>
          <p:blipFill>
            <a:blip r:embed="rId8" cstate="print">
              <a:alphaModFix amt="80000"/>
              <a:extLst>
                <a:ext uri="{28A0092B-C50C-407E-A947-70E740481C1C}">
                  <a14:useLocalDpi xmlns:a14="http://schemas.microsoft.com/office/drawing/2010/main" val="0"/>
                </a:ext>
              </a:extLst>
            </a:blip>
            <a:srcRect/>
            <a:stretch>
              <a:fillRect/>
            </a:stretch>
          </p:blipFill>
          <p:spPr bwMode="auto">
            <a:xfrm>
              <a:off x="9838808" y="-1800147"/>
              <a:ext cx="313867" cy="3138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nterstate 20 marker">
              <a:extLst>
                <a:ext uri="{FF2B5EF4-FFF2-40B4-BE49-F238E27FC236}">
                  <a16:creationId xmlns:a16="http://schemas.microsoft.com/office/drawing/2014/main" id="{4895A9E9-1529-C49A-5FC0-6F79FFEE2046}"/>
                </a:ext>
              </a:extLst>
            </p:cNvPr>
            <p:cNvPicPr>
              <a:picLocks noChangeAspect="1" noChangeArrowheads="1"/>
            </p:cNvPicPr>
            <p:nvPr/>
          </p:nvPicPr>
          <p:blipFill>
            <a:blip r:embed="rId9" cstate="print">
              <a:alphaModFix amt="80000"/>
              <a:extLst>
                <a:ext uri="{28A0092B-C50C-407E-A947-70E740481C1C}">
                  <a14:useLocalDpi xmlns:a14="http://schemas.microsoft.com/office/drawing/2010/main" val="0"/>
                </a:ext>
              </a:extLst>
            </a:blip>
            <a:srcRect/>
            <a:stretch>
              <a:fillRect/>
            </a:stretch>
          </p:blipFill>
          <p:spPr bwMode="auto">
            <a:xfrm>
              <a:off x="9838809" y="300277"/>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nterstate 30 marker">
              <a:extLst>
                <a:ext uri="{FF2B5EF4-FFF2-40B4-BE49-F238E27FC236}">
                  <a16:creationId xmlns:a16="http://schemas.microsoft.com/office/drawing/2014/main" id="{0B1A2FBD-138C-9A72-6500-33109947162E}"/>
                </a:ext>
              </a:extLst>
            </p:cNvPr>
            <p:cNvPicPr>
              <a:picLocks noChangeAspect="1" noChangeArrowheads="1"/>
            </p:cNvPicPr>
            <p:nvPr/>
          </p:nvPicPr>
          <p:blipFill>
            <a:blip r:embed="rId10" cstate="print">
              <a:alphaModFix amt="80000"/>
              <a:extLst>
                <a:ext uri="{28A0092B-C50C-407E-A947-70E740481C1C}">
                  <a14:useLocalDpi xmlns:a14="http://schemas.microsoft.com/office/drawing/2010/main" val="0"/>
                </a:ext>
              </a:extLst>
            </a:blip>
            <a:srcRect/>
            <a:stretch>
              <a:fillRect/>
            </a:stretch>
          </p:blipFill>
          <p:spPr bwMode="auto">
            <a:xfrm>
              <a:off x="13000593" y="290943"/>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Interstate 10 marker">
              <a:extLst>
                <a:ext uri="{FF2B5EF4-FFF2-40B4-BE49-F238E27FC236}">
                  <a16:creationId xmlns:a16="http://schemas.microsoft.com/office/drawing/2014/main" id="{C6148A32-EF37-E178-31C1-92CB92DEF076}"/>
                </a:ext>
              </a:extLst>
            </p:cNvPr>
            <p:cNvPicPr>
              <a:picLocks noChangeAspect="1" noChangeArrowheads="1"/>
            </p:cNvPicPr>
            <p:nvPr/>
          </p:nvPicPr>
          <p:blipFill>
            <a:blip r:embed="rId11" cstate="print">
              <a:alphaModFix amt="80000"/>
              <a:extLst>
                <a:ext uri="{28A0092B-C50C-407E-A947-70E740481C1C}">
                  <a14:useLocalDpi xmlns:a14="http://schemas.microsoft.com/office/drawing/2010/main" val="0"/>
                </a:ext>
              </a:extLst>
            </a:blip>
            <a:srcRect/>
            <a:stretch>
              <a:fillRect/>
            </a:stretch>
          </p:blipFill>
          <p:spPr bwMode="auto">
            <a:xfrm>
              <a:off x="9812024" y="1717247"/>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Interstate 35 marker">
              <a:extLst>
                <a:ext uri="{FF2B5EF4-FFF2-40B4-BE49-F238E27FC236}">
                  <a16:creationId xmlns:a16="http://schemas.microsoft.com/office/drawing/2014/main" id="{3A57C534-C1E7-81EE-B294-C2A0329C8A09}"/>
                </a:ext>
              </a:extLst>
            </p:cNvPr>
            <p:cNvPicPr>
              <a:picLocks noChangeAspect="1" noChangeArrowheads="1"/>
            </p:cNvPicPr>
            <p:nvPr/>
          </p:nvPicPr>
          <p:blipFill>
            <a:blip r:embed="rId12" cstate="print">
              <a:alphaModFix amt="80000"/>
              <a:extLst>
                <a:ext uri="{28A0092B-C50C-407E-A947-70E740481C1C}">
                  <a14:useLocalDpi xmlns:a14="http://schemas.microsoft.com/office/drawing/2010/main" val="0"/>
                </a:ext>
              </a:extLst>
            </a:blip>
            <a:srcRect/>
            <a:stretch>
              <a:fillRect/>
            </a:stretch>
          </p:blipFill>
          <p:spPr bwMode="auto">
            <a:xfrm>
              <a:off x="11920995" y="1220386"/>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Interstate 45 marker">
              <a:extLst>
                <a:ext uri="{FF2B5EF4-FFF2-40B4-BE49-F238E27FC236}">
                  <a16:creationId xmlns:a16="http://schemas.microsoft.com/office/drawing/2014/main" id="{7E897306-AA61-BF7A-00F1-A7802DBBC5DA}"/>
                </a:ext>
              </a:extLst>
            </p:cNvPr>
            <p:cNvPicPr>
              <a:picLocks noChangeAspect="1" noChangeArrowheads="1"/>
            </p:cNvPicPr>
            <p:nvPr/>
          </p:nvPicPr>
          <p:blipFill>
            <a:blip r:embed="rId13" cstate="print">
              <a:alphaModFix amt="80000"/>
              <a:extLst>
                <a:ext uri="{28A0092B-C50C-407E-A947-70E740481C1C}">
                  <a14:useLocalDpi xmlns:a14="http://schemas.microsoft.com/office/drawing/2010/main" val="0"/>
                </a:ext>
              </a:extLst>
            </a:blip>
            <a:srcRect/>
            <a:stretch>
              <a:fillRect/>
            </a:stretch>
          </p:blipFill>
          <p:spPr bwMode="auto">
            <a:xfrm>
              <a:off x="12668103" y="1193556"/>
              <a:ext cx="313864" cy="3138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ADB70E92-DF75-32C1-0A71-8E37360F85D1}"/>
              </a:ext>
            </a:extLst>
          </p:cNvPr>
          <p:cNvGrpSpPr/>
          <p:nvPr/>
        </p:nvGrpSpPr>
        <p:grpSpPr>
          <a:xfrm>
            <a:off x="6103736" y="2145788"/>
            <a:ext cx="1535386" cy="1363025"/>
            <a:chOff x="8998760" y="-1800147"/>
            <a:chExt cx="4315697" cy="3831258"/>
          </a:xfrm>
        </p:grpSpPr>
        <p:pic>
          <p:nvPicPr>
            <p:cNvPr id="33" name="Picture 4" descr="Interstate 27 marker">
              <a:extLst>
                <a:ext uri="{FF2B5EF4-FFF2-40B4-BE49-F238E27FC236}">
                  <a16:creationId xmlns:a16="http://schemas.microsoft.com/office/drawing/2014/main" id="{21841A33-0605-AC42-3787-3A9A5495769C}"/>
                </a:ext>
              </a:extLst>
            </p:cNvPr>
            <p:cNvPicPr>
              <a:picLocks noChangeAspect="1" noChangeArrowheads="1"/>
            </p:cNvPicPr>
            <p:nvPr/>
          </p:nvPicPr>
          <p:blipFill>
            <a:blip r:embed="rId7" cstate="print">
              <a:alphaModFix amt="80000"/>
              <a:extLst>
                <a:ext uri="{28A0092B-C50C-407E-A947-70E740481C1C}">
                  <a14:useLocalDpi xmlns:a14="http://schemas.microsoft.com/office/drawing/2010/main" val="0"/>
                </a:ext>
              </a:extLst>
            </a:blip>
            <a:srcRect/>
            <a:stretch>
              <a:fillRect/>
            </a:stretch>
          </p:blipFill>
          <p:spPr bwMode="auto">
            <a:xfrm>
              <a:off x="8998760" y="-1150635"/>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Interstate 40 marker">
              <a:extLst>
                <a:ext uri="{FF2B5EF4-FFF2-40B4-BE49-F238E27FC236}">
                  <a16:creationId xmlns:a16="http://schemas.microsoft.com/office/drawing/2014/main" id="{62BE34FE-AB1D-6C9C-9F51-3899BE59C744}"/>
                </a:ext>
              </a:extLst>
            </p:cNvPr>
            <p:cNvPicPr>
              <a:picLocks noChangeAspect="1" noChangeArrowheads="1"/>
            </p:cNvPicPr>
            <p:nvPr/>
          </p:nvPicPr>
          <p:blipFill>
            <a:blip r:embed="rId8" cstate="print">
              <a:alphaModFix amt="80000"/>
              <a:extLst>
                <a:ext uri="{28A0092B-C50C-407E-A947-70E740481C1C}">
                  <a14:useLocalDpi xmlns:a14="http://schemas.microsoft.com/office/drawing/2010/main" val="0"/>
                </a:ext>
              </a:extLst>
            </a:blip>
            <a:srcRect/>
            <a:stretch>
              <a:fillRect/>
            </a:stretch>
          </p:blipFill>
          <p:spPr bwMode="auto">
            <a:xfrm>
              <a:off x="9838808" y="-1800147"/>
              <a:ext cx="313867" cy="31386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Interstate 20 marker">
              <a:extLst>
                <a:ext uri="{FF2B5EF4-FFF2-40B4-BE49-F238E27FC236}">
                  <a16:creationId xmlns:a16="http://schemas.microsoft.com/office/drawing/2014/main" id="{F4438D2D-997C-5295-EA7C-FF0B9400946C}"/>
                </a:ext>
              </a:extLst>
            </p:cNvPr>
            <p:cNvPicPr>
              <a:picLocks noChangeAspect="1" noChangeArrowheads="1"/>
            </p:cNvPicPr>
            <p:nvPr/>
          </p:nvPicPr>
          <p:blipFill>
            <a:blip r:embed="rId9" cstate="print">
              <a:alphaModFix amt="80000"/>
              <a:extLst>
                <a:ext uri="{28A0092B-C50C-407E-A947-70E740481C1C}">
                  <a14:useLocalDpi xmlns:a14="http://schemas.microsoft.com/office/drawing/2010/main" val="0"/>
                </a:ext>
              </a:extLst>
            </a:blip>
            <a:srcRect/>
            <a:stretch>
              <a:fillRect/>
            </a:stretch>
          </p:blipFill>
          <p:spPr bwMode="auto">
            <a:xfrm>
              <a:off x="9838809" y="300277"/>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Interstate 30 marker">
              <a:extLst>
                <a:ext uri="{FF2B5EF4-FFF2-40B4-BE49-F238E27FC236}">
                  <a16:creationId xmlns:a16="http://schemas.microsoft.com/office/drawing/2014/main" id="{D2820A9B-37F3-D285-D082-A6822E13BFC7}"/>
                </a:ext>
              </a:extLst>
            </p:cNvPr>
            <p:cNvPicPr>
              <a:picLocks noChangeAspect="1" noChangeArrowheads="1"/>
            </p:cNvPicPr>
            <p:nvPr/>
          </p:nvPicPr>
          <p:blipFill>
            <a:blip r:embed="rId10" cstate="print">
              <a:alphaModFix amt="80000"/>
              <a:extLst>
                <a:ext uri="{28A0092B-C50C-407E-A947-70E740481C1C}">
                  <a14:useLocalDpi xmlns:a14="http://schemas.microsoft.com/office/drawing/2010/main" val="0"/>
                </a:ext>
              </a:extLst>
            </a:blip>
            <a:srcRect/>
            <a:stretch>
              <a:fillRect/>
            </a:stretch>
          </p:blipFill>
          <p:spPr bwMode="auto">
            <a:xfrm>
              <a:off x="13000593" y="290943"/>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Interstate 10 marker">
              <a:extLst>
                <a:ext uri="{FF2B5EF4-FFF2-40B4-BE49-F238E27FC236}">
                  <a16:creationId xmlns:a16="http://schemas.microsoft.com/office/drawing/2014/main" id="{145CD441-4CBE-8F36-BD34-D70CB4C82C4C}"/>
                </a:ext>
              </a:extLst>
            </p:cNvPr>
            <p:cNvPicPr>
              <a:picLocks noChangeAspect="1" noChangeArrowheads="1"/>
            </p:cNvPicPr>
            <p:nvPr/>
          </p:nvPicPr>
          <p:blipFill>
            <a:blip r:embed="rId11" cstate="print">
              <a:alphaModFix amt="80000"/>
              <a:extLst>
                <a:ext uri="{28A0092B-C50C-407E-A947-70E740481C1C}">
                  <a14:useLocalDpi xmlns:a14="http://schemas.microsoft.com/office/drawing/2010/main" val="0"/>
                </a:ext>
              </a:extLst>
            </a:blip>
            <a:srcRect/>
            <a:stretch>
              <a:fillRect/>
            </a:stretch>
          </p:blipFill>
          <p:spPr bwMode="auto">
            <a:xfrm>
              <a:off x="9812024" y="1717247"/>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4" descr="Interstate 35 marker">
              <a:extLst>
                <a:ext uri="{FF2B5EF4-FFF2-40B4-BE49-F238E27FC236}">
                  <a16:creationId xmlns:a16="http://schemas.microsoft.com/office/drawing/2014/main" id="{32052EF3-65C2-7EF5-F5C5-971A0BAB36CB}"/>
                </a:ext>
              </a:extLst>
            </p:cNvPr>
            <p:cNvPicPr>
              <a:picLocks noChangeAspect="1" noChangeArrowheads="1"/>
            </p:cNvPicPr>
            <p:nvPr/>
          </p:nvPicPr>
          <p:blipFill>
            <a:blip r:embed="rId12" cstate="print">
              <a:alphaModFix amt="80000"/>
              <a:extLst>
                <a:ext uri="{28A0092B-C50C-407E-A947-70E740481C1C}">
                  <a14:useLocalDpi xmlns:a14="http://schemas.microsoft.com/office/drawing/2010/main" val="0"/>
                </a:ext>
              </a:extLst>
            </a:blip>
            <a:srcRect/>
            <a:stretch>
              <a:fillRect/>
            </a:stretch>
          </p:blipFill>
          <p:spPr bwMode="auto">
            <a:xfrm>
              <a:off x="11920995" y="1220386"/>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Interstate 45 marker">
              <a:extLst>
                <a:ext uri="{FF2B5EF4-FFF2-40B4-BE49-F238E27FC236}">
                  <a16:creationId xmlns:a16="http://schemas.microsoft.com/office/drawing/2014/main" id="{024575AA-3A57-2C5F-BB10-1B0EC5139C0A}"/>
                </a:ext>
              </a:extLst>
            </p:cNvPr>
            <p:cNvPicPr>
              <a:picLocks noChangeAspect="1" noChangeArrowheads="1"/>
            </p:cNvPicPr>
            <p:nvPr/>
          </p:nvPicPr>
          <p:blipFill>
            <a:blip r:embed="rId13" cstate="print">
              <a:alphaModFix amt="80000"/>
              <a:extLst>
                <a:ext uri="{28A0092B-C50C-407E-A947-70E740481C1C}">
                  <a14:useLocalDpi xmlns:a14="http://schemas.microsoft.com/office/drawing/2010/main" val="0"/>
                </a:ext>
              </a:extLst>
            </a:blip>
            <a:srcRect/>
            <a:stretch>
              <a:fillRect/>
            </a:stretch>
          </p:blipFill>
          <p:spPr bwMode="auto">
            <a:xfrm>
              <a:off x="12668103" y="1193556"/>
              <a:ext cx="313864" cy="313864"/>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itle 2">
            <a:extLst>
              <a:ext uri="{FF2B5EF4-FFF2-40B4-BE49-F238E27FC236}">
                <a16:creationId xmlns:a16="http://schemas.microsoft.com/office/drawing/2014/main" id="{BCCBB3C4-E056-4E61-22B8-326408D72DD9}"/>
              </a:ext>
            </a:extLst>
          </p:cNvPr>
          <p:cNvSpPr txBox="1">
            <a:spLocks/>
          </p:cNvSpPr>
          <p:nvPr/>
        </p:nvSpPr>
        <p:spPr>
          <a:xfrm>
            <a:off x="36286" y="558840"/>
            <a:ext cx="8949164" cy="343653"/>
          </a:xfrm>
          <a:prstGeom prst="rect">
            <a:avLst/>
          </a:prstGeom>
        </p:spPr>
        <p:txBody>
          <a:bodyPr vert="horz" lIns="91355" tIns="45678" rIns="91355" bIns="0" rtlCol="0" anchor="b" anchorCtr="0">
            <a:normAutofit/>
          </a:bodyPr>
          <a:lstStyle>
            <a:lvl1pPr algn="l" defTabSz="685183" rtl="0" eaLnBrk="1" latinLnBrk="0" hangingPunct="1">
              <a:lnSpc>
                <a:spcPct val="90000"/>
              </a:lnSpc>
              <a:spcBef>
                <a:spcPct val="0"/>
              </a:spcBef>
              <a:buNone/>
              <a:defRPr sz="2400" b="1" kern="1200">
                <a:solidFill>
                  <a:schemeClr val="bg1"/>
                </a:solidFill>
                <a:latin typeface="+mj-lt"/>
                <a:ea typeface="+mj-ea"/>
                <a:cs typeface="+mj-cs"/>
              </a:defRPr>
            </a:lvl1pPr>
          </a:lstStyle>
          <a:p>
            <a:r>
              <a:rPr lang="en-US" sz="1599" dirty="0">
                <a:solidFill>
                  <a:schemeClr val="accent1"/>
                </a:solidFill>
              </a:rPr>
              <a:t>Urbanization and Texas Population Projection (2020 – 2060)</a:t>
            </a:r>
          </a:p>
        </p:txBody>
      </p:sp>
      <p:sp>
        <p:nvSpPr>
          <p:cNvPr id="4" name="TextBox 3">
            <a:extLst>
              <a:ext uri="{FF2B5EF4-FFF2-40B4-BE49-F238E27FC236}">
                <a16:creationId xmlns:a16="http://schemas.microsoft.com/office/drawing/2014/main" id="{7A3DD87D-5906-5459-0CEB-F14CF1F05E1F}"/>
              </a:ext>
            </a:extLst>
          </p:cNvPr>
          <p:cNvSpPr txBox="1"/>
          <p:nvPr/>
        </p:nvSpPr>
        <p:spPr>
          <a:xfrm>
            <a:off x="3788581" y="3340750"/>
            <a:ext cx="1416261" cy="799479"/>
          </a:xfrm>
          <a:prstGeom prst="rect">
            <a:avLst/>
          </a:prstGeom>
          <a:noFill/>
        </p:spPr>
        <p:txBody>
          <a:bodyPr wrap="square">
            <a:spAutoFit/>
          </a:bodyPr>
          <a:lstStyle/>
          <a:p>
            <a:r>
              <a:rPr lang="en-US" sz="1798" dirty="0">
                <a:solidFill>
                  <a:schemeClr val="accent1"/>
                </a:solidFill>
                <a:latin typeface="+mj-lt"/>
              </a:rPr>
              <a:t>70%</a:t>
            </a:r>
          </a:p>
          <a:p>
            <a:r>
              <a:rPr lang="en-US" sz="1399" dirty="0">
                <a:solidFill>
                  <a:srgbClr val="0D3659"/>
                </a:solidFill>
                <a:latin typeface="+mj-lt"/>
              </a:rPr>
              <a:t>State Population</a:t>
            </a:r>
          </a:p>
        </p:txBody>
      </p:sp>
    </p:spTree>
    <p:extLst>
      <p:ext uri="{BB962C8B-B14F-4D97-AF65-F5344CB8AC3E}">
        <p14:creationId xmlns:p14="http://schemas.microsoft.com/office/powerpoint/2010/main" val="3236133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F201EF92-6694-DFD9-B8D6-D1A3B68006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9819" y="3151593"/>
            <a:ext cx="6094620" cy="1324989"/>
          </a:xfrm>
          <a:prstGeom prst="rect">
            <a:avLst/>
          </a:prstGeom>
          <a:effectLst>
            <a:outerShdw blurRad="50800" dist="38100" dir="10800000" algn="r" rotWithShape="0">
              <a:prstClr val="black">
                <a:alpha val="40000"/>
              </a:prstClr>
            </a:outerShdw>
          </a:effectLst>
        </p:spPr>
      </p:pic>
      <p:sp>
        <p:nvSpPr>
          <p:cNvPr id="13" name="Rectangle 12">
            <a:extLst>
              <a:ext uri="{FF2B5EF4-FFF2-40B4-BE49-F238E27FC236}">
                <a16:creationId xmlns:a16="http://schemas.microsoft.com/office/drawing/2014/main" id="{BE99C1FB-B109-1B03-797E-B74E16EF1A67}"/>
              </a:ext>
            </a:extLst>
          </p:cNvPr>
          <p:cNvSpPr/>
          <p:nvPr/>
        </p:nvSpPr>
        <p:spPr>
          <a:xfrm>
            <a:off x="373593" y="1236732"/>
            <a:ext cx="8504898" cy="1260793"/>
          </a:xfrm>
          <a:prstGeom prst="rect">
            <a:avLst/>
          </a:prstGeom>
          <a:solidFill>
            <a:srgbClr val="F9E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dirty="0">
              <a:latin typeface="Arial" pitchFamily="34" charset="0"/>
              <a:cs typeface="Arial" pitchFamily="34" charset="0"/>
            </a:endParaRPr>
          </a:p>
        </p:txBody>
      </p:sp>
      <p:sp>
        <p:nvSpPr>
          <p:cNvPr id="3" name="TextBox 2">
            <a:extLst>
              <a:ext uri="{FF2B5EF4-FFF2-40B4-BE49-F238E27FC236}">
                <a16:creationId xmlns:a16="http://schemas.microsoft.com/office/drawing/2014/main" id="{682119E1-5BBA-B591-F2F4-CDBB8EF58E0B}"/>
              </a:ext>
            </a:extLst>
          </p:cNvPr>
          <p:cNvSpPr txBox="1"/>
          <p:nvPr/>
        </p:nvSpPr>
        <p:spPr>
          <a:xfrm>
            <a:off x="1623967" y="1460471"/>
            <a:ext cx="1652575" cy="799479"/>
          </a:xfrm>
          <a:prstGeom prst="rect">
            <a:avLst/>
          </a:prstGeom>
          <a:noFill/>
        </p:spPr>
        <p:txBody>
          <a:bodyPr wrap="square">
            <a:spAutoFit/>
          </a:bodyPr>
          <a:lstStyle/>
          <a:p>
            <a:r>
              <a:rPr lang="en-US" sz="1798" dirty="0">
                <a:solidFill>
                  <a:schemeClr val="accent1"/>
                </a:solidFill>
                <a:latin typeface="+mj-lt"/>
              </a:rPr>
              <a:t>13B</a:t>
            </a:r>
          </a:p>
          <a:p>
            <a:r>
              <a:rPr lang="en-US" sz="1399" dirty="0">
                <a:solidFill>
                  <a:srgbClr val="0D3659"/>
                </a:solidFill>
                <a:latin typeface="+mj-lt"/>
              </a:rPr>
              <a:t>Annual Cost </a:t>
            </a:r>
          </a:p>
          <a:p>
            <a:r>
              <a:rPr lang="en-US" sz="1399" dirty="0">
                <a:solidFill>
                  <a:srgbClr val="0D3659"/>
                </a:solidFill>
                <a:latin typeface="+mj-lt"/>
              </a:rPr>
              <a:t>of Congestion</a:t>
            </a:r>
          </a:p>
        </p:txBody>
      </p:sp>
      <p:sp>
        <p:nvSpPr>
          <p:cNvPr id="6" name="TextBox 5">
            <a:extLst>
              <a:ext uri="{FF2B5EF4-FFF2-40B4-BE49-F238E27FC236}">
                <a16:creationId xmlns:a16="http://schemas.microsoft.com/office/drawing/2014/main" id="{7F04E4F4-5456-242F-50B4-A8913D1DD221}"/>
              </a:ext>
            </a:extLst>
          </p:cNvPr>
          <p:cNvSpPr txBox="1"/>
          <p:nvPr/>
        </p:nvSpPr>
        <p:spPr>
          <a:xfrm>
            <a:off x="4504285" y="1491072"/>
            <a:ext cx="1564708" cy="799479"/>
          </a:xfrm>
          <a:prstGeom prst="rect">
            <a:avLst/>
          </a:prstGeom>
          <a:noFill/>
        </p:spPr>
        <p:txBody>
          <a:bodyPr wrap="square">
            <a:spAutoFit/>
          </a:bodyPr>
          <a:lstStyle/>
          <a:p>
            <a:r>
              <a:rPr lang="en-US" sz="1798" dirty="0">
                <a:solidFill>
                  <a:schemeClr val="accent1"/>
                </a:solidFill>
                <a:latin typeface="+mj-lt"/>
              </a:rPr>
              <a:t>523M</a:t>
            </a:r>
            <a:endParaRPr lang="en-US" sz="3996" dirty="0">
              <a:solidFill>
                <a:schemeClr val="accent1"/>
              </a:solidFill>
              <a:latin typeface="+mj-lt"/>
            </a:endParaRPr>
          </a:p>
          <a:p>
            <a:r>
              <a:rPr lang="en-US" sz="1399" dirty="0">
                <a:solidFill>
                  <a:srgbClr val="0D3659"/>
                </a:solidFill>
                <a:latin typeface="+mj-lt"/>
              </a:rPr>
              <a:t>Annual Hours </a:t>
            </a:r>
          </a:p>
          <a:p>
            <a:r>
              <a:rPr lang="en-US" sz="1399" dirty="0">
                <a:solidFill>
                  <a:srgbClr val="0D3659"/>
                </a:solidFill>
                <a:latin typeface="+mj-lt"/>
              </a:rPr>
              <a:t>of Delay</a:t>
            </a:r>
          </a:p>
        </p:txBody>
      </p:sp>
      <p:sp>
        <p:nvSpPr>
          <p:cNvPr id="8" name="TextBox 7">
            <a:extLst>
              <a:ext uri="{FF2B5EF4-FFF2-40B4-BE49-F238E27FC236}">
                <a16:creationId xmlns:a16="http://schemas.microsoft.com/office/drawing/2014/main" id="{02A87FA1-6305-F5AE-CBE0-548B92FB7712}"/>
              </a:ext>
            </a:extLst>
          </p:cNvPr>
          <p:cNvSpPr txBox="1"/>
          <p:nvPr/>
        </p:nvSpPr>
        <p:spPr>
          <a:xfrm>
            <a:off x="7547777" y="1494446"/>
            <a:ext cx="1416261" cy="799479"/>
          </a:xfrm>
          <a:prstGeom prst="rect">
            <a:avLst/>
          </a:prstGeom>
          <a:noFill/>
        </p:spPr>
        <p:txBody>
          <a:bodyPr wrap="square">
            <a:spAutoFit/>
          </a:bodyPr>
          <a:lstStyle/>
          <a:p>
            <a:r>
              <a:rPr lang="en-US" sz="1798" dirty="0">
                <a:solidFill>
                  <a:schemeClr val="accent1"/>
                </a:solidFill>
                <a:latin typeface="+mj-lt"/>
              </a:rPr>
              <a:t>70%</a:t>
            </a:r>
          </a:p>
          <a:p>
            <a:r>
              <a:rPr lang="en-US" sz="1399" dirty="0">
                <a:solidFill>
                  <a:srgbClr val="0D3659"/>
                </a:solidFill>
                <a:latin typeface="+mj-lt"/>
              </a:rPr>
              <a:t>State Population</a:t>
            </a:r>
          </a:p>
        </p:txBody>
      </p:sp>
      <p:sp>
        <p:nvSpPr>
          <p:cNvPr id="38" name="Rectangle 37">
            <a:extLst>
              <a:ext uri="{FF2B5EF4-FFF2-40B4-BE49-F238E27FC236}">
                <a16:creationId xmlns:a16="http://schemas.microsoft.com/office/drawing/2014/main" id="{75751DE8-40C0-5618-5D3A-629E235E6019}"/>
              </a:ext>
            </a:extLst>
          </p:cNvPr>
          <p:cNvSpPr/>
          <p:nvPr/>
        </p:nvSpPr>
        <p:spPr>
          <a:xfrm>
            <a:off x="4764918" y="4476582"/>
            <a:ext cx="4567771" cy="245097"/>
          </a:xfrm>
          <a:prstGeom prst="rect">
            <a:avLst/>
          </a:prstGeom>
        </p:spPr>
        <p:txBody>
          <a:bodyPr>
            <a:spAutoFit/>
          </a:bodyPr>
          <a:lstStyle/>
          <a:p>
            <a:pPr>
              <a:lnSpc>
                <a:spcPct val="107000"/>
              </a:lnSpc>
              <a:defRPr/>
            </a:pPr>
            <a:r>
              <a:rPr lang="en-US" sz="999" dirty="0">
                <a:solidFill>
                  <a:schemeClr val="bg1">
                    <a:lumMod val="50000"/>
                  </a:schemeClr>
                </a:solidFill>
                <a:latin typeface="Franklin Gothic Book" panose="020B0503020102020204" pitchFamily="34" charset="0"/>
              </a:rPr>
              <a:t>SOURCE: 2022 Urban Mobility Scorecard, Texas A&amp;M Transportation Institute.</a:t>
            </a:r>
          </a:p>
        </p:txBody>
      </p:sp>
      <p:sp>
        <p:nvSpPr>
          <p:cNvPr id="2" name="TextBox 1">
            <a:extLst>
              <a:ext uri="{FF2B5EF4-FFF2-40B4-BE49-F238E27FC236}">
                <a16:creationId xmlns:a16="http://schemas.microsoft.com/office/drawing/2014/main" id="{4D4BADBA-678C-F0DD-A931-7E7D8A3C1F70}"/>
              </a:ext>
            </a:extLst>
          </p:cNvPr>
          <p:cNvSpPr txBox="1"/>
          <p:nvPr/>
        </p:nvSpPr>
        <p:spPr>
          <a:xfrm>
            <a:off x="190607" y="1080213"/>
            <a:ext cx="8873192" cy="270547"/>
          </a:xfrm>
          <a:prstGeom prst="round2DiagRect">
            <a:avLst>
              <a:gd name="adj1" fmla="val 27591"/>
              <a:gd name="adj2" fmla="val 0"/>
            </a:avLst>
          </a:prstGeom>
          <a:solidFill>
            <a:schemeClr val="accent1"/>
          </a:solidFill>
        </p:spPr>
        <p:txBody>
          <a:bodyPr wrap="none" lIns="0" tIns="274066" rIns="0" anchor="b" anchorCtr="0">
            <a:noAutofit/>
          </a:bodyPr>
          <a:lstStyle/>
          <a:p>
            <a:pPr lvl="0" algn="ctr">
              <a:lnSpc>
                <a:spcPct val="150000"/>
              </a:lnSpc>
            </a:pPr>
            <a:r>
              <a:rPr lang="en-US" sz="1399" dirty="0">
                <a:solidFill>
                  <a:schemeClr val="bg1"/>
                </a:solidFill>
                <a:latin typeface="+mj-lt"/>
              </a:rPr>
              <a:t>Within the four metropolitan areas- Fort Worth, Dallas, Houston, Austin, San Antonio</a:t>
            </a:r>
          </a:p>
        </p:txBody>
      </p:sp>
      <p:pic>
        <p:nvPicPr>
          <p:cNvPr id="17" name="Graphic 16">
            <a:extLst>
              <a:ext uri="{FF2B5EF4-FFF2-40B4-BE49-F238E27FC236}">
                <a16:creationId xmlns:a16="http://schemas.microsoft.com/office/drawing/2014/main" id="{F2FF7E34-97EE-A95D-DE48-1DEE287D27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6411" y="1554180"/>
            <a:ext cx="895408" cy="689706"/>
          </a:xfrm>
          <a:prstGeom prst="rect">
            <a:avLst/>
          </a:prstGeom>
        </p:spPr>
      </p:pic>
      <p:pic>
        <p:nvPicPr>
          <p:cNvPr id="21" name="Graphic 20">
            <a:extLst>
              <a:ext uri="{FF2B5EF4-FFF2-40B4-BE49-F238E27FC236}">
                <a16:creationId xmlns:a16="http://schemas.microsoft.com/office/drawing/2014/main" id="{489A4813-F512-0ABB-7DA4-5DF51D6B02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70568" y="1590409"/>
            <a:ext cx="683776" cy="792389"/>
          </a:xfrm>
          <a:prstGeom prst="rect">
            <a:avLst/>
          </a:prstGeom>
        </p:spPr>
      </p:pic>
      <p:pic>
        <p:nvPicPr>
          <p:cNvPr id="25" name="Graphic 24">
            <a:extLst>
              <a:ext uri="{FF2B5EF4-FFF2-40B4-BE49-F238E27FC236}">
                <a16:creationId xmlns:a16="http://schemas.microsoft.com/office/drawing/2014/main" id="{D203E744-7E79-35C1-A1F1-9000E890AF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56950" y="1602322"/>
            <a:ext cx="928265" cy="637678"/>
          </a:xfrm>
          <a:prstGeom prst="rect">
            <a:avLst/>
          </a:prstGeom>
        </p:spPr>
      </p:pic>
      <p:pic>
        <p:nvPicPr>
          <p:cNvPr id="31" name="Graphic 30">
            <a:extLst>
              <a:ext uri="{FF2B5EF4-FFF2-40B4-BE49-F238E27FC236}">
                <a16:creationId xmlns:a16="http://schemas.microsoft.com/office/drawing/2014/main" id="{B111E960-A5EC-A46E-3201-E23FC76169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25943" y="2628476"/>
            <a:ext cx="1962733" cy="1891360"/>
          </a:xfrm>
          <a:prstGeom prst="rect">
            <a:avLst/>
          </a:prstGeom>
          <a:effectLst>
            <a:outerShdw blurRad="50800" dist="38100" dir="8100000" algn="tr" rotWithShape="0">
              <a:prstClr val="black">
                <a:alpha val="40000"/>
              </a:prstClr>
            </a:outerShdw>
          </a:effectLst>
        </p:spPr>
      </p:pic>
      <p:pic>
        <p:nvPicPr>
          <p:cNvPr id="29" name="Graphic 28">
            <a:extLst>
              <a:ext uri="{FF2B5EF4-FFF2-40B4-BE49-F238E27FC236}">
                <a16:creationId xmlns:a16="http://schemas.microsoft.com/office/drawing/2014/main" id="{D155208B-6FC3-25B9-1F04-4AD3451CE2B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93926" y="3103961"/>
            <a:ext cx="763782" cy="726524"/>
          </a:xfrm>
          <a:prstGeom prst="rect">
            <a:avLst/>
          </a:prstGeom>
        </p:spPr>
      </p:pic>
      <p:sp>
        <p:nvSpPr>
          <p:cNvPr id="35" name="TextBox 34">
            <a:extLst>
              <a:ext uri="{FF2B5EF4-FFF2-40B4-BE49-F238E27FC236}">
                <a16:creationId xmlns:a16="http://schemas.microsoft.com/office/drawing/2014/main" id="{3CA13ADF-2866-D636-3EC3-0EF9090195D5}"/>
              </a:ext>
            </a:extLst>
          </p:cNvPr>
          <p:cNvSpPr txBox="1"/>
          <p:nvPr/>
        </p:nvSpPr>
        <p:spPr>
          <a:xfrm>
            <a:off x="3173600" y="3151595"/>
            <a:ext cx="5060906" cy="1168469"/>
          </a:xfrm>
          <a:prstGeom prst="rect">
            <a:avLst/>
          </a:prstGeom>
          <a:noFill/>
        </p:spPr>
        <p:txBody>
          <a:bodyPr wrap="square">
            <a:spAutoFit/>
          </a:bodyPr>
          <a:lstStyle/>
          <a:p>
            <a:pPr>
              <a:lnSpc>
                <a:spcPct val="100000"/>
              </a:lnSpc>
            </a:pPr>
            <a:r>
              <a:rPr lang="en-US" sz="1399" dirty="0">
                <a:solidFill>
                  <a:schemeClr val="bg1"/>
                </a:solidFill>
              </a:rPr>
              <a:t>The </a:t>
            </a:r>
            <a:r>
              <a:rPr lang="en-US" sz="1399" b="1" dirty="0">
                <a:solidFill>
                  <a:schemeClr val="bg1"/>
                </a:solidFill>
              </a:rPr>
              <a:t>number of registered vehicles </a:t>
            </a:r>
            <a:r>
              <a:rPr lang="en-US" sz="1399" dirty="0">
                <a:solidFill>
                  <a:schemeClr val="bg1"/>
                </a:solidFill>
              </a:rPr>
              <a:t>in Texas has risen by </a:t>
            </a:r>
            <a:r>
              <a:rPr lang="en-US" sz="1399" b="1" dirty="0">
                <a:solidFill>
                  <a:schemeClr val="bg1"/>
                </a:solidFill>
              </a:rPr>
              <a:t>172 percent </a:t>
            </a:r>
            <a:r>
              <a:rPr lang="en-US" sz="1399" dirty="0">
                <a:solidFill>
                  <a:schemeClr val="bg1"/>
                </a:solidFill>
              </a:rPr>
              <a:t>in the past four decades.</a:t>
            </a:r>
            <a:br>
              <a:rPr lang="en-US" sz="1399" dirty="0">
                <a:solidFill>
                  <a:schemeClr val="bg1"/>
                </a:solidFill>
              </a:rPr>
            </a:br>
            <a:br>
              <a:rPr lang="en-US" sz="1399" dirty="0">
                <a:solidFill>
                  <a:schemeClr val="bg1"/>
                </a:solidFill>
              </a:rPr>
            </a:br>
            <a:r>
              <a:rPr lang="en-US" sz="1399" dirty="0">
                <a:solidFill>
                  <a:schemeClr val="bg1"/>
                </a:solidFill>
              </a:rPr>
              <a:t>In that same period, </a:t>
            </a:r>
            <a:r>
              <a:rPr lang="en-US" sz="1399" b="1" dirty="0">
                <a:solidFill>
                  <a:schemeClr val="bg1"/>
                </a:solidFill>
              </a:rPr>
              <a:t>highway capacity </a:t>
            </a:r>
            <a:r>
              <a:rPr lang="en-US" sz="1399" dirty="0">
                <a:solidFill>
                  <a:schemeClr val="bg1"/>
                </a:solidFill>
              </a:rPr>
              <a:t>has increased by only </a:t>
            </a:r>
            <a:r>
              <a:rPr lang="en-US" sz="1399" b="1" dirty="0">
                <a:solidFill>
                  <a:schemeClr val="bg1"/>
                </a:solidFill>
              </a:rPr>
              <a:t>19 percent</a:t>
            </a:r>
            <a:r>
              <a:rPr lang="en-US" sz="1399" dirty="0">
                <a:solidFill>
                  <a:schemeClr val="bg2">
                    <a:lumMod val="90000"/>
                  </a:schemeClr>
                </a:solidFill>
              </a:rPr>
              <a:t>.</a:t>
            </a:r>
            <a:endParaRPr lang="en-US" sz="1399" dirty="0">
              <a:solidFill>
                <a:schemeClr val="bg1"/>
              </a:solidFill>
            </a:endParaRPr>
          </a:p>
        </p:txBody>
      </p:sp>
      <p:sp>
        <p:nvSpPr>
          <p:cNvPr id="5" name="Title 2">
            <a:extLst>
              <a:ext uri="{FF2B5EF4-FFF2-40B4-BE49-F238E27FC236}">
                <a16:creationId xmlns:a16="http://schemas.microsoft.com/office/drawing/2014/main" id="{B6D4A00C-732D-02C4-AC3F-869D60D34F6B}"/>
              </a:ext>
            </a:extLst>
          </p:cNvPr>
          <p:cNvSpPr txBox="1">
            <a:spLocks/>
          </p:cNvSpPr>
          <p:nvPr/>
        </p:nvSpPr>
        <p:spPr>
          <a:xfrm>
            <a:off x="190607" y="521176"/>
            <a:ext cx="8949164" cy="343653"/>
          </a:xfrm>
          <a:prstGeom prst="rect">
            <a:avLst/>
          </a:prstGeom>
        </p:spPr>
        <p:txBody>
          <a:bodyPr vert="horz" lIns="91355" tIns="45678" rIns="91355" bIns="0" rtlCol="0" anchor="b" anchorCtr="0">
            <a:normAutofit/>
          </a:bodyPr>
          <a:lstStyle>
            <a:lvl1pPr algn="l" defTabSz="685183" rtl="0" eaLnBrk="1" latinLnBrk="0" hangingPunct="1">
              <a:lnSpc>
                <a:spcPct val="90000"/>
              </a:lnSpc>
              <a:spcBef>
                <a:spcPct val="0"/>
              </a:spcBef>
              <a:buNone/>
              <a:defRPr sz="2400" b="1" kern="1200">
                <a:solidFill>
                  <a:schemeClr val="bg1"/>
                </a:solidFill>
                <a:latin typeface="+mj-lt"/>
                <a:ea typeface="+mj-ea"/>
                <a:cs typeface="+mj-cs"/>
              </a:defRPr>
            </a:lvl1pPr>
          </a:lstStyle>
          <a:p>
            <a:r>
              <a:rPr lang="en-US" sz="1599" dirty="0">
                <a:solidFill>
                  <a:schemeClr val="accent1"/>
                </a:solidFill>
              </a:rPr>
              <a:t>More People, More Cars, More Congestion</a:t>
            </a:r>
          </a:p>
        </p:txBody>
      </p:sp>
    </p:spTree>
    <p:extLst>
      <p:ext uri="{BB962C8B-B14F-4D97-AF65-F5344CB8AC3E}">
        <p14:creationId xmlns:p14="http://schemas.microsoft.com/office/powerpoint/2010/main" val="2807369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1935780D-7CF8-0BD5-4CD6-79AF337016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6695" y="1556272"/>
            <a:ext cx="4476324" cy="303419"/>
          </a:xfrm>
          <a:prstGeom prst="rect">
            <a:avLst/>
          </a:prstGeom>
          <a:effectLst>
            <a:outerShdw blurRad="50800" dist="38100" dir="10800000" algn="r" rotWithShape="0">
              <a:prstClr val="black">
                <a:alpha val="40000"/>
              </a:prstClr>
            </a:outerShdw>
          </a:effectLst>
        </p:spPr>
      </p:pic>
      <p:pic>
        <p:nvPicPr>
          <p:cNvPr id="25" name="Graphic 24">
            <a:extLst>
              <a:ext uri="{FF2B5EF4-FFF2-40B4-BE49-F238E27FC236}">
                <a16:creationId xmlns:a16="http://schemas.microsoft.com/office/drawing/2014/main" id="{476A4A9B-EF0C-BF55-9F40-FE8C32F0D9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6695" y="1182456"/>
            <a:ext cx="4476324" cy="303419"/>
          </a:xfrm>
          <a:prstGeom prst="rect">
            <a:avLst/>
          </a:prstGeom>
          <a:effectLst>
            <a:outerShdw blurRad="50800" dist="38100" dir="10800000" algn="r" rotWithShape="0">
              <a:prstClr val="black">
                <a:alpha val="40000"/>
              </a:prstClr>
            </a:outerShdw>
          </a:effectLst>
        </p:spPr>
      </p:pic>
      <p:pic>
        <p:nvPicPr>
          <p:cNvPr id="26" name="Graphic 25">
            <a:extLst>
              <a:ext uri="{FF2B5EF4-FFF2-40B4-BE49-F238E27FC236}">
                <a16:creationId xmlns:a16="http://schemas.microsoft.com/office/drawing/2014/main" id="{2B23A096-63D6-88B7-1761-F53AFC0527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6695" y="1910225"/>
            <a:ext cx="4476324" cy="303419"/>
          </a:xfrm>
          <a:prstGeom prst="rect">
            <a:avLst/>
          </a:prstGeom>
          <a:effectLst>
            <a:outerShdw blurRad="50800" dist="38100" dir="10800000" algn="r" rotWithShape="0">
              <a:prstClr val="black">
                <a:alpha val="40000"/>
              </a:prstClr>
            </a:outerShdw>
          </a:effectLst>
        </p:spPr>
      </p:pic>
      <p:sp>
        <p:nvSpPr>
          <p:cNvPr id="27" name="TextBox 26">
            <a:extLst>
              <a:ext uri="{FF2B5EF4-FFF2-40B4-BE49-F238E27FC236}">
                <a16:creationId xmlns:a16="http://schemas.microsoft.com/office/drawing/2014/main" id="{3576C650-75E0-0E08-347B-4630654197C1}"/>
              </a:ext>
            </a:extLst>
          </p:cNvPr>
          <p:cNvSpPr txBox="1"/>
          <p:nvPr/>
        </p:nvSpPr>
        <p:spPr>
          <a:xfrm>
            <a:off x="4132552" y="824403"/>
            <a:ext cx="4733844" cy="293192"/>
          </a:xfrm>
          <a:prstGeom prst="round2DiagRect">
            <a:avLst>
              <a:gd name="adj1" fmla="val 23913"/>
              <a:gd name="adj2" fmla="val 0"/>
            </a:avLst>
          </a:prstGeom>
          <a:solidFill>
            <a:srgbClr val="2E4F6F"/>
          </a:solidFill>
        </p:spPr>
        <p:txBody>
          <a:bodyPr wrap="none" lIns="274066" tIns="274066" anchor="b" anchorCtr="0">
            <a:noAutofit/>
          </a:bodyPr>
          <a:lstStyle/>
          <a:p>
            <a:pPr lvl="0">
              <a:lnSpc>
                <a:spcPct val="150000"/>
              </a:lnSpc>
            </a:pPr>
            <a:r>
              <a:rPr lang="en-US" sz="1399" dirty="0">
                <a:solidFill>
                  <a:schemeClr val="bg1"/>
                </a:solidFill>
                <a:latin typeface="+mj-lt"/>
              </a:rPr>
              <a:t>Texas Triangle Megaregion</a:t>
            </a:r>
          </a:p>
        </p:txBody>
      </p:sp>
      <p:cxnSp>
        <p:nvCxnSpPr>
          <p:cNvPr id="28" name="Straight Connector 27">
            <a:extLst>
              <a:ext uri="{FF2B5EF4-FFF2-40B4-BE49-F238E27FC236}">
                <a16:creationId xmlns:a16="http://schemas.microsoft.com/office/drawing/2014/main" id="{C8FF786E-BAF2-293D-CA8F-A0B62CCBE66F}"/>
              </a:ext>
            </a:extLst>
          </p:cNvPr>
          <p:cNvCxnSpPr>
            <a:cxnSpLocks/>
          </p:cNvCxnSpPr>
          <p:nvPr/>
        </p:nvCxnSpPr>
        <p:spPr>
          <a:xfrm flipV="1">
            <a:off x="4316749" y="1117595"/>
            <a:ext cx="0" cy="931019"/>
          </a:xfrm>
          <a:prstGeom prst="line">
            <a:avLst/>
          </a:prstGeom>
          <a:ln w="10795">
            <a:solidFill>
              <a:srgbClr val="9257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6BFE669C-DA66-4CCC-DC9E-A60EF14754EE}"/>
              </a:ext>
            </a:extLst>
          </p:cNvPr>
          <p:cNvCxnSpPr>
            <a:cxnSpLocks/>
            <a:endCxn id="25" idx="1"/>
          </p:cNvCxnSpPr>
          <p:nvPr/>
        </p:nvCxnSpPr>
        <p:spPr>
          <a:xfrm>
            <a:off x="4316749" y="1334166"/>
            <a:ext cx="159944" cy="0"/>
          </a:xfrm>
          <a:prstGeom prst="line">
            <a:avLst/>
          </a:prstGeom>
          <a:ln w="10795">
            <a:solidFill>
              <a:srgbClr val="925700"/>
            </a:solidFill>
            <a:headEnd type="ova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ED13700-99F2-CECE-22FD-CDD3013F10B6}"/>
              </a:ext>
            </a:extLst>
          </p:cNvPr>
          <p:cNvCxnSpPr>
            <a:cxnSpLocks/>
          </p:cNvCxnSpPr>
          <p:nvPr/>
        </p:nvCxnSpPr>
        <p:spPr>
          <a:xfrm>
            <a:off x="4316749" y="1720670"/>
            <a:ext cx="159944" cy="0"/>
          </a:xfrm>
          <a:prstGeom prst="line">
            <a:avLst/>
          </a:prstGeom>
          <a:ln w="10795">
            <a:solidFill>
              <a:srgbClr val="925700"/>
            </a:solidFill>
            <a:headEnd type="ova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8D56D671-2CD9-43DB-310C-A9AB9644F5A3}"/>
              </a:ext>
            </a:extLst>
          </p:cNvPr>
          <p:cNvCxnSpPr>
            <a:cxnSpLocks/>
          </p:cNvCxnSpPr>
          <p:nvPr/>
        </p:nvCxnSpPr>
        <p:spPr>
          <a:xfrm>
            <a:off x="4316749" y="2048612"/>
            <a:ext cx="159944" cy="0"/>
          </a:xfrm>
          <a:prstGeom prst="line">
            <a:avLst/>
          </a:prstGeom>
          <a:ln w="10795">
            <a:solidFill>
              <a:srgbClr val="925700"/>
            </a:solidFill>
            <a:headEnd type="oval"/>
          </a:ln>
        </p:spPr>
        <p:style>
          <a:lnRef idx="1">
            <a:schemeClr val="dk1"/>
          </a:lnRef>
          <a:fillRef idx="0">
            <a:schemeClr val="dk1"/>
          </a:fillRef>
          <a:effectRef idx="0">
            <a:schemeClr val="dk1"/>
          </a:effectRef>
          <a:fontRef idx="minor">
            <a:schemeClr val="tx1"/>
          </a:fontRef>
        </p:style>
      </p:cxnSp>
      <p:sp>
        <p:nvSpPr>
          <p:cNvPr id="32" name="Content Placeholder 6">
            <a:extLst>
              <a:ext uri="{FF2B5EF4-FFF2-40B4-BE49-F238E27FC236}">
                <a16:creationId xmlns:a16="http://schemas.microsoft.com/office/drawing/2014/main" id="{402DDE58-1BC1-F74E-A38C-4FE134B6FFA2}"/>
              </a:ext>
            </a:extLst>
          </p:cNvPr>
          <p:cNvSpPr txBox="1">
            <a:spLocks/>
          </p:cNvSpPr>
          <p:nvPr/>
        </p:nvSpPr>
        <p:spPr>
          <a:xfrm>
            <a:off x="4536044" y="1219125"/>
            <a:ext cx="4533754" cy="931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defPPr>
              <a:defRPr lang="en-US"/>
            </a:defPPr>
            <a:lvl1pPr>
              <a:lnSpc>
                <a:spcPct val="150000"/>
              </a:lnSpc>
              <a:defRPr sz="1600">
                <a:solidFill>
                  <a:schemeClr val="bg1"/>
                </a:solidFill>
                <a:latin typeface="Franklin Gothic Book" panose="020B0503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a:lnSpc>
                <a:spcPct val="150000"/>
              </a:lnSpc>
              <a:spcBef>
                <a:spcPts val="599"/>
              </a:spcBef>
            </a:pPr>
            <a:r>
              <a:rPr lang="en-US" sz="1199" dirty="0"/>
              <a:t>   66 of Texas’ 254 counties</a:t>
            </a:r>
          </a:p>
          <a:p>
            <a:pPr marL="0" lvl="1">
              <a:lnSpc>
                <a:spcPct val="150000"/>
              </a:lnSpc>
              <a:spcBef>
                <a:spcPts val="599"/>
              </a:spcBef>
            </a:pPr>
            <a:r>
              <a:rPr lang="en-US" sz="1199" dirty="0"/>
              <a:t>~ </a:t>
            </a:r>
            <a:r>
              <a:rPr lang="en-US" sz="1199" dirty="0">
                <a:solidFill>
                  <a:schemeClr val="bg1"/>
                </a:solidFill>
              </a:rPr>
              <a:t>75% of Texas’ population in 2022</a:t>
            </a:r>
          </a:p>
          <a:p>
            <a:pPr marL="0" lvl="1">
              <a:lnSpc>
                <a:spcPct val="150000"/>
              </a:lnSpc>
              <a:spcBef>
                <a:spcPts val="599"/>
              </a:spcBef>
            </a:pPr>
            <a:r>
              <a:rPr lang="en-US" sz="1199" dirty="0"/>
              <a:t>~ 91% of Texas’ population growth (2010–2020)</a:t>
            </a:r>
          </a:p>
        </p:txBody>
      </p:sp>
      <p:sp>
        <p:nvSpPr>
          <p:cNvPr id="33" name="TextBox 32">
            <a:extLst>
              <a:ext uri="{FF2B5EF4-FFF2-40B4-BE49-F238E27FC236}">
                <a16:creationId xmlns:a16="http://schemas.microsoft.com/office/drawing/2014/main" id="{67CF08B5-987F-CECE-D050-044F2B51ED70}"/>
              </a:ext>
            </a:extLst>
          </p:cNvPr>
          <p:cNvSpPr txBox="1"/>
          <p:nvPr/>
        </p:nvSpPr>
        <p:spPr>
          <a:xfrm>
            <a:off x="4129563" y="2569954"/>
            <a:ext cx="4733842" cy="293192"/>
          </a:xfrm>
          <a:prstGeom prst="round2DiagRect">
            <a:avLst>
              <a:gd name="adj1" fmla="val 23913"/>
              <a:gd name="adj2" fmla="val 0"/>
            </a:avLst>
          </a:prstGeom>
          <a:solidFill>
            <a:srgbClr val="2E4F6F"/>
          </a:solidFill>
        </p:spPr>
        <p:txBody>
          <a:bodyPr wrap="none" lIns="274066" tIns="274066" anchor="b" anchorCtr="0">
            <a:noAutofit/>
          </a:bodyPr>
          <a:lstStyle/>
          <a:p>
            <a:pPr lvl="0">
              <a:lnSpc>
                <a:spcPct val="150000"/>
              </a:lnSpc>
            </a:pPr>
            <a:r>
              <a:rPr lang="en-US" sz="1399" dirty="0">
                <a:solidFill>
                  <a:schemeClr val="bg1"/>
                </a:solidFill>
                <a:latin typeface="+mj-lt"/>
              </a:rPr>
              <a:t>Limited Intercity Bus and Rail Coverage</a:t>
            </a:r>
          </a:p>
        </p:txBody>
      </p:sp>
      <p:cxnSp>
        <p:nvCxnSpPr>
          <p:cNvPr id="34" name="Straight Connector 33">
            <a:extLst>
              <a:ext uri="{FF2B5EF4-FFF2-40B4-BE49-F238E27FC236}">
                <a16:creationId xmlns:a16="http://schemas.microsoft.com/office/drawing/2014/main" id="{64736A79-7BFB-5070-6DAB-5F222D458EDD}"/>
              </a:ext>
            </a:extLst>
          </p:cNvPr>
          <p:cNvCxnSpPr>
            <a:cxnSpLocks/>
          </p:cNvCxnSpPr>
          <p:nvPr/>
        </p:nvCxnSpPr>
        <p:spPr>
          <a:xfrm flipV="1">
            <a:off x="4313760" y="2863146"/>
            <a:ext cx="0" cy="931019"/>
          </a:xfrm>
          <a:prstGeom prst="line">
            <a:avLst/>
          </a:prstGeom>
          <a:ln w="10795">
            <a:solidFill>
              <a:srgbClr val="9257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23126D5-A69E-E42A-B2C5-0129CD81B9C8}"/>
              </a:ext>
            </a:extLst>
          </p:cNvPr>
          <p:cNvCxnSpPr>
            <a:cxnSpLocks/>
          </p:cNvCxnSpPr>
          <p:nvPr/>
        </p:nvCxnSpPr>
        <p:spPr>
          <a:xfrm>
            <a:off x="4313760" y="3079717"/>
            <a:ext cx="159944" cy="0"/>
          </a:xfrm>
          <a:prstGeom prst="line">
            <a:avLst/>
          </a:prstGeom>
          <a:ln w="10795">
            <a:solidFill>
              <a:srgbClr val="925700"/>
            </a:solidFill>
            <a:headEnd type="ova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3907D8F5-0E1D-31C5-80AA-3DF9BD07434D}"/>
              </a:ext>
            </a:extLst>
          </p:cNvPr>
          <p:cNvCxnSpPr>
            <a:cxnSpLocks/>
          </p:cNvCxnSpPr>
          <p:nvPr/>
        </p:nvCxnSpPr>
        <p:spPr>
          <a:xfrm>
            <a:off x="4313760" y="3777083"/>
            <a:ext cx="159944" cy="0"/>
          </a:xfrm>
          <a:prstGeom prst="line">
            <a:avLst/>
          </a:prstGeom>
          <a:ln w="10795">
            <a:solidFill>
              <a:srgbClr val="925700"/>
            </a:solidFill>
            <a:headEnd type="oval"/>
          </a:ln>
        </p:spPr>
        <p:style>
          <a:lnRef idx="1">
            <a:schemeClr val="dk1"/>
          </a:lnRef>
          <a:fillRef idx="0">
            <a:schemeClr val="dk1"/>
          </a:fillRef>
          <a:effectRef idx="0">
            <a:schemeClr val="dk1"/>
          </a:effectRef>
          <a:fontRef idx="minor">
            <a:schemeClr val="tx1"/>
          </a:fontRef>
        </p:style>
      </p:cxnSp>
      <p:pic>
        <p:nvPicPr>
          <p:cNvPr id="37" name="Graphic 36">
            <a:extLst>
              <a:ext uri="{FF2B5EF4-FFF2-40B4-BE49-F238E27FC236}">
                <a16:creationId xmlns:a16="http://schemas.microsoft.com/office/drawing/2014/main" id="{CB2EA2A5-515E-4EB0-3C97-BD49EE8B35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3706" y="2929858"/>
            <a:ext cx="4476324" cy="536363"/>
          </a:xfrm>
          <a:prstGeom prst="rect">
            <a:avLst/>
          </a:prstGeom>
          <a:effectLst>
            <a:outerShdw blurRad="50800" dist="38100" dir="10800000" algn="r" rotWithShape="0">
              <a:prstClr val="black">
                <a:alpha val="40000"/>
              </a:prstClr>
            </a:outerShdw>
          </a:effectLst>
        </p:spPr>
      </p:pic>
      <p:sp>
        <p:nvSpPr>
          <p:cNvPr id="38" name="Content Placeholder 6">
            <a:extLst>
              <a:ext uri="{FF2B5EF4-FFF2-40B4-BE49-F238E27FC236}">
                <a16:creationId xmlns:a16="http://schemas.microsoft.com/office/drawing/2014/main" id="{B04E4689-A22B-F0CE-5551-665EE220DFDA}"/>
              </a:ext>
            </a:extLst>
          </p:cNvPr>
          <p:cNvSpPr txBox="1">
            <a:spLocks/>
          </p:cNvSpPr>
          <p:nvPr/>
        </p:nvSpPr>
        <p:spPr>
          <a:xfrm>
            <a:off x="4606018" y="2957946"/>
            <a:ext cx="4260386" cy="4613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defPPr>
              <a:defRPr lang="en-US"/>
            </a:defPPr>
            <a:lvl1pPr>
              <a:lnSpc>
                <a:spcPct val="150000"/>
              </a:lnSpc>
              <a:defRPr sz="1600">
                <a:solidFill>
                  <a:schemeClr val="bg1"/>
                </a:solidFill>
                <a:latin typeface="Franklin Gothic Book" panose="020B0503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a:r>
              <a:rPr lang="en-US" sz="1199" dirty="0"/>
              <a:t>Service frequency, travel times, and costs are </a:t>
            </a:r>
            <a:br>
              <a:rPr lang="en-US" sz="1199" dirty="0"/>
            </a:br>
            <a:r>
              <a:rPr lang="en-US" sz="1199" dirty="0"/>
              <a:t>potential barriers</a:t>
            </a:r>
          </a:p>
        </p:txBody>
      </p:sp>
      <p:pic>
        <p:nvPicPr>
          <p:cNvPr id="39" name="Graphic 38">
            <a:extLst>
              <a:ext uri="{FF2B5EF4-FFF2-40B4-BE49-F238E27FC236}">
                <a16:creationId xmlns:a16="http://schemas.microsoft.com/office/drawing/2014/main" id="{DB3EC36C-B63A-4E7C-C893-A54F4FAE45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3706" y="3535651"/>
            <a:ext cx="4476324" cy="536363"/>
          </a:xfrm>
          <a:prstGeom prst="rect">
            <a:avLst/>
          </a:prstGeom>
          <a:effectLst>
            <a:outerShdw blurRad="50800" dist="38100" dir="10800000" algn="r" rotWithShape="0">
              <a:prstClr val="black">
                <a:alpha val="40000"/>
              </a:prstClr>
            </a:outerShdw>
          </a:effectLst>
        </p:spPr>
      </p:pic>
      <p:sp>
        <p:nvSpPr>
          <p:cNvPr id="40" name="Content Placeholder 6">
            <a:extLst>
              <a:ext uri="{FF2B5EF4-FFF2-40B4-BE49-F238E27FC236}">
                <a16:creationId xmlns:a16="http://schemas.microsoft.com/office/drawing/2014/main" id="{53506A5B-A648-267C-E14D-9F35D000FA1C}"/>
              </a:ext>
            </a:extLst>
          </p:cNvPr>
          <p:cNvSpPr txBox="1">
            <a:spLocks/>
          </p:cNvSpPr>
          <p:nvPr/>
        </p:nvSpPr>
        <p:spPr>
          <a:xfrm>
            <a:off x="4606018" y="3563464"/>
            <a:ext cx="4260386" cy="4613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defPPr>
              <a:defRPr lang="en-US"/>
            </a:defPPr>
            <a:lvl1pPr>
              <a:lnSpc>
                <a:spcPct val="150000"/>
              </a:lnSpc>
              <a:defRPr sz="1600">
                <a:solidFill>
                  <a:schemeClr val="bg1"/>
                </a:solidFill>
                <a:latin typeface="Franklin Gothic Book" panose="020B0503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a:r>
              <a:rPr lang="en-US" sz="1199" dirty="0"/>
              <a:t>Limited service to pick-up and drop-off areas (“first mile/last mile”) presents challenge</a:t>
            </a:r>
          </a:p>
        </p:txBody>
      </p:sp>
      <p:pic>
        <p:nvPicPr>
          <p:cNvPr id="41" name="Graphic 40">
            <a:extLst>
              <a:ext uri="{FF2B5EF4-FFF2-40B4-BE49-F238E27FC236}">
                <a16:creationId xmlns:a16="http://schemas.microsoft.com/office/drawing/2014/main" id="{8577C176-1C09-AC57-A995-3259050089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3706" y="4148392"/>
            <a:ext cx="4476324" cy="344536"/>
          </a:xfrm>
          <a:prstGeom prst="rect">
            <a:avLst/>
          </a:prstGeom>
          <a:effectLst>
            <a:outerShdw blurRad="50800" dist="38100" dir="10800000" algn="r" rotWithShape="0">
              <a:prstClr val="black">
                <a:alpha val="40000"/>
              </a:prstClr>
            </a:outerShdw>
          </a:effectLst>
        </p:spPr>
      </p:pic>
      <p:sp>
        <p:nvSpPr>
          <p:cNvPr id="42" name="Content Placeholder 6">
            <a:extLst>
              <a:ext uri="{FF2B5EF4-FFF2-40B4-BE49-F238E27FC236}">
                <a16:creationId xmlns:a16="http://schemas.microsoft.com/office/drawing/2014/main" id="{8BD77207-54A3-6E4A-F832-3BA2ECEC901D}"/>
              </a:ext>
            </a:extLst>
          </p:cNvPr>
          <p:cNvSpPr txBox="1">
            <a:spLocks/>
          </p:cNvSpPr>
          <p:nvPr/>
        </p:nvSpPr>
        <p:spPr>
          <a:xfrm>
            <a:off x="4606018" y="4194839"/>
            <a:ext cx="4476324" cy="262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defPPr>
              <a:defRPr lang="en-US"/>
            </a:defPPr>
            <a:lvl1pPr>
              <a:lnSpc>
                <a:spcPct val="150000"/>
              </a:lnSpc>
              <a:defRPr sz="1600">
                <a:solidFill>
                  <a:schemeClr val="bg1"/>
                </a:solidFill>
                <a:latin typeface="Franklin Gothic Book" panose="020B0503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a:r>
              <a:rPr lang="en-US" sz="1199" dirty="0"/>
              <a:t>No direct Dallas Fort Worth-Houston Amtrak connection</a:t>
            </a:r>
          </a:p>
        </p:txBody>
      </p:sp>
      <p:cxnSp>
        <p:nvCxnSpPr>
          <p:cNvPr id="43" name="Straight Connector 42">
            <a:extLst>
              <a:ext uri="{FF2B5EF4-FFF2-40B4-BE49-F238E27FC236}">
                <a16:creationId xmlns:a16="http://schemas.microsoft.com/office/drawing/2014/main" id="{76CD9528-5683-EDBA-5C17-150335154C0E}"/>
              </a:ext>
            </a:extLst>
          </p:cNvPr>
          <p:cNvCxnSpPr>
            <a:cxnSpLocks/>
          </p:cNvCxnSpPr>
          <p:nvPr/>
        </p:nvCxnSpPr>
        <p:spPr>
          <a:xfrm>
            <a:off x="4313760" y="4338695"/>
            <a:ext cx="159944" cy="0"/>
          </a:xfrm>
          <a:prstGeom prst="line">
            <a:avLst/>
          </a:prstGeom>
          <a:ln w="10795">
            <a:solidFill>
              <a:srgbClr val="925700"/>
            </a:solidFill>
            <a:headEnd type="ova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ABBDCBBD-3B3F-EFE1-4109-9023BADA8576}"/>
              </a:ext>
            </a:extLst>
          </p:cNvPr>
          <p:cNvCxnSpPr>
            <a:cxnSpLocks/>
          </p:cNvCxnSpPr>
          <p:nvPr/>
        </p:nvCxnSpPr>
        <p:spPr>
          <a:xfrm flipV="1">
            <a:off x="4313760" y="3427322"/>
            <a:ext cx="0" cy="931019"/>
          </a:xfrm>
          <a:prstGeom prst="line">
            <a:avLst/>
          </a:prstGeom>
          <a:ln w="10795">
            <a:solidFill>
              <a:srgbClr val="925700"/>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91274BE6-318D-C840-AD4C-B04DD94A4BED}"/>
              </a:ext>
            </a:extLst>
          </p:cNvPr>
          <p:cNvSpPr txBox="1"/>
          <p:nvPr/>
        </p:nvSpPr>
        <p:spPr>
          <a:xfrm>
            <a:off x="4313760" y="4566937"/>
            <a:ext cx="2644987" cy="522736"/>
          </a:xfrm>
          <a:prstGeom prst="rect">
            <a:avLst/>
          </a:prstGeom>
          <a:noFill/>
        </p:spPr>
        <p:txBody>
          <a:bodyPr wrap="square">
            <a:spAutoFit/>
          </a:bodyPr>
          <a:lstStyle/>
          <a:p>
            <a:r>
              <a:rPr lang="en-US" sz="699" dirty="0">
                <a:solidFill>
                  <a:schemeClr val="bg1">
                    <a:lumMod val="65000"/>
                  </a:schemeClr>
                </a:solidFill>
              </a:rPr>
              <a:t>Source: https://web.archive.org/web/20110930134227/http:/soa.utexas.edu/files/csd/ReinventingTexasTriangle.pdf</a:t>
            </a:r>
            <a:br>
              <a:rPr lang="en-US" sz="699" dirty="0">
                <a:solidFill>
                  <a:schemeClr val="bg1">
                    <a:lumMod val="65000"/>
                  </a:schemeClr>
                </a:solidFill>
              </a:rPr>
            </a:br>
            <a:r>
              <a:rPr lang="en-US" sz="699" dirty="0">
                <a:solidFill>
                  <a:schemeClr val="bg1">
                    <a:lumMod val="65000"/>
                  </a:schemeClr>
                </a:solidFill>
              </a:rPr>
              <a:t>U.S. Census</a:t>
            </a:r>
          </a:p>
        </p:txBody>
      </p:sp>
      <p:grpSp>
        <p:nvGrpSpPr>
          <p:cNvPr id="64" name="Group 63">
            <a:extLst>
              <a:ext uri="{FF2B5EF4-FFF2-40B4-BE49-F238E27FC236}">
                <a16:creationId xmlns:a16="http://schemas.microsoft.com/office/drawing/2014/main" id="{50FE60A9-F445-2E52-6626-10E322DC4C73}"/>
              </a:ext>
            </a:extLst>
          </p:cNvPr>
          <p:cNvGrpSpPr/>
          <p:nvPr/>
        </p:nvGrpSpPr>
        <p:grpSpPr>
          <a:xfrm>
            <a:off x="2826548" y="3391690"/>
            <a:ext cx="1567185" cy="1316455"/>
            <a:chOff x="206375" y="3842863"/>
            <a:chExt cx="1568636" cy="804958"/>
          </a:xfrm>
        </p:grpSpPr>
        <p:cxnSp>
          <p:nvCxnSpPr>
            <p:cNvPr id="12" name="Straight Connector 11">
              <a:extLst>
                <a:ext uri="{FF2B5EF4-FFF2-40B4-BE49-F238E27FC236}">
                  <a16:creationId xmlns:a16="http://schemas.microsoft.com/office/drawing/2014/main" id="{C44E8166-08AA-BE4C-828F-B48AE25081A1}"/>
                </a:ext>
              </a:extLst>
            </p:cNvPr>
            <p:cNvCxnSpPr>
              <a:cxnSpLocks/>
            </p:cNvCxnSpPr>
            <p:nvPr/>
          </p:nvCxnSpPr>
          <p:spPr>
            <a:xfrm>
              <a:off x="206375" y="3951371"/>
              <a:ext cx="339725" cy="0"/>
            </a:xfrm>
            <a:prstGeom prst="line">
              <a:avLst/>
            </a:prstGeom>
            <a:ln w="38100">
              <a:solidFill>
                <a:srgbClr val="B2B2B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C1D3281-D972-C77B-8530-C5E40142BEB5}"/>
                </a:ext>
              </a:extLst>
            </p:cNvPr>
            <p:cNvCxnSpPr>
              <a:cxnSpLocks/>
            </p:cNvCxnSpPr>
            <p:nvPr/>
          </p:nvCxnSpPr>
          <p:spPr>
            <a:xfrm>
              <a:off x="206375" y="4102417"/>
              <a:ext cx="339725" cy="0"/>
            </a:xfrm>
            <a:prstGeom prst="line">
              <a:avLst/>
            </a:prstGeom>
            <a:ln w="19050">
              <a:solidFill>
                <a:srgbClr val="7F00A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1CDE50D-41F0-8976-E9BD-BBA957B2AE32}"/>
                </a:ext>
              </a:extLst>
            </p:cNvPr>
            <p:cNvCxnSpPr>
              <a:cxnSpLocks/>
            </p:cNvCxnSpPr>
            <p:nvPr/>
          </p:nvCxnSpPr>
          <p:spPr>
            <a:xfrm>
              <a:off x="206375" y="4255197"/>
              <a:ext cx="339725" cy="0"/>
            </a:xfrm>
            <a:prstGeom prst="line">
              <a:avLst/>
            </a:prstGeom>
            <a:ln w="12700">
              <a:solidFill>
                <a:srgbClr val="2EA3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4B8057-E712-1649-F5A6-8AF8EBE27FCA}"/>
                </a:ext>
              </a:extLst>
            </p:cNvPr>
            <p:cNvSpPr txBox="1"/>
            <p:nvPr/>
          </p:nvSpPr>
          <p:spPr>
            <a:xfrm>
              <a:off x="574129" y="3842863"/>
              <a:ext cx="873486" cy="131613"/>
            </a:xfrm>
            <a:prstGeom prst="rect">
              <a:avLst/>
            </a:prstGeom>
            <a:noFill/>
          </p:spPr>
          <p:txBody>
            <a:bodyPr wrap="square" rtlCol="0">
              <a:spAutoFit/>
            </a:bodyPr>
            <a:lstStyle/>
            <a:p>
              <a:r>
                <a:rPr lang="en-US" sz="799" dirty="0"/>
                <a:t>Greyhound</a:t>
              </a:r>
            </a:p>
          </p:txBody>
        </p:sp>
        <p:sp>
          <p:nvSpPr>
            <p:cNvPr id="16" name="TextBox 15">
              <a:extLst>
                <a:ext uri="{FF2B5EF4-FFF2-40B4-BE49-F238E27FC236}">
                  <a16:creationId xmlns:a16="http://schemas.microsoft.com/office/drawing/2014/main" id="{F3400D23-DB91-3B76-CF0B-C3D6AC60DCF0}"/>
                </a:ext>
              </a:extLst>
            </p:cNvPr>
            <p:cNvSpPr txBox="1"/>
            <p:nvPr/>
          </p:nvSpPr>
          <p:spPr>
            <a:xfrm>
              <a:off x="574129" y="3985834"/>
              <a:ext cx="873486" cy="131613"/>
            </a:xfrm>
            <a:prstGeom prst="rect">
              <a:avLst/>
            </a:prstGeom>
            <a:noFill/>
          </p:spPr>
          <p:txBody>
            <a:bodyPr wrap="square" rtlCol="0">
              <a:spAutoFit/>
            </a:bodyPr>
            <a:lstStyle/>
            <a:p>
              <a:r>
                <a:rPr lang="en-US" sz="799" dirty="0"/>
                <a:t>Megabus</a:t>
              </a:r>
            </a:p>
          </p:txBody>
        </p:sp>
        <p:sp>
          <p:nvSpPr>
            <p:cNvPr id="17" name="TextBox 16">
              <a:extLst>
                <a:ext uri="{FF2B5EF4-FFF2-40B4-BE49-F238E27FC236}">
                  <a16:creationId xmlns:a16="http://schemas.microsoft.com/office/drawing/2014/main" id="{5D01FA37-41F4-7D63-972B-D1216E963F2F}"/>
                </a:ext>
              </a:extLst>
            </p:cNvPr>
            <p:cNvSpPr txBox="1"/>
            <p:nvPr/>
          </p:nvSpPr>
          <p:spPr>
            <a:xfrm>
              <a:off x="574129" y="4135486"/>
              <a:ext cx="873486" cy="131613"/>
            </a:xfrm>
            <a:prstGeom prst="rect">
              <a:avLst/>
            </a:prstGeom>
            <a:noFill/>
          </p:spPr>
          <p:txBody>
            <a:bodyPr wrap="square" rtlCol="0">
              <a:spAutoFit/>
            </a:bodyPr>
            <a:lstStyle/>
            <a:p>
              <a:r>
                <a:rPr lang="en-US" sz="799" dirty="0"/>
                <a:t>Vonlane</a:t>
              </a:r>
            </a:p>
          </p:txBody>
        </p:sp>
        <p:sp>
          <p:nvSpPr>
            <p:cNvPr id="18" name="TextBox 17">
              <a:extLst>
                <a:ext uri="{FF2B5EF4-FFF2-40B4-BE49-F238E27FC236}">
                  <a16:creationId xmlns:a16="http://schemas.microsoft.com/office/drawing/2014/main" id="{4725525E-B973-E157-A456-D810EEB7020A}"/>
                </a:ext>
              </a:extLst>
            </p:cNvPr>
            <p:cNvSpPr txBox="1"/>
            <p:nvPr/>
          </p:nvSpPr>
          <p:spPr>
            <a:xfrm>
              <a:off x="574128" y="4299630"/>
              <a:ext cx="1033577" cy="206820"/>
            </a:xfrm>
            <a:prstGeom prst="rect">
              <a:avLst/>
            </a:prstGeom>
            <a:noFill/>
          </p:spPr>
          <p:txBody>
            <a:bodyPr wrap="square" rtlCol="0">
              <a:spAutoFit/>
            </a:bodyPr>
            <a:lstStyle/>
            <a:p>
              <a:r>
                <a:rPr lang="en-US" sz="799" dirty="0"/>
                <a:t>All Aboard America!</a:t>
              </a:r>
            </a:p>
          </p:txBody>
        </p:sp>
        <p:sp>
          <p:nvSpPr>
            <p:cNvPr id="19" name="TextBox 18">
              <a:extLst>
                <a:ext uri="{FF2B5EF4-FFF2-40B4-BE49-F238E27FC236}">
                  <a16:creationId xmlns:a16="http://schemas.microsoft.com/office/drawing/2014/main" id="{2479B2B8-FD1B-DD9B-E779-5DF7A8A02415}"/>
                </a:ext>
              </a:extLst>
            </p:cNvPr>
            <p:cNvSpPr txBox="1"/>
            <p:nvPr/>
          </p:nvSpPr>
          <p:spPr>
            <a:xfrm>
              <a:off x="574128" y="4441001"/>
              <a:ext cx="1200883" cy="206820"/>
            </a:xfrm>
            <a:prstGeom prst="rect">
              <a:avLst/>
            </a:prstGeom>
            <a:noFill/>
          </p:spPr>
          <p:txBody>
            <a:bodyPr wrap="square" rtlCol="0">
              <a:spAutoFit/>
            </a:bodyPr>
            <a:lstStyle/>
            <a:p>
              <a:r>
                <a:rPr lang="en-US" sz="799" dirty="0"/>
                <a:t>Cross-Border Carriers</a:t>
              </a:r>
            </a:p>
          </p:txBody>
        </p:sp>
        <p:cxnSp>
          <p:nvCxnSpPr>
            <p:cNvPr id="20" name="Straight Connector 19">
              <a:extLst>
                <a:ext uri="{FF2B5EF4-FFF2-40B4-BE49-F238E27FC236}">
                  <a16:creationId xmlns:a16="http://schemas.microsoft.com/office/drawing/2014/main" id="{6A2D65BF-8170-C37D-5AC6-268F3869C89B}"/>
                </a:ext>
              </a:extLst>
            </p:cNvPr>
            <p:cNvCxnSpPr>
              <a:cxnSpLocks/>
            </p:cNvCxnSpPr>
            <p:nvPr/>
          </p:nvCxnSpPr>
          <p:spPr>
            <a:xfrm>
              <a:off x="206375" y="4407593"/>
              <a:ext cx="339725" cy="0"/>
            </a:xfrm>
            <a:prstGeom prst="line">
              <a:avLst/>
            </a:prstGeom>
            <a:ln w="12700">
              <a:solidFill>
                <a:srgbClr val="E698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AB06B18-4AFF-8C52-FCF1-1C12291C8FD3}"/>
                </a:ext>
              </a:extLst>
            </p:cNvPr>
            <p:cNvCxnSpPr>
              <a:cxnSpLocks/>
            </p:cNvCxnSpPr>
            <p:nvPr/>
          </p:nvCxnSpPr>
          <p:spPr>
            <a:xfrm>
              <a:off x="206375" y="4551253"/>
              <a:ext cx="339725"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76E27441-9B46-B3DB-75ED-6E5264D01DE7}"/>
              </a:ext>
            </a:extLst>
          </p:cNvPr>
          <p:cNvGrpSpPr/>
          <p:nvPr/>
        </p:nvGrpSpPr>
        <p:grpSpPr>
          <a:xfrm>
            <a:off x="347628" y="1393147"/>
            <a:ext cx="3005962" cy="3129599"/>
            <a:chOff x="12882" y="630808"/>
            <a:chExt cx="3574903" cy="3721942"/>
          </a:xfrm>
        </p:grpSpPr>
        <p:grpSp>
          <p:nvGrpSpPr>
            <p:cNvPr id="5" name="Group 4">
              <a:extLst>
                <a:ext uri="{FF2B5EF4-FFF2-40B4-BE49-F238E27FC236}">
                  <a16:creationId xmlns:a16="http://schemas.microsoft.com/office/drawing/2014/main" id="{20073074-31F4-3279-BF9E-0E686D4EB6B4}"/>
                </a:ext>
              </a:extLst>
            </p:cNvPr>
            <p:cNvGrpSpPr/>
            <p:nvPr/>
          </p:nvGrpSpPr>
          <p:grpSpPr>
            <a:xfrm>
              <a:off x="12882" y="630808"/>
              <a:ext cx="3535631" cy="3721942"/>
              <a:chOff x="12882" y="630808"/>
              <a:chExt cx="3535631" cy="3721942"/>
            </a:xfrm>
          </p:grpSpPr>
          <p:pic>
            <p:nvPicPr>
              <p:cNvPr id="61" name="Picture 60" descr="A map of a city&#10;&#10;Description automatically generated">
                <a:extLst>
                  <a:ext uri="{FF2B5EF4-FFF2-40B4-BE49-F238E27FC236}">
                    <a16:creationId xmlns:a16="http://schemas.microsoft.com/office/drawing/2014/main" id="{743BB1E0-B2CA-0106-7EC4-6F021859E3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12" r="3296"/>
              <a:stretch/>
            </p:blipFill>
            <p:spPr>
              <a:xfrm>
                <a:off x="12882" y="630808"/>
                <a:ext cx="3535631" cy="3721942"/>
              </a:xfrm>
              <a:prstGeom prst="rect">
                <a:avLst/>
              </a:prstGeom>
              <a:effectLst>
                <a:outerShdw blurRad="50800" dist="38100" dir="2700000" algn="tl" rotWithShape="0">
                  <a:prstClr val="black">
                    <a:alpha val="40000"/>
                  </a:prstClr>
                </a:outerShdw>
              </a:effectLst>
            </p:spPr>
          </p:pic>
          <p:grpSp>
            <p:nvGrpSpPr>
              <p:cNvPr id="50" name="Group 49">
                <a:extLst>
                  <a:ext uri="{FF2B5EF4-FFF2-40B4-BE49-F238E27FC236}">
                    <a16:creationId xmlns:a16="http://schemas.microsoft.com/office/drawing/2014/main" id="{CDBB0179-8098-50F6-109A-F9E93CA8AB3A}"/>
                  </a:ext>
                </a:extLst>
              </p:cNvPr>
              <p:cNvGrpSpPr/>
              <p:nvPr/>
            </p:nvGrpSpPr>
            <p:grpSpPr>
              <a:xfrm>
                <a:off x="1442949" y="1087574"/>
                <a:ext cx="1910653" cy="1686576"/>
                <a:chOff x="9132401" y="-1800147"/>
                <a:chExt cx="5365538" cy="4736326"/>
              </a:xfrm>
            </p:grpSpPr>
            <p:pic>
              <p:nvPicPr>
                <p:cNvPr id="51" name="Picture 4" descr="Interstate 27 marker">
                  <a:extLst>
                    <a:ext uri="{FF2B5EF4-FFF2-40B4-BE49-F238E27FC236}">
                      <a16:creationId xmlns:a16="http://schemas.microsoft.com/office/drawing/2014/main" id="{DF20D65D-F83B-E530-65D6-6E2E62102251}"/>
                    </a:ext>
                  </a:extLst>
                </p:cNvPr>
                <p:cNvPicPr>
                  <a:picLocks noChangeAspect="1" noChangeArrowheads="1"/>
                </p:cNvPicPr>
                <p:nvPr/>
              </p:nvPicPr>
              <p:blipFill>
                <a:blip r:embed="rId6" cstate="print">
                  <a:alphaModFix amt="80000"/>
                  <a:extLst>
                    <a:ext uri="{28A0092B-C50C-407E-A947-70E740481C1C}">
                      <a14:useLocalDpi xmlns:a14="http://schemas.microsoft.com/office/drawing/2010/main" val="0"/>
                    </a:ext>
                  </a:extLst>
                </a:blip>
                <a:srcRect/>
                <a:stretch>
                  <a:fillRect/>
                </a:stretch>
              </p:blipFill>
              <p:spPr bwMode="auto">
                <a:xfrm>
                  <a:off x="9132401" y="-1171068"/>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Interstate 40 marker">
                  <a:extLst>
                    <a:ext uri="{FF2B5EF4-FFF2-40B4-BE49-F238E27FC236}">
                      <a16:creationId xmlns:a16="http://schemas.microsoft.com/office/drawing/2014/main" id="{C332CC96-0814-AD93-A23F-8485CE898111}"/>
                    </a:ext>
                  </a:extLst>
                </p:cNvPr>
                <p:cNvPicPr>
                  <a:picLocks noChangeAspect="1" noChangeArrowheads="1"/>
                </p:cNvPicPr>
                <p:nvPr/>
              </p:nvPicPr>
              <p:blipFill>
                <a:blip r:embed="rId7" cstate="print">
                  <a:alphaModFix amt="80000"/>
                  <a:extLst>
                    <a:ext uri="{28A0092B-C50C-407E-A947-70E740481C1C}">
                      <a14:useLocalDpi xmlns:a14="http://schemas.microsoft.com/office/drawing/2010/main" val="0"/>
                    </a:ext>
                  </a:extLst>
                </a:blip>
                <a:srcRect/>
                <a:stretch>
                  <a:fillRect/>
                </a:stretch>
              </p:blipFill>
              <p:spPr bwMode="auto">
                <a:xfrm>
                  <a:off x="9838808" y="-1800147"/>
                  <a:ext cx="313867" cy="31386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Interstate 20 marker">
                  <a:extLst>
                    <a:ext uri="{FF2B5EF4-FFF2-40B4-BE49-F238E27FC236}">
                      <a16:creationId xmlns:a16="http://schemas.microsoft.com/office/drawing/2014/main" id="{449962F5-D1A3-7694-4B5F-93E64331DCA5}"/>
                    </a:ext>
                  </a:extLst>
                </p:cNvPr>
                <p:cNvPicPr>
                  <a:picLocks noChangeAspect="1" noChangeArrowheads="1"/>
                </p:cNvPicPr>
                <p:nvPr/>
              </p:nvPicPr>
              <p:blipFill>
                <a:blip r:embed="rId8" cstate="print">
                  <a:alphaModFix amt="80000"/>
                  <a:extLst>
                    <a:ext uri="{28A0092B-C50C-407E-A947-70E740481C1C}">
                      <a14:useLocalDpi xmlns:a14="http://schemas.microsoft.com/office/drawing/2010/main" val="0"/>
                    </a:ext>
                  </a:extLst>
                </a:blip>
                <a:srcRect/>
                <a:stretch>
                  <a:fillRect/>
                </a:stretch>
              </p:blipFill>
              <p:spPr bwMode="auto">
                <a:xfrm>
                  <a:off x="9812024" y="839265"/>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Interstate 30 marker">
                  <a:extLst>
                    <a:ext uri="{FF2B5EF4-FFF2-40B4-BE49-F238E27FC236}">
                      <a16:creationId xmlns:a16="http://schemas.microsoft.com/office/drawing/2014/main" id="{EB591E44-0A0A-BE53-4D5D-5EF2F8EAB489}"/>
                    </a:ext>
                  </a:extLst>
                </p:cNvPr>
                <p:cNvPicPr>
                  <a:picLocks noChangeAspect="1" noChangeArrowheads="1"/>
                </p:cNvPicPr>
                <p:nvPr/>
              </p:nvPicPr>
              <p:blipFill>
                <a:blip r:embed="rId9" cstate="print">
                  <a:alphaModFix amt="80000"/>
                  <a:extLst>
                    <a:ext uri="{28A0092B-C50C-407E-A947-70E740481C1C}">
                      <a14:useLocalDpi xmlns:a14="http://schemas.microsoft.com/office/drawing/2010/main" val="0"/>
                    </a:ext>
                  </a:extLst>
                </a:blip>
                <a:srcRect/>
                <a:stretch>
                  <a:fillRect/>
                </a:stretch>
              </p:blipFill>
              <p:spPr bwMode="auto">
                <a:xfrm>
                  <a:off x="14184075" y="59122"/>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2" descr="Interstate 10 marker">
                  <a:extLst>
                    <a:ext uri="{FF2B5EF4-FFF2-40B4-BE49-F238E27FC236}">
                      <a16:creationId xmlns:a16="http://schemas.microsoft.com/office/drawing/2014/main" id="{67A6231A-EE4E-B781-A45E-59A7AF4D6915}"/>
                    </a:ext>
                  </a:extLst>
                </p:cNvPr>
                <p:cNvPicPr>
                  <a:picLocks noChangeAspect="1" noChangeArrowheads="1"/>
                </p:cNvPicPr>
                <p:nvPr/>
              </p:nvPicPr>
              <p:blipFill>
                <a:blip r:embed="rId10" cstate="print">
                  <a:alphaModFix amt="80000"/>
                  <a:extLst>
                    <a:ext uri="{28A0092B-C50C-407E-A947-70E740481C1C}">
                      <a14:useLocalDpi xmlns:a14="http://schemas.microsoft.com/office/drawing/2010/main" val="0"/>
                    </a:ext>
                  </a:extLst>
                </a:blip>
                <a:srcRect/>
                <a:stretch>
                  <a:fillRect/>
                </a:stretch>
              </p:blipFill>
              <p:spPr bwMode="auto">
                <a:xfrm>
                  <a:off x="10249873" y="2622315"/>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4" descr="Interstate 35 marker">
                  <a:extLst>
                    <a:ext uri="{FF2B5EF4-FFF2-40B4-BE49-F238E27FC236}">
                      <a16:creationId xmlns:a16="http://schemas.microsoft.com/office/drawing/2014/main" id="{5E3790B3-47A7-2699-BC32-DA34F77F1F76}"/>
                    </a:ext>
                  </a:extLst>
                </p:cNvPr>
                <p:cNvPicPr>
                  <a:picLocks noChangeAspect="1" noChangeArrowheads="1"/>
                </p:cNvPicPr>
                <p:nvPr/>
              </p:nvPicPr>
              <p:blipFill>
                <a:blip r:embed="rId11" cstate="print">
                  <a:alphaModFix amt="80000"/>
                  <a:extLst>
                    <a:ext uri="{28A0092B-C50C-407E-A947-70E740481C1C}">
                      <a14:useLocalDpi xmlns:a14="http://schemas.microsoft.com/office/drawing/2010/main" val="0"/>
                    </a:ext>
                  </a:extLst>
                </a:blip>
                <a:srcRect/>
                <a:stretch>
                  <a:fillRect/>
                </a:stretch>
              </p:blipFill>
              <p:spPr bwMode="auto">
                <a:xfrm>
                  <a:off x="12517468" y="2140338"/>
                  <a:ext cx="313864" cy="31386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6" descr="Interstate 45 marker">
                  <a:extLst>
                    <a:ext uri="{FF2B5EF4-FFF2-40B4-BE49-F238E27FC236}">
                      <a16:creationId xmlns:a16="http://schemas.microsoft.com/office/drawing/2014/main" id="{9CD12652-3E89-3B07-CA4D-89B061622004}"/>
                    </a:ext>
                  </a:extLst>
                </p:cNvPr>
                <p:cNvPicPr>
                  <a:picLocks noChangeAspect="1" noChangeArrowheads="1"/>
                </p:cNvPicPr>
                <p:nvPr/>
              </p:nvPicPr>
              <p:blipFill>
                <a:blip r:embed="rId12" cstate="print">
                  <a:alphaModFix amt="80000"/>
                  <a:extLst>
                    <a:ext uri="{28A0092B-C50C-407E-A947-70E740481C1C}">
                      <a14:useLocalDpi xmlns:a14="http://schemas.microsoft.com/office/drawing/2010/main" val="0"/>
                    </a:ext>
                  </a:extLst>
                </a:blip>
                <a:srcRect/>
                <a:stretch>
                  <a:fillRect/>
                </a:stretch>
              </p:blipFill>
              <p:spPr bwMode="auto">
                <a:xfrm>
                  <a:off x="13693905" y="1596192"/>
                  <a:ext cx="313864" cy="31386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Isosceles Triangle 4">
              <a:extLst>
                <a:ext uri="{FF2B5EF4-FFF2-40B4-BE49-F238E27FC236}">
                  <a16:creationId xmlns:a16="http://schemas.microsoft.com/office/drawing/2014/main" id="{898F9B35-2979-60FE-EADE-B902A127E901}"/>
                </a:ext>
              </a:extLst>
            </p:cNvPr>
            <p:cNvSpPr/>
            <p:nvPr/>
          </p:nvSpPr>
          <p:spPr>
            <a:xfrm>
              <a:off x="2409991" y="1609396"/>
              <a:ext cx="1177794" cy="1384603"/>
            </a:xfrm>
            <a:custGeom>
              <a:avLst/>
              <a:gdLst>
                <a:gd name="connsiteX0" fmla="*/ 0 w 1437343"/>
                <a:gd name="connsiteY0" fmla="*/ 1172739 h 1172739"/>
                <a:gd name="connsiteX1" fmla="*/ 718672 w 1437343"/>
                <a:gd name="connsiteY1" fmla="*/ 0 h 1172739"/>
                <a:gd name="connsiteX2" fmla="*/ 1437343 w 1437343"/>
                <a:gd name="connsiteY2" fmla="*/ 1172739 h 1172739"/>
                <a:gd name="connsiteX3" fmla="*/ 0 w 1437343"/>
                <a:gd name="connsiteY3" fmla="*/ 1172739 h 1172739"/>
                <a:gd name="connsiteX0" fmla="*/ 0 w 1184952"/>
                <a:gd name="connsiteY0" fmla="*/ 1396167 h 1396167"/>
                <a:gd name="connsiteX1" fmla="*/ 466281 w 1184952"/>
                <a:gd name="connsiteY1" fmla="*/ 0 h 1396167"/>
                <a:gd name="connsiteX2" fmla="*/ 1184952 w 1184952"/>
                <a:gd name="connsiteY2" fmla="*/ 1172739 h 1396167"/>
                <a:gd name="connsiteX3" fmla="*/ 0 w 1184952"/>
                <a:gd name="connsiteY3" fmla="*/ 1396167 h 1396167"/>
                <a:gd name="connsiteX0" fmla="*/ 0 w 1184952"/>
                <a:gd name="connsiteY0" fmla="*/ 1110676 h 1110676"/>
                <a:gd name="connsiteX1" fmla="*/ 354567 w 1184952"/>
                <a:gd name="connsiteY1" fmla="*/ 0 h 1110676"/>
                <a:gd name="connsiteX2" fmla="*/ 1184952 w 1184952"/>
                <a:gd name="connsiteY2" fmla="*/ 887248 h 1110676"/>
                <a:gd name="connsiteX3" fmla="*/ 0 w 1184952"/>
                <a:gd name="connsiteY3" fmla="*/ 1110676 h 1110676"/>
                <a:gd name="connsiteX0" fmla="*/ 0 w 796021"/>
                <a:gd name="connsiteY0" fmla="*/ 1110676 h 1110676"/>
                <a:gd name="connsiteX1" fmla="*/ 354567 w 796021"/>
                <a:gd name="connsiteY1" fmla="*/ 0 h 1110676"/>
                <a:gd name="connsiteX2" fmla="*/ 796021 w 796021"/>
                <a:gd name="connsiteY2" fmla="*/ 941036 h 1110676"/>
                <a:gd name="connsiteX3" fmla="*/ 0 w 796021"/>
                <a:gd name="connsiteY3" fmla="*/ 1110676 h 1110676"/>
                <a:gd name="connsiteX0" fmla="*/ 0 w 862222"/>
                <a:gd name="connsiteY0" fmla="*/ 1164464 h 1164464"/>
                <a:gd name="connsiteX1" fmla="*/ 420768 w 862222"/>
                <a:gd name="connsiteY1" fmla="*/ 0 h 1164464"/>
                <a:gd name="connsiteX2" fmla="*/ 862222 w 862222"/>
                <a:gd name="connsiteY2" fmla="*/ 941036 h 1164464"/>
                <a:gd name="connsiteX3" fmla="*/ 0 w 862222"/>
                <a:gd name="connsiteY3" fmla="*/ 1164464 h 1164464"/>
                <a:gd name="connsiteX0" fmla="*/ 0 w 949110"/>
                <a:gd name="connsiteY0" fmla="*/ 1164464 h 1164464"/>
                <a:gd name="connsiteX1" fmla="*/ 420768 w 949110"/>
                <a:gd name="connsiteY1" fmla="*/ 0 h 1164464"/>
                <a:gd name="connsiteX2" fmla="*/ 949110 w 949110"/>
                <a:gd name="connsiteY2" fmla="*/ 1007237 h 1164464"/>
                <a:gd name="connsiteX3" fmla="*/ 0 w 949110"/>
                <a:gd name="connsiteY3" fmla="*/ 1164464 h 1164464"/>
                <a:gd name="connsiteX0" fmla="*/ 0 w 949110"/>
                <a:gd name="connsiteY0" fmla="*/ 1263765 h 1263765"/>
                <a:gd name="connsiteX1" fmla="*/ 453869 w 949110"/>
                <a:gd name="connsiteY1" fmla="*/ 0 h 1263765"/>
                <a:gd name="connsiteX2" fmla="*/ 949110 w 949110"/>
                <a:gd name="connsiteY2" fmla="*/ 1106538 h 1263765"/>
                <a:gd name="connsiteX3" fmla="*/ 0 w 949110"/>
                <a:gd name="connsiteY3" fmla="*/ 1263765 h 1263765"/>
              </a:gdLst>
              <a:ahLst/>
              <a:cxnLst>
                <a:cxn ang="0">
                  <a:pos x="connsiteX0" y="connsiteY0"/>
                </a:cxn>
                <a:cxn ang="0">
                  <a:pos x="connsiteX1" y="connsiteY1"/>
                </a:cxn>
                <a:cxn ang="0">
                  <a:pos x="connsiteX2" y="connsiteY2"/>
                </a:cxn>
                <a:cxn ang="0">
                  <a:pos x="connsiteX3" y="connsiteY3"/>
                </a:cxn>
              </a:cxnLst>
              <a:rect l="l" t="t" r="r" b="b"/>
              <a:pathLst>
                <a:path w="949110" h="1263765">
                  <a:moveTo>
                    <a:pt x="0" y="1263765"/>
                  </a:moveTo>
                  <a:lnTo>
                    <a:pt x="453869" y="0"/>
                  </a:lnTo>
                  <a:lnTo>
                    <a:pt x="949110" y="1106538"/>
                  </a:lnTo>
                  <a:lnTo>
                    <a:pt x="0" y="1263765"/>
                  </a:lnTo>
                  <a:close/>
                </a:path>
              </a:pathLst>
            </a:custGeom>
            <a:noFill/>
            <a:ln w="19050">
              <a:solidFill>
                <a:srgbClr val="B66D24"/>
              </a:solidFill>
              <a:prstDash val="dashDot"/>
            </a:ln>
            <a:effectLst>
              <a:glow rad="25400">
                <a:schemeClr val="accent3">
                  <a:satMod val="175000"/>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dirty="0">
                <a:latin typeface="Arial" pitchFamily="34" charset="0"/>
                <a:cs typeface="Arial" pitchFamily="34" charset="0"/>
              </a:endParaRPr>
            </a:p>
          </p:txBody>
        </p:sp>
      </p:grpSp>
      <p:sp>
        <p:nvSpPr>
          <p:cNvPr id="2" name="Title 1">
            <a:extLst>
              <a:ext uri="{FF2B5EF4-FFF2-40B4-BE49-F238E27FC236}">
                <a16:creationId xmlns:a16="http://schemas.microsoft.com/office/drawing/2014/main" id="{89B07ECF-76C3-9364-E884-85BCC3F7ADAB}"/>
              </a:ext>
            </a:extLst>
          </p:cNvPr>
          <p:cNvSpPr txBox="1">
            <a:spLocks/>
          </p:cNvSpPr>
          <p:nvPr/>
        </p:nvSpPr>
        <p:spPr>
          <a:xfrm>
            <a:off x="183572" y="659939"/>
            <a:ext cx="3789036" cy="584234"/>
          </a:xfrm>
          <a:prstGeom prst="rect">
            <a:avLst/>
          </a:prstGeom>
        </p:spPr>
        <p:txBody>
          <a:bodyPr vert="horz" wrap="square" lIns="0" tIns="45678" rIns="91355" bIns="45678" rtlCol="0" anchor="t" anchorCtr="0">
            <a:spAutoFit/>
          </a:bodyPr>
          <a:lstStyle>
            <a:lvl1pPr algn="l" defTabSz="685183" rtl="0" eaLnBrk="1" latinLnBrk="0" hangingPunct="1">
              <a:lnSpc>
                <a:spcPct val="100000"/>
              </a:lnSpc>
              <a:spcBef>
                <a:spcPct val="0"/>
              </a:spcBef>
              <a:buNone/>
              <a:defRPr sz="2198" b="1" kern="1200">
                <a:solidFill>
                  <a:schemeClr val="accent1"/>
                </a:solidFill>
                <a:latin typeface="+mj-lt"/>
                <a:ea typeface="+mj-ea"/>
                <a:cs typeface="+mj-cs"/>
              </a:defRPr>
            </a:lvl1pPr>
          </a:lstStyle>
          <a:p>
            <a:r>
              <a:rPr lang="en-US" sz="1599" dirty="0">
                <a:cs typeface="Arial"/>
              </a:rPr>
              <a:t>Limited Intercity and Regional Transit Connectivity</a:t>
            </a:r>
          </a:p>
        </p:txBody>
      </p:sp>
    </p:spTree>
    <p:extLst>
      <p:ext uri="{BB962C8B-B14F-4D97-AF65-F5344CB8AC3E}">
        <p14:creationId xmlns:p14="http://schemas.microsoft.com/office/powerpoint/2010/main" val="628410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236B3B12-C809-6E2A-AD75-7AE34AA0BC9A}"/>
              </a:ext>
            </a:extLst>
          </p:cNvPr>
          <p:cNvSpPr txBox="1">
            <a:spLocks/>
          </p:cNvSpPr>
          <p:nvPr/>
        </p:nvSpPr>
        <p:spPr>
          <a:xfrm>
            <a:off x="397894" y="986659"/>
            <a:ext cx="3483273" cy="1052547"/>
          </a:xfrm>
          <a:prstGeom prst="rect">
            <a:avLst/>
          </a:prstGeom>
        </p:spPr>
        <p:txBody>
          <a:bodyPr>
            <a:noAutofit/>
          </a:bodyPr>
          <a:lstStyle>
            <a:lvl1pPr algn="l" defTabSz="685183" rtl="0" eaLnBrk="1" latinLnBrk="0" hangingPunct="1">
              <a:lnSpc>
                <a:spcPct val="90000"/>
              </a:lnSpc>
              <a:spcBef>
                <a:spcPct val="0"/>
              </a:spcBef>
              <a:buNone/>
              <a:defRPr sz="2400" b="1" kern="1200">
                <a:solidFill>
                  <a:schemeClr val="bg1"/>
                </a:solidFill>
                <a:latin typeface="+mj-lt"/>
                <a:ea typeface="+mj-ea"/>
                <a:cs typeface="+mj-cs"/>
              </a:defRPr>
            </a:lvl1pPr>
          </a:lstStyle>
          <a:p>
            <a:r>
              <a:rPr lang="en-US" sz="2800" dirty="0">
                <a:solidFill>
                  <a:schemeClr val="accent1"/>
                </a:solidFill>
              </a:rPr>
              <a:t>Today’s </a:t>
            </a:r>
            <a:br>
              <a:rPr lang="en-US" sz="2800" dirty="0">
                <a:solidFill>
                  <a:schemeClr val="accent1"/>
                </a:solidFill>
              </a:rPr>
            </a:br>
            <a:r>
              <a:rPr lang="en-US" sz="2800" dirty="0">
                <a:solidFill>
                  <a:schemeClr val="accent1"/>
                </a:solidFill>
              </a:rPr>
              <a:t>Agenda:</a:t>
            </a:r>
          </a:p>
        </p:txBody>
      </p:sp>
      <p:sp>
        <p:nvSpPr>
          <p:cNvPr id="33" name="Content Placeholder 2">
            <a:extLst>
              <a:ext uri="{FF2B5EF4-FFF2-40B4-BE49-F238E27FC236}">
                <a16:creationId xmlns:a16="http://schemas.microsoft.com/office/drawing/2014/main" id="{ACB2B232-1E5D-F645-B438-CE2F86342BA4}"/>
              </a:ext>
            </a:extLst>
          </p:cNvPr>
          <p:cNvSpPr txBox="1">
            <a:spLocks/>
          </p:cNvSpPr>
          <p:nvPr/>
        </p:nvSpPr>
        <p:spPr>
          <a:xfrm>
            <a:off x="2910114" y="986659"/>
            <a:ext cx="6233886" cy="4156841"/>
          </a:xfrm>
          <a:prstGeom prst="rect">
            <a:avLst/>
          </a:prstGeom>
        </p:spPr>
        <p:txBody>
          <a:bodyPr numCol="1" spcCol="457200">
            <a:normAutofit/>
          </a:bodyPr>
          <a:lstStyle>
            <a:lvl1pPr marL="228394" indent="-228394" algn="l" defTabSz="685183" rtl="0" eaLnBrk="1" latinLnBrk="0" hangingPunct="1">
              <a:lnSpc>
                <a:spcPct val="120000"/>
              </a:lnSpc>
              <a:spcBef>
                <a:spcPts val="749"/>
              </a:spcBef>
              <a:spcAft>
                <a:spcPts val="599"/>
              </a:spcAft>
              <a:buClr>
                <a:schemeClr val="accent1"/>
              </a:buClr>
              <a:buSzPct val="120000"/>
              <a:buFont typeface="Arial" panose="020B0604020202020204" pitchFamily="34" charset="0"/>
              <a:buChar char="•"/>
              <a:defRPr sz="1499" kern="1200">
                <a:solidFill>
                  <a:schemeClr val="tx1"/>
                </a:solidFill>
                <a:latin typeface="+mn-lt"/>
                <a:ea typeface="+mn-ea"/>
                <a:cs typeface="+mn-cs"/>
              </a:defRPr>
            </a:lvl1pPr>
            <a:lvl2pPr marL="513887"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2pPr>
            <a:lvl3pPr marL="856478" indent="-228394" algn="l" defTabSz="685183" rtl="0" eaLnBrk="1" latinLnBrk="0" hangingPunct="1">
              <a:lnSpc>
                <a:spcPct val="120000"/>
              </a:lnSpc>
              <a:spcBef>
                <a:spcPts val="375"/>
              </a:spcBef>
              <a:spcAft>
                <a:spcPts val="599"/>
              </a:spcAft>
              <a:buClr>
                <a:schemeClr val="accent1"/>
              </a:buClr>
              <a:buFont typeface="Wingdings" panose="05000000000000000000" pitchFamily="2" charset="2"/>
              <a:buChar char="§"/>
              <a:defRPr sz="1499" kern="1200">
                <a:solidFill>
                  <a:schemeClr val="tx1"/>
                </a:solidFill>
                <a:latin typeface="+mn-lt"/>
                <a:ea typeface="+mn-ea"/>
                <a:cs typeface="+mn-cs"/>
              </a:defRPr>
            </a:lvl3pPr>
            <a:lvl4pPr marL="1199070" indent="-228394" algn="l" defTabSz="685183" rtl="0" eaLnBrk="1" latinLnBrk="0" hangingPunct="1">
              <a:lnSpc>
                <a:spcPct val="120000"/>
              </a:lnSpc>
              <a:spcBef>
                <a:spcPts val="375"/>
              </a:spcBef>
              <a:spcAft>
                <a:spcPts val="599"/>
              </a:spcAft>
              <a:buClr>
                <a:schemeClr val="accent1"/>
              </a:buClr>
              <a:buFont typeface="Verdana" panose="020B0604030504040204" pitchFamily="34" charset="0"/>
              <a:buChar char="-"/>
              <a:defRPr sz="1499" kern="1200">
                <a:solidFill>
                  <a:schemeClr val="tx1"/>
                </a:solidFill>
                <a:latin typeface="+mn-lt"/>
                <a:ea typeface="+mn-ea"/>
                <a:cs typeface="+mn-cs"/>
              </a:defRPr>
            </a:lvl4pPr>
            <a:lvl5pPr marL="1541661" indent="-228394" algn="l" defTabSz="685183" rtl="0" eaLnBrk="1" latinLnBrk="0" hangingPunct="1">
              <a:lnSpc>
                <a:spcPct val="120000"/>
              </a:lnSpc>
              <a:spcBef>
                <a:spcPts val="375"/>
              </a:spcBef>
              <a:spcAft>
                <a:spcPts val="599"/>
              </a:spcAft>
              <a:buClr>
                <a:srgbClr val="0056A9"/>
              </a:buClr>
              <a:buSzPct val="80000"/>
              <a:buFont typeface="Verdana" panose="020B0604030504040204" pitchFamily="34" charset="0"/>
              <a:buChar char="°"/>
              <a:defRPr sz="1499" kern="1200">
                <a:solidFill>
                  <a:schemeClr val="tx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0" indent="0">
              <a:buNone/>
            </a:pPr>
            <a:r>
              <a:rPr lang="en-US" sz="2000" b="1" dirty="0">
                <a:solidFill>
                  <a:schemeClr val="accent1"/>
                </a:solidFill>
                <a:latin typeface="+mj-lt"/>
              </a:rPr>
              <a:t>1</a:t>
            </a:r>
            <a:r>
              <a:rPr lang="en-US" sz="2000" b="1" dirty="0">
                <a:solidFill>
                  <a:schemeClr val="accent1"/>
                </a:solidFill>
              </a:rPr>
              <a:t> </a:t>
            </a:r>
            <a:r>
              <a:rPr lang="en-US" sz="2000" dirty="0">
                <a:solidFill>
                  <a:schemeClr val="accent1"/>
                </a:solidFill>
              </a:rPr>
              <a:t>| Overview of Texas Statewide Transit Plan</a:t>
            </a:r>
          </a:p>
          <a:p>
            <a:pPr marL="0" indent="0">
              <a:buNone/>
            </a:pPr>
            <a:r>
              <a:rPr lang="en-US" sz="2000" b="1" dirty="0">
                <a:solidFill>
                  <a:schemeClr val="accent1"/>
                </a:solidFill>
              </a:rPr>
              <a:t>2 </a:t>
            </a:r>
            <a:r>
              <a:rPr lang="en-US" sz="2000" dirty="0">
                <a:solidFill>
                  <a:schemeClr val="accent1"/>
                </a:solidFill>
              </a:rPr>
              <a:t>| Overview of Transit in Texas Today</a:t>
            </a:r>
          </a:p>
          <a:p>
            <a:pPr marL="0" indent="0">
              <a:buNone/>
            </a:pPr>
            <a:r>
              <a:rPr lang="en-US" sz="2000" b="1" dirty="0">
                <a:solidFill>
                  <a:schemeClr val="accent1"/>
                </a:solidFill>
                <a:latin typeface="+mj-lt"/>
              </a:rPr>
              <a:t>3 </a:t>
            </a:r>
            <a:r>
              <a:rPr lang="en-US" sz="2000" dirty="0">
                <a:solidFill>
                  <a:schemeClr val="accent1"/>
                </a:solidFill>
              </a:rPr>
              <a:t>| Key Transit Needs and Challenges in Texas</a:t>
            </a:r>
          </a:p>
          <a:p>
            <a:pPr marL="0" indent="0">
              <a:buNone/>
            </a:pPr>
            <a:r>
              <a:rPr lang="en-US" sz="2000" b="1" dirty="0">
                <a:solidFill>
                  <a:schemeClr val="accent1"/>
                </a:solidFill>
                <a:latin typeface="+mj-lt"/>
              </a:rPr>
              <a:t>4 </a:t>
            </a:r>
            <a:r>
              <a:rPr lang="en-US" sz="2000" dirty="0">
                <a:solidFill>
                  <a:schemeClr val="accent1"/>
                </a:solidFill>
              </a:rPr>
              <a:t>| </a:t>
            </a:r>
            <a:r>
              <a:rPr lang="en-US" sz="2000">
                <a:solidFill>
                  <a:schemeClr val="accent1"/>
                </a:solidFill>
              </a:rPr>
              <a:t>Preliminary Strategies &amp; </a:t>
            </a:r>
            <a:r>
              <a:rPr lang="en-US" sz="2000" dirty="0">
                <a:solidFill>
                  <a:schemeClr val="accent1"/>
                </a:solidFill>
              </a:rPr>
              <a:t>Recommendations</a:t>
            </a:r>
          </a:p>
          <a:p>
            <a:pPr marL="0" indent="0">
              <a:buNone/>
            </a:pPr>
            <a:r>
              <a:rPr lang="en-US" sz="2000" dirty="0">
                <a:solidFill>
                  <a:schemeClr val="accent1"/>
                </a:solidFill>
                <a:latin typeface="+mj-lt"/>
              </a:rPr>
              <a:t>5</a:t>
            </a:r>
            <a:r>
              <a:rPr lang="en-US" sz="2000" b="1" dirty="0">
                <a:solidFill>
                  <a:schemeClr val="accent1"/>
                </a:solidFill>
                <a:latin typeface="+mj-lt"/>
              </a:rPr>
              <a:t> </a:t>
            </a:r>
            <a:r>
              <a:rPr lang="en-US" sz="2000" dirty="0">
                <a:solidFill>
                  <a:schemeClr val="accent1"/>
                </a:solidFill>
              </a:rPr>
              <a:t>|</a:t>
            </a:r>
            <a:r>
              <a:rPr lang="en-US" sz="2000" b="1" dirty="0">
                <a:solidFill>
                  <a:schemeClr val="accent1"/>
                </a:solidFill>
                <a:latin typeface="+mj-lt"/>
              </a:rPr>
              <a:t> </a:t>
            </a:r>
            <a:r>
              <a:rPr lang="en-US" sz="2000" dirty="0">
                <a:solidFill>
                  <a:schemeClr val="accent1"/>
                </a:solidFill>
              </a:rPr>
              <a:t>Next Steps</a:t>
            </a:r>
          </a:p>
          <a:p>
            <a:pPr marL="0" indent="0">
              <a:buNone/>
            </a:pPr>
            <a:endParaRPr lang="en-US" sz="2000" dirty="0">
              <a:solidFill>
                <a:schemeClr val="accent1"/>
              </a:solidFill>
            </a:endParaRPr>
          </a:p>
          <a:p>
            <a:pPr marL="0" indent="0">
              <a:buNone/>
            </a:pPr>
            <a:endParaRPr lang="en-US" sz="2000" dirty="0"/>
          </a:p>
        </p:txBody>
      </p:sp>
    </p:spTree>
    <p:extLst>
      <p:ext uri="{BB962C8B-B14F-4D97-AF65-F5344CB8AC3E}">
        <p14:creationId xmlns:p14="http://schemas.microsoft.com/office/powerpoint/2010/main" val="1478805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A70E2E4-B956-A146-1013-BB717B57417E}"/>
              </a:ext>
            </a:extLst>
          </p:cNvPr>
          <p:cNvSpPr/>
          <p:nvPr/>
        </p:nvSpPr>
        <p:spPr>
          <a:xfrm>
            <a:off x="1" y="632460"/>
            <a:ext cx="2994660" cy="451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sp>
        <p:nvSpPr>
          <p:cNvPr id="5" name="Title 1">
            <a:extLst>
              <a:ext uri="{FF2B5EF4-FFF2-40B4-BE49-F238E27FC236}">
                <a16:creationId xmlns:a16="http://schemas.microsoft.com/office/drawing/2014/main" id="{2214D6D5-5E31-6D1E-4BB5-3C40ACE59930}"/>
              </a:ext>
            </a:extLst>
          </p:cNvPr>
          <p:cNvSpPr txBox="1">
            <a:spLocks/>
          </p:cNvSpPr>
          <p:nvPr/>
        </p:nvSpPr>
        <p:spPr bwMode="gray">
          <a:xfrm>
            <a:off x="172489" y="2439445"/>
            <a:ext cx="2740982" cy="1600438"/>
          </a:xfrm>
          <a:prstGeom prst="rect">
            <a:avLst/>
          </a:prstGeom>
          <a:noFill/>
        </p:spPr>
        <p:txBody>
          <a:bodyPr wrap="square" lIns="0" tIns="45720" rIns="91440" bIns="45720" rtlCol="0" anchor="t">
            <a:spAutoFit/>
          </a:bodyPr>
          <a:lstStyle>
            <a:lvl1pPr marL="0" algn="l" defTabSz="914400" rtl="0" eaLnBrk="1" latinLnBrk="0" hangingPunct="1">
              <a:lnSpc>
                <a:spcPct val="100000"/>
              </a:lnSpc>
              <a:spcBef>
                <a:spcPct val="0"/>
              </a:spcBef>
              <a:buNone/>
              <a:defRPr lang="en-US" sz="2000" b="0" kern="1200">
                <a:solidFill>
                  <a:srgbClr val="205588"/>
                </a:solidFill>
                <a:effectLst/>
                <a:latin typeface="Franklin Gothic Demi" pitchFamily="34" charset="0"/>
                <a:ea typeface="+mn-ea"/>
                <a:cs typeface="Arial" pitchFamily="34" charset="0"/>
              </a:defRPr>
            </a:lvl1pPr>
          </a:lstStyle>
          <a:p>
            <a:r>
              <a:rPr lang="en-US" sz="1400" dirty="0">
                <a:solidFill>
                  <a:schemeClr val="tx2"/>
                </a:solidFill>
                <a:latin typeface="+mn-lt"/>
                <a:cs typeface="Arial"/>
              </a:rPr>
              <a:t>Local funding constitutes nearly 3/4 of all transit funding in Texas, with the federal government providing most of the rest. Fares and state funding combined total less than 5%.</a:t>
            </a:r>
          </a:p>
        </p:txBody>
      </p:sp>
      <p:sp>
        <p:nvSpPr>
          <p:cNvPr id="7" name="Title 1">
            <a:extLst>
              <a:ext uri="{FF2B5EF4-FFF2-40B4-BE49-F238E27FC236}">
                <a16:creationId xmlns:a16="http://schemas.microsoft.com/office/drawing/2014/main" id="{72F807D9-4746-A67F-53DF-57E71F7F7EFB}"/>
              </a:ext>
            </a:extLst>
          </p:cNvPr>
          <p:cNvSpPr txBox="1">
            <a:spLocks/>
          </p:cNvSpPr>
          <p:nvPr/>
        </p:nvSpPr>
        <p:spPr bwMode="gray">
          <a:xfrm>
            <a:off x="172489" y="2100891"/>
            <a:ext cx="2780880" cy="338554"/>
          </a:xfrm>
          <a:prstGeom prst="rect">
            <a:avLst/>
          </a:prstGeom>
          <a:noFill/>
        </p:spPr>
        <p:txBody>
          <a:bodyPr wrap="square" lIns="0" rtlCol="0">
            <a:spAutoFit/>
          </a:bodyPr>
          <a:lstStyle>
            <a:lvl1pPr marL="0" algn="l" defTabSz="914400" rtl="0" eaLnBrk="1" latinLnBrk="0" hangingPunct="1">
              <a:lnSpc>
                <a:spcPct val="100000"/>
              </a:lnSpc>
              <a:spcBef>
                <a:spcPct val="0"/>
              </a:spcBef>
              <a:buNone/>
              <a:defRPr lang="en-US" sz="2000" b="0" kern="1200">
                <a:solidFill>
                  <a:srgbClr val="205588"/>
                </a:solidFill>
                <a:effectLst/>
                <a:latin typeface="Franklin Gothic Demi" pitchFamily="34" charset="0"/>
                <a:ea typeface="+mn-ea"/>
                <a:cs typeface="Arial" pitchFamily="34" charset="0"/>
              </a:defRPr>
            </a:lvl1pPr>
          </a:lstStyle>
          <a:p>
            <a:r>
              <a:rPr lang="en-US" sz="1600" dirty="0">
                <a:solidFill>
                  <a:schemeClr val="accent1"/>
                </a:solidFill>
                <a:latin typeface="+mj-lt"/>
              </a:rPr>
              <a:t>All Transit Agencies</a:t>
            </a:r>
          </a:p>
        </p:txBody>
      </p:sp>
      <p:graphicFrame>
        <p:nvGraphicFramePr>
          <p:cNvPr id="11" name="Chart 10">
            <a:extLst>
              <a:ext uri="{FF2B5EF4-FFF2-40B4-BE49-F238E27FC236}">
                <a16:creationId xmlns:a16="http://schemas.microsoft.com/office/drawing/2014/main" id="{A9D07B2F-798C-CF8D-D2C2-8A9B43FD07DF}"/>
              </a:ext>
            </a:extLst>
          </p:cNvPr>
          <p:cNvGraphicFramePr>
            <a:graphicFrameLocks/>
          </p:cNvGraphicFramePr>
          <p:nvPr/>
        </p:nvGraphicFramePr>
        <p:xfrm>
          <a:off x="3337222" y="1400354"/>
          <a:ext cx="5624238" cy="326192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CD0B9C5D-8B08-CB1F-824B-1ED6965A3F39}"/>
              </a:ext>
            </a:extLst>
          </p:cNvPr>
          <p:cNvSpPr txBox="1"/>
          <p:nvPr/>
        </p:nvSpPr>
        <p:spPr>
          <a:xfrm>
            <a:off x="2953369" y="4896837"/>
            <a:ext cx="3875553" cy="215444"/>
          </a:xfrm>
          <a:prstGeom prst="rect">
            <a:avLst/>
          </a:prstGeom>
          <a:noFill/>
        </p:spPr>
        <p:txBody>
          <a:bodyPr wrap="square">
            <a:spAutoFit/>
          </a:bodyPr>
          <a:lstStyle/>
          <a:p>
            <a:r>
              <a:rPr lang="en-US" sz="800" b="0" i="0" dirty="0">
                <a:solidFill>
                  <a:srgbClr val="000000"/>
                </a:solidFill>
                <a:effectLst/>
              </a:rPr>
              <a:t>Source: 2022 PTN Applied Revenues Report, TTI.</a:t>
            </a:r>
            <a:endParaRPr lang="en-US" sz="800" dirty="0"/>
          </a:p>
        </p:txBody>
      </p:sp>
      <p:grpSp>
        <p:nvGrpSpPr>
          <p:cNvPr id="2" name="Group 1">
            <a:extLst>
              <a:ext uri="{FF2B5EF4-FFF2-40B4-BE49-F238E27FC236}">
                <a16:creationId xmlns:a16="http://schemas.microsoft.com/office/drawing/2014/main" id="{C3B424CC-5BF2-7A93-05EA-9C54F7526D9B}"/>
              </a:ext>
            </a:extLst>
          </p:cNvPr>
          <p:cNvGrpSpPr/>
          <p:nvPr/>
        </p:nvGrpSpPr>
        <p:grpSpPr>
          <a:xfrm>
            <a:off x="985159" y="1327230"/>
            <a:ext cx="700537" cy="700537"/>
            <a:chOff x="900985" y="692940"/>
            <a:chExt cx="852054" cy="852054"/>
          </a:xfrm>
        </p:grpSpPr>
        <p:sp>
          <p:nvSpPr>
            <p:cNvPr id="4" name="Oval 3">
              <a:extLst>
                <a:ext uri="{FF2B5EF4-FFF2-40B4-BE49-F238E27FC236}">
                  <a16:creationId xmlns:a16="http://schemas.microsoft.com/office/drawing/2014/main" id="{8C928C86-BFD8-DE58-29A5-1564343199D7}"/>
                </a:ext>
              </a:extLst>
            </p:cNvPr>
            <p:cNvSpPr/>
            <p:nvPr/>
          </p:nvSpPr>
          <p:spPr>
            <a:xfrm>
              <a:off x="900985" y="692940"/>
              <a:ext cx="852054" cy="85205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bject 52">
              <a:extLst>
                <a:ext uri="{FF2B5EF4-FFF2-40B4-BE49-F238E27FC236}">
                  <a16:creationId xmlns:a16="http://schemas.microsoft.com/office/drawing/2014/main" id="{FC0DEA00-103B-B8AA-06CD-DDBA6EA2AF26}"/>
                </a:ext>
              </a:extLst>
            </p:cNvPr>
            <p:cNvSpPr/>
            <p:nvPr/>
          </p:nvSpPr>
          <p:spPr>
            <a:xfrm>
              <a:off x="1050305" y="842260"/>
              <a:ext cx="553414" cy="553414"/>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grpSp>
        <p:nvGrpSpPr>
          <p:cNvPr id="9" name="Group 8">
            <a:extLst>
              <a:ext uri="{FF2B5EF4-FFF2-40B4-BE49-F238E27FC236}">
                <a16:creationId xmlns:a16="http://schemas.microsoft.com/office/drawing/2014/main" id="{8D2B8F38-B322-A970-3308-F0A7655CF638}"/>
              </a:ext>
            </a:extLst>
          </p:cNvPr>
          <p:cNvGrpSpPr/>
          <p:nvPr/>
        </p:nvGrpSpPr>
        <p:grpSpPr>
          <a:xfrm>
            <a:off x="187373" y="1327230"/>
            <a:ext cx="700537" cy="700537"/>
            <a:chOff x="8548255" y="1475509"/>
            <a:chExt cx="852054" cy="852054"/>
          </a:xfrm>
        </p:grpSpPr>
        <p:sp>
          <p:nvSpPr>
            <p:cNvPr id="10" name="Oval 9">
              <a:extLst>
                <a:ext uri="{FF2B5EF4-FFF2-40B4-BE49-F238E27FC236}">
                  <a16:creationId xmlns:a16="http://schemas.microsoft.com/office/drawing/2014/main" id="{CC427593-314C-9EC5-EE8E-26D0E23F520C}"/>
                </a:ext>
              </a:extLst>
            </p:cNvPr>
            <p:cNvSpPr/>
            <p:nvPr/>
          </p:nvSpPr>
          <p:spPr>
            <a:xfrm>
              <a:off x="8548255" y="1475509"/>
              <a:ext cx="852054" cy="85205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bject 55">
              <a:extLst>
                <a:ext uri="{FF2B5EF4-FFF2-40B4-BE49-F238E27FC236}">
                  <a16:creationId xmlns:a16="http://schemas.microsoft.com/office/drawing/2014/main" id="{E86F8707-5EC5-299A-000B-634F48F9AF74}"/>
                </a:ext>
              </a:extLst>
            </p:cNvPr>
            <p:cNvSpPr/>
            <p:nvPr/>
          </p:nvSpPr>
          <p:spPr>
            <a:xfrm>
              <a:off x="8639422" y="1508029"/>
              <a:ext cx="698913" cy="769304"/>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grpSp>
        <p:nvGrpSpPr>
          <p:cNvPr id="17" name="Group 16">
            <a:extLst>
              <a:ext uri="{FF2B5EF4-FFF2-40B4-BE49-F238E27FC236}">
                <a16:creationId xmlns:a16="http://schemas.microsoft.com/office/drawing/2014/main" id="{5A780EED-1827-029A-FBE0-5B5766E7E4D6}"/>
              </a:ext>
            </a:extLst>
          </p:cNvPr>
          <p:cNvGrpSpPr/>
          <p:nvPr/>
        </p:nvGrpSpPr>
        <p:grpSpPr>
          <a:xfrm>
            <a:off x="1782944" y="1327230"/>
            <a:ext cx="700537" cy="700537"/>
            <a:chOff x="1777842" y="1248837"/>
            <a:chExt cx="852054" cy="852054"/>
          </a:xfrm>
        </p:grpSpPr>
        <p:sp>
          <p:nvSpPr>
            <p:cNvPr id="14" name="Oval 13">
              <a:extLst>
                <a:ext uri="{FF2B5EF4-FFF2-40B4-BE49-F238E27FC236}">
                  <a16:creationId xmlns:a16="http://schemas.microsoft.com/office/drawing/2014/main" id="{EF9BA35C-1CD9-C2EB-1D27-3C17C1BD68CE}"/>
                </a:ext>
              </a:extLst>
            </p:cNvPr>
            <p:cNvSpPr/>
            <p:nvPr/>
          </p:nvSpPr>
          <p:spPr>
            <a:xfrm>
              <a:off x="1777842" y="1248837"/>
              <a:ext cx="852054" cy="85205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bject 49">
              <a:extLst>
                <a:ext uri="{FF2B5EF4-FFF2-40B4-BE49-F238E27FC236}">
                  <a16:creationId xmlns:a16="http://schemas.microsoft.com/office/drawing/2014/main" id="{1590E654-4EA4-F6C5-A03E-81A86A15AC5F}"/>
                </a:ext>
              </a:extLst>
            </p:cNvPr>
            <p:cNvSpPr/>
            <p:nvPr/>
          </p:nvSpPr>
          <p:spPr>
            <a:xfrm>
              <a:off x="1881577" y="1336921"/>
              <a:ext cx="658557" cy="658557"/>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sp>
        <p:nvSpPr>
          <p:cNvPr id="13" name="TextBox 12">
            <a:extLst>
              <a:ext uri="{FF2B5EF4-FFF2-40B4-BE49-F238E27FC236}">
                <a16:creationId xmlns:a16="http://schemas.microsoft.com/office/drawing/2014/main" id="{4587E40F-690C-EE4A-694C-BF361A55FAD6}"/>
              </a:ext>
            </a:extLst>
          </p:cNvPr>
          <p:cNvSpPr txBox="1"/>
          <p:nvPr/>
        </p:nvSpPr>
        <p:spPr>
          <a:xfrm>
            <a:off x="6828922" y="4271727"/>
            <a:ext cx="1759459" cy="338554"/>
          </a:xfrm>
          <a:prstGeom prst="rect">
            <a:avLst/>
          </a:prstGeom>
          <a:noFill/>
        </p:spPr>
        <p:txBody>
          <a:bodyPr wrap="square">
            <a:spAutoFit/>
          </a:bodyPr>
          <a:lstStyle/>
          <a:p>
            <a:r>
              <a:rPr lang="en-US" sz="800" b="0" i="0" dirty="0">
                <a:solidFill>
                  <a:srgbClr val="000000"/>
                </a:solidFill>
                <a:effectLst/>
              </a:rPr>
              <a:t>*Temporary Federal COVID pandemic relief funding.</a:t>
            </a:r>
            <a:endParaRPr lang="en-US" sz="800" dirty="0"/>
          </a:p>
        </p:txBody>
      </p:sp>
      <p:sp>
        <p:nvSpPr>
          <p:cNvPr id="15" name="TextBox 14">
            <a:extLst>
              <a:ext uri="{FF2B5EF4-FFF2-40B4-BE49-F238E27FC236}">
                <a16:creationId xmlns:a16="http://schemas.microsoft.com/office/drawing/2014/main" id="{1A246D7E-4C74-A982-9206-627B4C4651C0}"/>
              </a:ext>
            </a:extLst>
          </p:cNvPr>
          <p:cNvSpPr txBox="1"/>
          <p:nvPr/>
        </p:nvSpPr>
        <p:spPr>
          <a:xfrm>
            <a:off x="5384174" y="1364666"/>
            <a:ext cx="222300" cy="215444"/>
          </a:xfrm>
          <a:prstGeom prst="rect">
            <a:avLst/>
          </a:prstGeom>
          <a:noFill/>
        </p:spPr>
        <p:txBody>
          <a:bodyPr wrap="square">
            <a:spAutoFit/>
          </a:bodyPr>
          <a:lstStyle/>
          <a:p>
            <a:r>
              <a:rPr lang="en-US" sz="800" b="0" i="0" dirty="0">
                <a:solidFill>
                  <a:srgbClr val="000000"/>
                </a:solidFill>
                <a:effectLst/>
              </a:rPr>
              <a:t>*</a:t>
            </a:r>
            <a:endParaRPr lang="en-US" sz="800" dirty="0"/>
          </a:p>
        </p:txBody>
      </p:sp>
      <p:sp>
        <p:nvSpPr>
          <p:cNvPr id="8" name="TextBox 7">
            <a:extLst>
              <a:ext uri="{FF2B5EF4-FFF2-40B4-BE49-F238E27FC236}">
                <a16:creationId xmlns:a16="http://schemas.microsoft.com/office/drawing/2014/main" id="{6C3BCFE5-0DD8-4440-EBA3-1B33717186FB}"/>
              </a:ext>
            </a:extLst>
          </p:cNvPr>
          <p:cNvSpPr txBox="1"/>
          <p:nvPr/>
        </p:nvSpPr>
        <p:spPr>
          <a:xfrm>
            <a:off x="172489" y="632460"/>
            <a:ext cx="8971511" cy="338554"/>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r>
              <a:rPr lang="en-US" sz="1600" b="1" dirty="0">
                <a:solidFill>
                  <a:schemeClr val="accent1"/>
                </a:solidFill>
              </a:rPr>
              <a:t>Texas Annual Transit Funding Sources (2022): $3.67B</a:t>
            </a:r>
          </a:p>
        </p:txBody>
      </p:sp>
    </p:spTree>
    <p:extLst>
      <p:ext uri="{BB962C8B-B14F-4D97-AF65-F5344CB8AC3E}">
        <p14:creationId xmlns:p14="http://schemas.microsoft.com/office/powerpoint/2010/main" val="113133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20E57-3AD8-0EC5-F6F2-D3F97AD1CBDB}"/>
              </a:ext>
            </a:extLst>
          </p:cNvPr>
          <p:cNvSpPr>
            <a:spLocks noGrp="1"/>
          </p:cNvSpPr>
          <p:nvPr>
            <p:ph type="title"/>
          </p:nvPr>
        </p:nvSpPr>
        <p:spPr>
          <a:xfrm>
            <a:off x="155121" y="673876"/>
            <a:ext cx="8229600" cy="294612"/>
          </a:xfrm>
        </p:spPr>
        <p:txBody>
          <a:bodyPr>
            <a:noAutofit/>
          </a:bodyPr>
          <a:lstStyle/>
          <a:p>
            <a:r>
              <a:rPr lang="en-US" sz="1800" dirty="0"/>
              <a:t>Gap Between Available Funds and Needs </a:t>
            </a:r>
            <a:r>
              <a:rPr lang="en-US" sz="1800" dirty="0">
                <a:ea typeface="+mj-lt"/>
                <a:cs typeface="+mj-lt"/>
              </a:rPr>
              <a:t>–</a:t>
            </a:r>
            <a:r>
              <a:rPr lang="en-US" sz="1800" dirty="0"/>
              <a:t> All </a:t>
            </a:r>
            <a:r>
              <a:rPr lang="en-US" sz="1800" u="sng" dirty="0"/>
              <a:t>Rural</a:t>
            </a:r>
            <a:r>
              <a:rPr lang="en-US" sz="1800" dirty="0"/>
              <a:t> Transit Districts</a:t>
            </a:r>
            <a:endParaRPr lang="en-US" sz="1800" dirty="0">
              <a:solidFill>
                <a:schemeClr val="accent1"/>
              </a:solidFill>
            </a:endParaRPr>
          </a:p>
        </p:txBody>
      </p:sp>
      <p:sp>
        <p:nvSpPr>
          <p:cNvPr id="7" name="TextBox 6">
            <a:extLst>
              <a:ext uri="{FF2B5EF4-FFF2-40B4-BE49-F238E27FC236}">
                <a16:creationId xmlns:a16="http://schemas.microsoft.com/office/drawing/2014/main" id="{BD7735E1-7D59-1369-C07F-C99289A4E92D}"/>
              </a:ext>
            </a:extLst>
          </p:cNvPr>
          <p:cNvSpPr txBox="1"/>
          <p:nvPr/>
        </p:nvSpPr>
        <p:spPr>
          <a:xfrm>
            <a:off x="6724427" y="2309853"/>
            <a:ext cx="2264452" cy="1384995"/>
          </a:xfrm>
          <a:prstGeom prst="rect">
            <a:avLst/>
          </a:prstGeom>
          <a:noFill/>
        </p:spPr>
        <p:txBody>
          <a:bodyPr wrap="square">
            <a:spAutoFit/>
          </a:bodyPr>
          <a:lstStyle/>
          <a:p>
            <a:pPr marL="285750" indent="-285750">
              <a:buFont typeface="Arial" panose="020B0604020202020204" pitchFamily="34" charset="0"/>
              <a:buChar char="•"/>
            </a:pPr>
            <a:r>
              <a:rPr lang="en-US" sz="1200" dirty="0">
                <a:effectLst/>
                <a:ea typeface="Franklin Gothic Book" panose="020B0503020102020204" pitchFamily="34" charset="0"/>
                <a:cs typeface="Franklin Gothic Book" panose="020B0503020102020204" pitchFamily="34" charset="0"/>
              </a:rPr>
              <a:t>Future cumulative gap (2024-2050) of </a:t>
            </a:r>
            <a:r>
              <a:rPr lang="en-US" sz="1200" b="1" dirty="0">
                <a:effectLst/>
                <a:ea typeface="Franklin Gothic Book" panose="020B0503020102020204" pitchFamily="34" charset="0"/>
                <a:cs typeface="Franklin Gothic Book" panose="020B0503020102020204" pitchFamily="34" charset="0"/>
              </a:rPr>
              <a:t>$2.1 </a:t>
            </a:r>
            <a:r>
              <a:rPr lang="en-US" sz="1200" dirty="0">
                <a:effectLst/>
                <a:ea typeface="Franklin Gothic Book" panose="020B0503020102020204" pitchFamily="34" charset="0"/>
                <a:cs typeface="Franklin Gothic Book" panose="020B0503020102020204" pitchFamily="34" charset="0"/>
              </a:rPr>
              <a:t>billion nominal dollars</a:t>
            </a:r>
          </a:p>
          <a:p>
            <a:pPr marL="285750" indent="-285750">
              <a:buFont typeface="Arial" panose="020B0604020202020204" pitchFamily="34" charset="0"/>
              <a:buChar char="•"/>
            </a:pPr>
            <a:endParaRPr lang="en-US" sz="1200" dirty="0">
              <a:ea typeface="Franklin Gothic Book" panose="020B0503020102020204" pitchFamily="34" charset="0"/>
              <a:cs typeface="Franklin Gothic Book" panose="020B0503020102020204" pitchFamily="34" charset="0"/>
            </a:endParaRPr>
          </a:p>
          <a:p>
            <a:pPr marL="285750" indent="-285750">
              <a:buFont typeface="Arial" panose="020B0604020202020204" pitchFamily="34" charset="0"/>
              <a:buChar char="•"/>
            </a:pPr>
            <a:r>
              <a:rPr lang="en-US" sz="1200" dirty="0">
                <a:ea typeface="Franklin Gothic Book" panose="020B0503020102020204" pitchFamily="34" charset="0"/>
                <a:cs typeface="Franklin Gothic Book" panose="020B0503020102020204" pitchFamily="34" charset="0"/>
              </a:rPr>
              <a:t>Future cumulative gap net present value of </a:t>
            </a:r>
            <a:r>
              <a:rPr lang="en-US" sz="1200" b="1" dirty="0">
                <a:ea typeface="Franklin Gothic Book" panose="020B0503020102020204" pitchFamily="34" charset="0"/>
                <a:cs typeface="Franklin Gothic Book" panose="020B0503020102020204" pitchFamily="34" charset="0"/>
              </a:rPr>
              <a:t>$1.1 billion</a:t>
            </a:r>
          </a:p>
        </p:txBody>
      </p:sp>
      <p:grpSp>
        <p:nvGrpSpPr>
          <p:cNvPr id="10" name="Group 9">
            <a:extLst>
              <a:ext uri="{FF2B5EF4-FFF2-40B4-BE49-F238E27FC236}">
                <a16:creationId xmlns:a16="http://schemas.microsoft.com/office/drawing/2014/main" id="{C847A57F-C046-0310-751D-0895EF16746D}"/>
              </a:ext>
            </a:extLst>
          </p:cNvPr>
          <p:cNvGrpSpPr/>
          <p:nvPr/>
        </p:nvGrpSpPr>
        <p:grpSpPr>
          <a:xfrm>
            <a:off x="155121" y="1330037"/>
            <a:ext cx="6783312" cy="3474199"/>
            <a:chOff x="1245675" y="3163539"/>
            <a:chExt cx="6687820" cy="3886200"/>
          </a:xfrm>
        </p:grpSpPr>
        <p:graphicFrame>
          <p:nvGraphicFramePr>
            <p:cNvPr id="11" name="Content Placeholder 6">
              <a:extLst>
                <a:ext uri="{FF2B5EF4-FFF2-40B4-BE49-F238E27FC236}">
                  <a16:creationId xmlns:a16="http://schemas.microsoft.com/office/drawing/2014/main" id="{976C7F32-B780-A66E-A65C-CD9CFC67BADB}"/>
                </a:ext>
              </a:extLst>
            </p:cNvPr>
            <p:cNvGraphicFramePr>
              <a:graphicFrameLocks/>
            </p:cNvGraphicFramePr>
            <p:nvPr/>
          </p:nvGraphicFramePr>
          <p:xfrm>
            <a:off x="1245675" y="3163539"/>
            <a:ext cx="668782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12" name="Up-Down Arrow 4">
              <a:extLst>
                <a:ext uri="{FF2B5EF4-FFF2-40B4-BE49-F238E27FC236}">
                  <a16:creationId xmlns:a16="http://schemas.microsoft.com/office/drawing/2014/main" id="{125E8FD0-0D6A-EDE2-EBC6-072859E60B1B}"/>
                </a:ext>
              </a:extLst>
            </p:cNvPr>
            <p:cNvSpPr/>
            <p:nvPr/>
          </p:nvSpPr>
          <p:spPr>
            <a:xfrm>
              <a:off x="7230385" y="3705649"/>
              <a:ext cx="115824" cy="1371600"/>
            </a:xfrm>
            <a:prstGeom prst="upDownArrow">
              <a:avLst/>
            </a:prstGeom>
            <a:solidFill>
              <a:schemeClr val="accent5"/>
            </a:solidFill>
            <a:ln w="381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3" name="TextBox 12">
              <a:extLst>
                <a:ext uri="{FF2B5EF4-FFF2-40B4-BE49-F238E27FC236}">
                  <a16:creationId xmlns:a16="http://schemas.microsoft.com/office/drawing/2014/main" id="{65E55BE1-AA63-95E5-2914-EB80864A05A7}"/>
                </a:ext>
              </a:extLst>
            </p:cNvPr>
            <p:cNvSpPr txBox="1"/>
            <p:nvPr/>
          </p:nvSpPr>
          <p:spPr>
            <a:xfrm>
              <a:off x="6058429" y="4203173"/>
              <a:ext cx="1232916" cy="830997"/>
            </a:xfrm>
            <a:prstGeom prst="rect">
              <a:avLst/>
            </a:prstGeom>
            <a:noFill/>
          </p:spPr>
          <p:txBody>
            <a:bodyPr wrap="square" rtlCol="0">
              <a:spAutoFit/>
            </a:bodyPr>
            <a:lstStyle/>
            <a:p>
              <a:pPr algn="r"/>
              <a:r>
                <a:rPr lang="en-US" sz="1200" dirty="0">
                  <a:solidFill>
                    <a:schemeClr val="accent5"/>
                  </a:solidFill>
                </a:rPr>
                <a:t>Peak annual gap: $145 million in 2048</a:t>
              </a:r>
            </a:p>
          </p:txBody>
        </p:sp>
      </p:grpSp>
      <p:grpSp>
        <p:nvGrpSpPr>
          <p:cNvPr id="17" name="Group 16">
            <a:extLst>
              <a:ext uri="{FF2B5EF4-FFF2-40B4-BE49-F238E27FC236}">
                <a16:creationId xmlns:a16="http://schemas.microsoft.com/office/drawing/2014/main" id="{795D3790-A023-0A1D-2EEB-72DA29EAC8DA}"/>
              </a:ext>
            </a:extLst>
          </p:cNvPr>
          <p:cNvGrpSpPr/>
          <p:nvPr/>
        </p:nvGrpSpPr>
        <p:grpSpPr>
          <a:xfrm>
            <a:off x="7430626" y="1330037"/>
            <a:ext cx="852054" cy="852054"/>
            <a:chOff x="8548255" y="1475509"/>
            <a:chExt cx="852054" cy="852054"/>
          </a:xfrm>
        </p:grpSpPr>
        <p:sp>
          <p:nvSpPr>
            <p:cNvPr id="15" name="Oval 14">
              <a:extLst>
                <a:ext uri="{FF2B5EF4-FFF2-40B4-BE49-F238E27FC236}">
                  <a16:creationId xmlns:a16="http://schemas.microsoft.com/office/drawing/2014/main" id="{1A4E9BC6-68BF-7C1B-ACE3-5D0C1E274564}"/>
                </a:ext>
              </a:extLst>
            </p:cNvPr>
            <p:cNvSpPr/>
            <p:nvPr/>
          </p:nvSpPr>
          <p:spPr>
            <a:xfrm>
              <a:off x="8548255" y="1475509"/>
              <a:ext cx="852054" cy="85205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bject 55">
              <a:extLst>
                <a:ext uri="{FF2B5EF4-FFF2-40B4-BE49-F238E27FC236}">
                  <a16:creationId xmlns:a16="http://schemas.microsoft.com/office/drawing/2014/main" id="{63B20051-76F2-6488-4E5D-867D914FE86A}"/>
                </a:ext>
              </a:extLst>
            </p:cNvPr>
            <p:cNvSpPr/>
            <p:nvPr/>
          </p:nvSpPr>
          <p:spPr>
            <a:xfrm>
              <a:off x="8639422" y="1508029"/>
              <a:ext cx="698913" cy="769304"/>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2605983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A01D600-F1A1-8213-BF5A-D512D9B764FC}"/>
              </a:ext>
            </a:extLst>
          </p:cNvPr>
          <p:cNvSpPr>
            <a:spLocks noGrp="1"/>
          </p:cNvSpPr>
          <p:nvPr>
            <p:ph type="title"/>
          </p:nvPr>
        </p:nvSpPr>
        <p:spPr>
          <a:xfrm>
            <a:off x="138114" y="689022"/>
            <a:ext cx="8116512" cy="400110"/>
          </a:xfrm>
        </p:spPr>
        <p:txBody>
          <a:bodyPr>
            <a:normAutofit/>
          </a:bodyPr>
          <a:lstStyle/>
          <a:p>
            <a:r>
              <a:rPr lang="en-US" sz="1800" dirty="0"/>
              <a:t>Gap Between Available Funds and Needs – All </a:t>
            </a:r>
            <a:r>
              <a:rPr lang="en-US" sz="1800" u="sng" dirty="0"/>
              <a:t>Urban</a:t>
            </a:r>
            <a:r>
              <a:rPr lang="en-US" sz="1800" dirty="0"/>
              <a:t> Transit Agencies</a:t>
            </a:r>
            <a:endParaRPr lang="en-US" sz="1800" dirty="0">
              <a:solidFill>
                <a:schemeClr val="accent1"/>
              </a:solidFill>
            </a:endParaRPr>
          </a:p>
        </p:txBody>
      </p:sp>
      <p:sp>
        <p:nvSpPr>
          <p:cNvPr id="8" name="TextBox 7">
            <a:extLst>
              <a:ext uri="{FF2B5EF4-FFF2-40B4-BE49-F238E27FC236}">
                <a16:creationId xmlns:a16="http://schemas.microsoft.com/office/drawing/2014/main" id="{FA4EA524-7C9C-0885-37F7-E8C582CCB388}"/>
              </a:ext>
            </a:extLst>
          </p:cNvPr>
          <p:cNvSpPr txBox="1"/>
          <p:nvPr/>
        </p:nvSpPr>
        <p:spPr>
          <a:xfrm>
            <a:off x="6753563" y="2194409"/>
            <a:ext cx="2187983" cy="1569660"/>
          </a:xfrm>
          <a:prstGeom prst="rect">
            <a:avLst/>
          </a:prstGeom>
          <a:noFill/>
        </p:spPr>
        <p:txBody>
          <a:bodyPr wrap="square">
            <a:spAutoFit/>
          </a:bodyPr>
          <a:lstStyle/>
          <a:p>
            <a:pPr marL="285750" indent="-285750">
              <a:buFont typeface="Arial" panose="020B0604020202020204" pitchFamily="34" charset="0"/>
              <a:buChar char="•"/>
            </a:pPr>
            <a:r>
              <a:rPr lang="en-US" sz="1200" dirty="0">
                <a:effectLst/>
                <a:ea typeface="Franklin Gothic Book" panose="020B0503020102020204" pitchFamily="34" charset="0"/>
                <a:cs typeface="Franklin Gothic Book" panose="020B0503020102020204" pitchFamily="34" charset="0"/>
              </a:rPr>
              <a:t>Future cumulative gap (2024-2050) of </a:t>
            </a:r>
            <a:r>
              <a:rPr lang="en-US" sz="1200" b="1" dirty="0">
                <a:effectLst/>
                <a:ea typeface="Franklin Gothic Book" panose="020B0503020102020204" pitchFamily="34" charset="0"/>
                <a:cs typeface="Franklin Gothic Book" panose="020B0503020102020204" pitchFamily="34" charset="0"/>
              </a:rPr>
              <a:t>$6.2 billion </a:t>
            </a:r>
            <a:r>
              <a:rPr lang="en-US" sz="1200" dirty="0">
                <a:effectLst/>
                <a:ea typeface="Franklin Gothic Book" panose="020B0503020102020204" pitchFamily="34" charset="0"/>
                <a:cs typeface="Franklin Gothic Book" panose="020B0503020102020204" pitchFamily="34" charset="0"/>
              </a:rPr>
              <a:t>nominal dollars</a:t>
            </a:r>
          </a:p>
          <a:p>
            <a:pPr marL="285750" indent="-285750">
              <a:buFont typeface="Arial" panose="020B0604020202020204" pitchFamily="34" charset="0"/>
              <a:buChar char="•"/>
            </a:pPr>
            <a:endParaRPr lang="en-US" sz="1200" dirty="0">
              <a:ea typeface="Franklin Gothic Book" panose="020B0503020102020204" pitchFamily="34" charset="0"/>
              <a:cs typeface="Franklin Gothic Book" panose="020B0503020102020204" pitchFamily="34" charset="0"/>
            </a:endParaRPr>
          </a:p>
          <a:p>
            <a:pPr marL="285750" indent="-285750">
              <a:buFont typeface="Arial" panose="020B0604020202020204" pitchFamily="34" charset="0"/>
              <a:buChar char="•"/>
            </a:pPr>
            <a:r>
              <a:rPr lang="en-US" sz="1200" dirty="0">
                <a:ea typeface="Franklin Gothic Book" panose="020B0503020102020204" pitchFamily="34" charset="0"/>
                <a:cs typeface="Franklin Gothic Book" panose="020B0503020102020204" pitchFamily="34" charset="0"/>
              </a:rPr>
              <a:t>Future cumulative gap net present value of </a:t>
            </a:r>
            <a:r>
              <a:rPr lang="en-US" sz="1200" b="1" dirty="0">
                <a:ea typeface="Franklin Gothic Book" panose="020B0503020102020204" pitchFamily="34" charset="0"/>
                <a:cs typeface="Franklin Gothic Book" panose="020B0503020102020204" pitchFamily="34" charset="0"/>
              </a:rPr>
              <a:t>$3.2 billion</a:t>
            </a:r>
          </a:p>
        </p:txBody>
      </p:sp>
      <p:graphicFrame>
        <p:nvGraphicFramePr>
          <p:cNvPr id="9" name="Content Placeholder 24">
            <a:extLst>
              <a:ext uri="{FF2B5EF4-FFF2-40B4-BE49-F238E27FC236}">
                <a16:creationId xmlns:a16="http://schemas.microsoft.com/office/drawing/2014/main" id="{A5B9C651-5D59-F0BE-C275-4ABF8AC4F20E}"/>
              </a:ext>
            </a:extLst>
          </p:cNvPr>
          <p:cNvGraphicFramePr>
            <a:graphicFrameLocks/>
          </p:cNvGraphicFramePr>
          <p:nvPr/>
        </p:nvGraphicFramePr>
        <p:xfrm>
          <a:off x="135569" y="1089132"/>
          <a:ext cx="675640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Up-Down Arrow 4">
            <a:extLst>
              <a:ext uri="{FF2B5EF4-FFF2-40B4-BE49-F238E27FC236}">
                <a16:creationId xmlns:a16="http://schemas.microsoft.com/office/drawing/2014/main" id="{51782F20-C1CF-DA5D-9766-DF94170BDEED}"/>
              </a:ext>
            </a:extLst>
          </p:cNvPr>
          <p:cNvSpPr/>
          <p:nvPr/>
        </p:nvSpPr>
        <p:spPr>
          <a:xfrm>
            <a:off x="6556045" y="1748944"/>
            <a:ext cx="91440" cy="2015125"/>
          </a:xfrm>
          <a:prstGeom prst="upDownArrow">
            <a:avLst/>
          </a:prstGeom>
          <a:solidFill>
            <a:schemeClr val="accent5"/>
          </a:solidFill>
          <a:ln w="381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1" name="TextBox 10">
            <a:extLst>
              <a:ext uri="{FF2B5EF4-FFF2-40B4-BE49-F238E27FC236}">
                <a16:creationId xmlns:a16="http://schemas.microsoft.com/office/drawing/2014/main" id="{E9DFF092-AA36-8FB2-D657-6305CFCCD07F}"/>
              </a:ext>
            </a:extLst>
          </p:cNvPr>
          <p:cNvSpPr txBox="1"/>
          <p:nvPr/>
        </p:nvSpPr>
        <p:spPr>
          <a:xfrm>
            <a:off x="5308092" y="2385901"/>
            <a:ext cx="1232916" cy="830997"/>
          </a:xfrm>
          <a:prstGeom prst="rect">
            <a:avLst/>
          </a:prstGeom>
          <a:noFill/>
        </p:spPr>
        <p:txBody>
          <a:bodyPr wrap="square" rtlCol="0">
            <a:spAutoFit/>
          </a:bodyPr>
          <a:lstStyle/>
          <a:p>
            <a:pPr algn="r"/>
            <a:r>
              <a:rPr lang="en-US" sz="1200" dirty="0">
                <a:solidFill>
                  <a:schemeClr val="accent5"/>
                </a:solidFill>
                <a:cs typeface="Arial" panose="020B0604020202020204" pitchFamily="34" charset="0"/>
              </a:rPr>
              <a:t>Peak annual gap: $458 million in 2050</a:t>
            </a:r>
          </a:p>
        </p:txBody>
      </p:sp>
      <p:grpSp>
        <p:nvGrpSpPr>
          <p:cNvPr id="5" name="Group 4">
            <a:extLst>
              <a:ext uri="{FF2B5EF4-FFF2-40B4-BE49-F238E27FC236}">
                <a16:creationId xmlns:a16="http://schemas.microsoft.com/office/drawing/2014/main" id="{5637CA15-6CFC-2DBA-55DE-075D4FAE1AC4}"/>
              </a:ext>
            </a:extLst>
          </p:cNvPr>
          <p:cNvGrpSpPr/>
          <p:nvPr/>
        </p:nvGrpSpPr>
        <p:grpSpPr>
          <a:xfrm>
            <a:off x="7498249" y="1322917"/>
            <a:ext cx="852054" cy="852054"/>
            <a:chOff x="900985" y="692940"/>
            <a:chExt cx="852054" cy="852054"/>
          </a:xfrm>
        </p:grpSpPr>
        <p:sp>
          <p:nvSpPr>
            <p:cNvPr id="6" name="Oval 5">
              <a:extLst>
                <a:ext uri="{FF2B5EF4-FFF2-40B4-BE49-F238E27FC236}">
                  <a16:creationId xmlns:a16="http://schemas.microsoft.com/office/drawing/2014/main" id="{6652D5F8-0734-E7F4-3205-BA8291AECE6F}"/>
                </a:ext>
              </a:extLst>
            </p:cNvPr>
            <p:cNvSpPr/>
            <p:nvPr/>
          </p:nvSpPr>
          <p:spPr>
            <a:xfrm>
              <a:off x="900985" y="692940"/>
              <a:ext cx="852054" cy="85205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bject 52">
              <a:extLst>
                <a:ext uri="{FF2B5EF4-FFF2-40B4-BE49-F238E27FC236}">
                  <a16:creationId xmlns:a16="http://schemas.microsoft.com/office/drawing/2014/main" id="{AA1090CF-4B79-1FE7-FFEA-C41CB73EA267}"/>
                </a:ext>
              </a:extLst>
            </p:cNvPr>
            <p:cNvSpPr/>
            <p:nvPr/>
          </p:nvSpPr>
          <p:spPr>
            <a:xfrm>
              <a:off x="1050305" y="842260"/>
              <a:ext cx="553414" cy="553414"/>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985485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nSpc>
                <a:spcPts val="4380"/>
              </a:lnSpc>
            </a:pPr>
            <a:r>
              <a:rPr lang="en-US" sz="3550" b="1" dirty="0">
                <a:uFill>
                  <a:solidFill>
                    <a:srgbClr val="0F3859"/>
                  </a:solidFill>
                </a:uFill>
                <a:cs typeface="Arial"/>
              </a:rPr>
              <a:t>Sample Preliminary Strategies and Recommendations</a:t>
            </a:r>
            <a:endParaRPr lang="en-US" dirty="0"/>
          </a:p>
        </p:txBody>
      </p:sp>
    </p:spTree>
    <p:extLst>
      <p:ext uri="{BB962C8B-B14F-4D97-AF65-F5344CB8AC3E}">
        <p14:creationId xmlns:p14="http://schemas.microsoft.com/office/powerpoint/2010/main" val="3361302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191" y="886148"/>
            <a:ext cx="8443609" cy="294612"/>
          </a:xfrm>
        </p:spPr>
        <p:txBody>
          <a:bodyPr>
            <a:normAutofit/>
          </a:bodyPr>
          <a:lstStyle/>
          <a:p>
            <a:r>
              <a:rPr lang="en-US" sz="1800" b="1" dirty="0">
                <a:latin typeface="+mj-lt"/>
              </a:rPr>
              <a:t>Preliminary Strategies and Recommendations </a:t>
            </a:r>
          </a:p>
        </p:txBody>
      </p:sp>
      <p:sp>
        <p:nvSpPr>
          <p:cNvPr id="15" name="Rectangle 14">
            <a:extLst>
              <a:ext uri="{FF2B5EF4-FFF2-40B4-BE49-F238E27FC236}">
                <a16:creationId xmlns:a16="http://schemas.microsoft.com/office/drawing/2014/main" id="{C3924546-FAC8-458C-A864-ADFFECBDBE6A}"/>
              </a:ext>
            </a:extLst>
          </p:cNvPr>
          <p:cNvSpPr/>
          <p:nvPr/>
        </p:nvSpPr>
        <p:spPr>
          <a:xfrm>
            <a:off x="4644529" y="2306650"/>
            <a:ext cx="2126512" cy="2290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sp>
        <p:nvSpPr>
          <p:cNvPr id="6" name="TextBox 5">
            <a:extLst>
              <a:ext uri="{FF2B5EF4-FFF2-40B4-BE49-F238E27FC236}">
                <a16:creationId xmlns:a16="http://schemas.microsoft.com/office/drawing/2014/main" id="{D0D9B9FB-8679-FD58-0894-FCE0AFD4FE90}"/>
              </a:ext>
            </a:extLst>
          </p:cNvPr>
          <p:cNvSpPr txBox="1"/>
          <p:nvPr/>
        </p:nvSpPr>
        <p:spPr>
          <a:xfrm>
            <a:off x="4734834" y="3667763"/>
            <a:ext cx="2064510" cy="900246"/>
          </a:xfrm>
          <a:prstGeom prst="rect">
            <a:avLst/>
          </a:prstGeom>
          <a:noFill/>
        </p:spPr>
        <p:txBody>
          <a:bodyPr wrap="square" rtlCol="0">
            <a:spAutoFit/>
          </a:bodyPr>
          <a:lstStyle/>
          <a:p>
            <a:r>
              <a:rPr lang="en-US" sz="1050" dirty="0"/>
              <a:t>Improve connectivity between urban and rural transit to enhance access and mobility options </a:t>
            </a:r>
          </a:p>
          <a:p>
            <a:endParaRPr lang="en-US" sz="1050" dirty="0">
              <a:latin typeface="+mj-lt"/>
            </a:endParaRPr>
          </a:p>
        </p:txBody>
      </p:sp>
      <p:sp>
        <p:nvSpPr>
          <p:cNvPr id="23" name="Rectangle 22">
            <a:extLst>
              <a:ext uri="{FF2B5EF4-FFF2-40B4-BE49-F238E27FC236}">
                <a16:creationId xmlns:a16="http://schemas.microsoft.com/office/drawing/2014/main" id="{52ED4C67-89A9-C09B-4394-F66BA719AA7E}"/>
              </a:ext>
            </a:extLst>
          </p:cNvPr>
          <p:cNvSpPr/>
          <p:nvPr/>
        </p:nvSpPr>
        <p:spPr>
          <a:xfrm>
            <a:off x="4643189" y="3019236"/>
            <a:ext cx="2132046" cy="460668"/>
          </a:xfrm>
          <a:prstGeom prst="rect">
            <a:avLst/>
          </a:prstGeom>
          <a:solidFill>
            <a:srgbClr val="D9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sp>
        <p:nvSpPr>
          <p:cNvPr id="19" name="Rectangle 18">
            <a:extLst>
              <a:ext uri="{FF2B5EF4-FFF2-40B4-BE49-F238E27FC236}">
                <a16:creationId xmlns:a16="http://schemas.microsoft.com/office/drawing/2014/main" id="{5A5A6130-5E8F-A121-8BCB-C7B15298706D}"/>
              </a:ext>
            </a:extLst>
          </p:cNvPr>
          <p:cNvSpPr/>
          <p:nvPr/>
        </p:nvSpPr>
        <p:spPr>
          <a:xfrm>
            <a:off x="4594203" y="1518165"/>
            <a:ext cx="2133247" cy="314610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grpSp>
        <p:nvGrpSpPr>
          <p:cNvPr id="31" name="Group 30">
            <a:extLst>
              <a:ext uri="{FF2B5EF4-FFF2-40B4-BE49-F238E27FC236}">
                <a16:creationId xmlns:a16="http://schemas.microsoft.com/office/drawing/2014/main" id="{A8775C1B-2727-5BD5-70D4-D59066A50B10}"/>
              </a:ext>
            </a:extLst>
          </p:cNvPr>
          <p:cNvGrpSpPr/>
          <p:nvPr/>
        </p:nvGrpSpPr>
        <p:grpSpPr>
          <a:xfrm>
            <a:off x="68143" y="1524000"/>
            <a:ext cx="2145120" cy="3124799"/>
            <a:chOff x="207279" y="1524000"/>
            <a:chExt cx="2145120" cy="3124799"/>
          </a:xfrm>
        </p:grpSpPr>
        <p:sp>
          <p:nvSpPr>
            <p:cNvPr id="13" name="Rectangle 12">
              <a:extLst>
                <a:ext uri="{FF2B5EF4-FFF2-40B4-BE49-F238E27FC236}">
                  <a16:creationId xmlns:a16="http://schemas.microsoft.com/office/drawing/2014/main" id="{BC4D6A78-4C9F-2095-6B88-5E0CBBE10865}"/>
                </a:ext>
              </a:extLst>
            </p:cNvPr>
            <p:cNvSpPr/>
            <p:nvPr/>
          </p:nvSpPr>
          <p:spPr>
            <a:xfrm>
              <a:off x="219417" y="2306649"/>
              <a:ext cx="2126512" cy="2290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sp>
          <p:nvSpPr>
            <p:cNvPr id="12" name="TextBox 11">
              <a:extLst>
                <a:ext uri="{FF2B5EF4-FFF2-40B4-BE49-F238E27FC236}">
                  <a16:creationId xmlns:a16="http://schemas.microsoft.com/office/drawing/2014/main" id="{D9EB1A9B-F687-B17D-A82A-7D42215E0A58}"/>
                </a:ext>
              </a:extLst>
            </p:cNvPr>
            <p:cNvSpPr txBox="1"/>
            <p:nvPr/>
          </p:nvSpPr>
          <p:spPr>
            <a:xfrm>
              <a:off x="271290" y="3586970"/>
              <a:ext cx="2011680" cy="1061829"/>
            </a:xfrm>
            <a:prstGeom prst="rect">
              <a:avLst/>
            </a:prstGeom>
            <a:noFill/>
          </p:spPr>
          <p:txBody>
            <a:bodyPr wrap="square" rtlCol="0">
              <a:spAutoFit/>
            </a:bodyPr>
            <a:lstStyle/>
            <a:p>
              <a:r>
                <a:rPr lang="en-US" sz="1050" dirty="0"/>
                <a:t>Explore new institutional and legal frameworks supporting transit governance, operation, and financing</a:t>
              </a:r>
            </a:p>
            <a:p>
              <a:endParaRPr lang="en-US" sz="1050" dirty="0">
                <a:latin typeface="+mj-lt"/>
              </a:endParaRPr>
            </a:p>
          </p:txBody>
        </p:sp>
        <p:sp>
          <p:nvSpPr>
            <p:cNvPr id="8" name="Rectangle 7">
              <a:extLst>
                <a:ext uri="{FF2B5EF4-FFF2-40B4-BE49-F238E27FC236}">
                  <a16:creationId xmlns:a16="http://schemas.microsoft.com/office/drawing/2014/main" id="{444959F0-29E9-1970-E699-0CA9395C1CAE}"/>
                </a:ext>
              </a:extLst>
            </p:cNvPr>
            <p:cNvSpPr/>
            <p:nvPr/>
          </p:nvSpPr>
          <p:spPr>
            <a:xfrm>
              <a:off x="213999" y="3029156"/>
              <a:ext cx="2138400" cy="450748"/>
            </a:xfrm>
            <a:prstGeom prst="rect">
              <a:avLst/>
            </a:prstGeom>
            <a:solidFill>
              <a:srgbClr val="D9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25000" dirty="0">
                <a:latin typeface="Arial" pitchFamily="34" charset="0"/>
                <a:cs typeface="Arial" pitchFamily="34" charset="0"/>
              </a:endParaRPr>
            </a:p>
          </p:txBody>
        </p:sp>
        <p:sp>
          <p:nvSpPr>
            <p:cNvPr id="152576" name="TextBox 152575">
              <a:extLst>
                <a:ext uri="{FF2B5EF4-FFF2-40B4-BE49-F238E27FC236}">
                  <a16:creationId xmlns:a16="http://schemas.microsoft.com/office/drawing/2014/main" id="{D56F97C9-70EB-8659-5282-5F87CACD8E1A}"/>
                </a:ext>
              </a:extLst>
            </p:cNvPr>
            <p:cNvSpPr txBox="1"/>
            <p:nvPr/>
          </p:nvSpPr>
          <p:spPr>
            <a:xfrm>
              <a:off x="207279" y="2832100"/>
              <a:ext cx="2139701" cy="754870"/>
            </a:xfrm>
            <a:prstGeom prst="rect">
              <a:avLst/>
            </a:prstGeom>
            <a:solidFill>
              <a:schemeClr val="tx2"/>
            </a:solidFill>
          </p:spPr>
          <p:txBody>
            <a:bodyPr wrap="square">
              <a:noAutofit/>
            </a:bodyPr>
            <a:lstStyle/>
            <a:p>
              <a:pPr algn="ctr"/>
              <a:r>
                <a:rPr lang="en-US" sz="1400" b="1" dirty="0">
                  <a:solidFill>
                    <a:schemeClr val="bg1"/>
                  </a:solidFill>
                </a:rPr>
                <a:t>Expand existing rural transit service and connectivity</a:t>
              </a:r>
            </a:p>
          </p:txBody>
        </p:sp>
        <p:sp>
          <p:nvSpPr>
            <p:cNvPr id="24" name="Rectangle 23">
              <a:extLst>
                <a:ext uri="{FF2B5EF4-FFF2-40B4-BE49-F238E27FC236}">
                  <a16:creationId xmlns:a16="http://schemas.microsoft.com/office/drawing/2014/main" id="{9B82EC56-DD9A-F27D-9992-14E910011091}"/>
                </a:ext>
              </a:extLst>
            </p:cNvPr>
            <p:cNvSpPr/>
            <p:nvPr/>
          </p:nvSpPr>
          <p:spPr>
            <a:xfrm>
              <a:off x="215134" y="1524000"/>
              <a:ext cx="2133247" cy="30728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grpSp>
      <p:sp>
        <p:nvSpPr>
          <p:cNvPr id="152581" name="TextBox 152580">
            <a:extLst>
              <a:ext uri="{FF2B5EF4-FFF2-40B4-BE49-F238E27FC236}">
                <a16:creationId xmlns:a16="http://schemas.microsoft.com/office/drawing/2014/main" id="{049BB4AA-451F-B3FF-D04F-3E6B7CCE31E6}"/>
              </a:ext>
            </a:extLst>
          </p:cNvPr>
          <p:cNvSpPr txBox="1"/>
          <p:nvPr/>
        </p:nvSpPr>
        <p:spPr>
          <a:xfrm>
            <a:off x="4641300" y="2850712"/>
            <a:ext cx="2127852" cy="837994"/>
          </a:xfrm>
          <a:prstGeom prst="rect">
            <a:avLst/>
          </a:prstGeom>
          <a:solidFill>
            <a:schemeClr val="tx2"/>
          </a:solidFill>
        </p:spPr>
        <p:txBody>
          <a:bodyPr wrap="square" anchor="ctr" anchorCtr="0">
            <a:noAutofit/>
          </a:bodyPr>
          <a:lstStyle/>
          <a:p>
            <a:pPr algn="ctr"/>
            <a:r>
              <a:rPr lang="en-US" sz="1400" b="1" dirty="0">
                <a:solidFill>
                  <a:schemeClr val="bg1"/>
                </a:solidFill>
              </a:rPr>
              <a:t>Improve urban and rural transit connectivity</a:t>
            </a:r>
          </a:p>
        </p:txBody>
      </p:sp>
      <p:sp>
        <p:nvSpPr>
          <p:cNvPr id="22" name="Rectangle 21">
            <a:extLst>
              <a:ext uri="{FF2B5EF4-FFF2-40B4-BE49-F238E27FC236}">
                <a16:creationId xmlns:a16="http://schemas.microsoft.com/office/drawing/2014/main" id="{265936B3-0006-B7E6-AC89-42B1572B9F3D}"/>
              </a:ext>
            </a:extLst>
          </p:cNvPr>
          <p:cNvSpPr/>
          <p:nvPr/>
        </p:nvSpPr>
        <p:spPr>
          <a:xfrm>
            <a:off x="2356346" y="2379881"/>
            <a:ext cx="2126512" cy="2290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sp>
        <p:nvSpPr>
          <p:cNvPr id="26" name="TextBox 25">
            <a:extLst>
              <a:ext uri="{FF2B5EF4-FFF2-40B4-BE49-F238E27FC236}">
                <a16:creationId xmlns:a16="http://schemas.microsoft.com/office/drawing/2014/main" id="{970E640E-4B5C-B9B3-E9A1-87D81DF2C88B}"/>
              </a:ext>
            </a:extLst>
          </p:cNvPr>
          <p:cNvSpPr txBox="1"/>
          <p:nvPr/>
        </p:nvSpPr>
        <p:spPr>
          <a:xfrm>
            <a:off x="2446651" y="3740994"/>
            <a:ext cx="2064510" cy="900246"/>
          </a:xfrm>
          <a:prstGeom prst="rect">
            <a:avLst/>
          </a:prstGeom>
          <a:noFill/>
        </p:spPr>
        <p:txBody>
          <a:bodyPr wrap="square" rtlCol="0">
            <a:spAutoFit/>
          </a:bodyPr>
          <a:lstStyle/>
          <a:p>
            <a:r>
              <a:rPr lang="en-US" sz="1050" dirty="0"/>
              <a:t>Expand existing urban transit system to improve service coverage and access and mobility options </a:t>
            </a:r>
          </a:p>
          <a:p>
            <a:endParaRPr lang="en-US" sz="1050" dirty="0">
              <a:latin typeface="+mj-lt"/>
            </a:endParaRPr>
          </a:p>
        </p:txBody>
      </p:sp>
      <p:sp>
        <p:nvSpPr>
          <p:cNvPr id="28" name="Rectangle 27">
            <a:extLst>
              <a:ext uri="{FF2B5EF4-FFF2-40B4-BE49-F238E27FC236}">
                <a16:creationId xmlns:a16="http://schemas.microsoft.com/office/drawing/2014/main" id="{A7756EBF-3FD9-EF66-E377-61843A522CC8}"/>
              </a:ext>
            </a:extLst>
          </p:cNvPr>
          <p:cNvSpPr/>
          <p:nvPr/>
        </p:nvSpPr>
        <p:spPr>
          <a:xfrm>
            <a:off x="2298149" y="1524000"/>
            <a:ext cx="2133247" cy="30728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pic>
        <p:nvPicPr>
          <p:cNvPr id="29" name="Picture 28">
            <a:extLst>
              <a:ext uri="{FF2B5EF4-FFF2-40B4-BE49-F238E27FC236}">
                <a16:creationId xmlns:a16="http://schemas.microsoft.com/office/drawing/2014/main" id="{AFA442B0-BCDC-469E-60D6-59E398E08A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84"/>
          <a:stretch/>
        </p:blipFill>
        <p:spPr>
          <a:xfrm>
            <a:off x="2356346" y="1551223"/>
            <a:ext cx="2082922" cy="1299487"/>
          </a:xfrm>
          <a:prstGeom prst="rect">
            <a:avLst/>
          </a:prstGeom>
        </p:spPr>
      </p:pic>
      <p:sp>
        <p:nvSpPr>
          <p:cNvPr id="30" name="TextBox 29">
            <a:extLst>
              <a:ext uri="{FF2B5EF4-FFF2-40B4-BE49-F238E27FC236}">
                <a16:creationId xmlns:a16="http://schemas.microsoft.com/office/drawing/2014/main" id="{2898D5D0-BCF7-D5F4-495D-E903766C9EBF}"/>
              </a:ext>
            </a:extLst>
          </p:cNvPr>
          <p:cNvSpPr txBox="1"/>
          <p:nvPr/>
        </p:nvSpPr>
        <p:spPr>
          <a:xfrm>
            <a:off x="2353117" y="2923943"/>
            <a:ext cx="2127852" cy="837994"/>
          </a:xfrm>
          <a:prstGeom prst="rect">
            <a:avLst/>
          </a:prstGeom>
          <a:solidFill>
            <a:schemeClr val="tx2"/>
          </a:solidFill>
        </p:spPr>
        <p:txBody>
          <a:bodyPr wrap="square" anchor="ctr" anchorCtr="0">
            <a:noAutofit/>
          </a:bodyPr>
          <a:lstStyle/>
          <a:p>
            <a:pPr algn="ctr"/>
            <a:r>
              <a:rPr lang="en-US" sz="1400" b="1" dirty="0">
                <a:solidFill>
                  <a:schemeClr val="bg1"/>
                </a:solidFill>
              </a:rPr>
              <a:t>Expand existing urban transit service and connectivity</a:t>
            </a:r>
          </a:p>
        </p:txBody>
      </p:sp>
      <p:sp>
        <p:nvSpPr>
          <p:cNvPr id="34" name="Rectangle 33">
            <a:extLst>
              <a:ext uri="{FF2B5EF4-FFF2-40B4-BE49-F238E27FC236}">
                <a16:creationId xmlns:a16="http://schemas.microsoft.com/office/drawing/2014/main" id="{109A55A5-C4CD-7753-5C68-BE784274451B}"/>
              </a:ext>
            </a:extLst>
          </p:cNvPr>
          <p:cNvSpPr/>
          <p:nvPr/>
        </p:nvSpPr>
        <p:spPr>
          <a:xfrm>
            <a:off x="6866680" y="2334790"/>
            <a:ext cx="2126512" cy="2290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sp>
        <p:nvSpPr>
          <p:cNvPr id="36" name="TextBox 35">
            <a:extLst>
              <a:ext uri="{FF2B5EF4-FFF2-40B4-BE49-F238E27FC236}">
                <a16:creationId xmlns:a16="http://schemas.microsoft.com/office/drawing/2014/main" id="{42F764C7-C9C4-A839-8E1F-E454C8B6785B}"/>
              </a:ext>
            </a:extLst>
          </p:cNvPr>
          <p:cNvSpPr txBox="1"/>
          <p:nvPr/>
        </p:nvSpPr>
        <p:spPr>
          <a:xfrm>
            <a:off x="6956985" y="3695903"/>
            <a:ext cx="2064510" cy="1061829"/>
          </a:xfrm>
          <a:prstGeom prst="rect">
            <a:avLst/>
          </a:prstGeom>
          <a:noFill/>
        </p:spPr>
        <p:txBody>
          <a:bodyPr wrap="square" rtlCol="0">
            <a:spAutoFit/>
          </a:bodyPr>
          <a:lstStyle/>
          <a:p>
            <a:r>
              <a:rPr lang="en-US" sz="1050" dirty="0"/>
              <a:t>Develop new urban and rural transit system to improve service coverage and access and mobility options </a:t>
            </a:r>
          </a:p>
          <a:p>
            <a:endParaRPr lang="en-US" sz="1050" dirty="0">
              <a:latin typeface="+mj-lt"/>
            </a:endParaRPr>
          </a:p>
        </p:txBody>
      </p:sp>
      <p:sp>
        <p:nvSpPr>
          <p:cNvPr id="37" name="Rectangle 36">
            <a:extLst>
              <a:ext uri="{FF2B5EF4-FFF2-40B4-BE49-F238E27FC236}">
                <a16:creationId xmlns:a16="http://schemas.microsoft.com/office/drawing/2014/main" id="{EDFE5E20-CFAA-669E-71ED-AF8DB3ACA59B}"/>
              </a:ext>
            </a:extLst>
          </p:cNvPr>
          <p:cNvSpPr/>
          <p:nvPr/>
        </p:nvSpPr>
        <p:spPr>
          <a:xfrm>
            <a:off x="6808483" y="1478909"/>
            <a:ext cx="2133247" cy="316233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sp>
        <p:nvSpPr>
          <p:cNvPr id="39" name="TextBox 38">
            <a:extLst>
              <a:ext uri="{FF2B5EF4-FFF2-40B4-BE49-F238E27FC236}">
                <a16:creationId xmlns:a16="http://schemas.microsoft.com/office/drawing/2014/main" id="{0476FFA6-317A-7177-3AF6-551340F6E42B}"/>
              </a:ext>
            </a:extLst>
          </p:cNvPr>
          <p:cNvSpPr txBox="1"/>
          <p:nvPr/>
        </p:nvSpPr>
        <p:spPr>
          <a:xfrm>
            <a:off x="6863451" y="2878852"/>
            <a:ext cx="2127852" cy="837994"/>
          </a:xfrm>
          <a:prstGeom prst="rect">
            <a:avLst/>
          </a:prstGeom>
          <a:solidFill>
            <a:schemeClr val="tx2"/>
          </a:solidFill>
        </p:spPr>
        <p:txBody>
          <a:bodyPr wrap="square" anchor="ctr" anchorCtr="0">
            <a:noAutofit/>
          </a:bodyPr>
          <a:lstStyle/>
          <a:p>
            <a:pPr algn="ctr"/>
            <a:r>
              <a:rPr lang="en-US" sz="1400" b="1" dirty="0">
                <a:solidFill>
                  <a:schemeClr val="bg1"/>
                </a:solidFill>
              </a:rPr>
              <a:t>Develop new urban and rural transit corridors</a:t>
            </a:r>
          </a:p>
        </p:txBody>
      </p:sp>
      <p:pic>
        <p:nvPicPr>
          <p:cNvPr id="40" name="Picture 39" descr="A person walking past a black van&#10;&#10;Description automatically generated">
            <a:extLst>
              <a:ext uri="{FF2B5EF4-FFF2-40B4-BE49-F238E27FC236}">
                <a16:creationId xmlns:a16="http://schemas.microsoft.com/office/drawing/2014/main" id="{079FF114-A7A0-7B40-4B02-863E4E8F3D75}"/>
              </a:ext>
            </a:extLst>
          </p:cNvPr>
          <p:cNvPicPr>
            <a:picLocks noChangeAspect="1"/>
          </p:cNvPicPr>
          <p:nvPr/>
        </p:nvPicPr>
        <p:blipFill rotWithShape="1">
          <a:blip r:embed="rId4"/>
          <a:srcRect l="22208" t="15951" r="23492" b="4063"/>
          <a:stretch/>
        </p:blipFill>
        <p:spPr>
          <a:xfrm>
            <a:off x="4591727" y="1478909"/>
            <a:ext cx="2135723" cy="1401542"/>
          </a:xfrm>
          <a:prstGeom prst="rect">
            <a:avLst/>
          </a:prstGeom>
        </p:spPr>
      </p:pic>
      <p:pic>
        <p:nvPicPr>
          <p:cNvPr id="43" name="Picture 42" descr="A picture containing outdoor, sky, road, person&#10;&#10;Description automatically generated">
            <a:extLst>
              <a:ext uri="{FF2B5EF4-FFF2-40B4-BE49-F238E27FC236}">
                <a16:creationId xmlns:a16="http://schemas.microsoft.com/office/drawing/2014/main" id="{0A91817E-8BC1-CF10-0BE0-E06BC0C11E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831" y="1508548"/>
            <a:ext cx="2125210" cy="1353129"/>
          </a:xfrm>
          <a:prstGeom prst="rect">
            <a:avLst/>
          </a:prstGeom>
        </p:spPr>
      </p:pic>
      <p:pic>
        <p:nvPicPr>
          <p:cNvPr id="44" name="Picture 43">
            <a:extLst>
              <a:ext uri="{FF2B5EF4-FFF2-40B4-BE49-F238E27FC236}">
                <a16:creationId xmlns:a16="http://schemas.microsoft.com/office/drawing/2014/main" id="{B7ABB163-E1C2-3AFD-1F04-A54D27A879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800" t="14740" r="828" b="20114"/>
          <a:stretch/>
        </p:blipFill>
        <p:spPr>
          <a:xfrm>
            <a:off x="6852710" y="1518165"/>
            <a:ext cx="2089020" cy="1360687"/>
          </a:xfrm>
          <a:prstGeom prst="rect">
            <a:avLst/>
          </a:prstGeom>
        </p:spPr>
      </p:pic>
    </p:spTree>
    <p:extLst>
      <p:ext uri="{BB962C8B-B14F-4D97-AF65-F5344CB8AC3E}">
        <p14:creationId xmlns:p14="http://schemas.microsoft.com/office/powerpoint/2010/main" val="3488124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191" y="886148"/>
            <a:ext cx="8443609" cy="294612"/>
          </a:xfrm>
        </p:spPr>
        <p:txBody>
          <a:bodyPr>
            <a:normAutofit/>
          </a:bodyPr>
          <a:lstStyle/>
          <a:p>
            <a:r>
              <a:rPr lang="en-US" sz="1800" b="1" dirty="0">
                <a:latin typeface="+mj-lt"/>
              </a:rPr>
              <a:t>Preliminary Strategies and Recommendations </a:t>
            </a:r>
          </a:p>
        </p:txBody>
      </p:sp>
      <p:grpSp>
        <p:nvGrpSpPr>
          <p:cNvPr id="35" name="Group 34">
            <a:extLst>
              <a:ext uri="{FF2B5EF4-FFF2-40B4-BE49-F238E27FC236}">
                <a16:creationId xmlns:a16="http://schemas.microsoft.com/office/drawing/2014/main" id="{9146F0CC-491D-6D63-A168-A137C8A0CE0D}"/>
              </a:ext>
            </a:extLst>
          </p:cNvPr>
          <p:cNvGrpSpPr/>
          <p:nvPr/>
        </p:nvGrpSpPr>
        <p:grpSpPr>
          <a:xfrm>
            <a:off x="6883044" y="1542895"/>
            <a:ext cx="2249953" cy="3072875"/>
            <a:chOff x="6784836" y="1739829"/>
            <a:chExt cx="2163977" cy="2857046"/>
          </a:xfrm>
        </p:grpSpPr>
        <p:sp>
          <p:nvSpPr>
            <p:cNvPr id="17" name="Rectangle 16">
              <a:extLst>
                <a:ext uri="{FF2B5EF4-FFF2-40B4-BE49-F238E27FC236}">
                  <a16:creationId xmlns:a16="http://schemas.microsoft.com/office/drawing/2014/main" id="{3B9A2B89-CE50-1508-DDCC-619B29CEA262}"/>
                </a:ext>
              </a:extLst>
            </p:cNvPr>
            <p:cNvSpPr/>
            <p:nvPr/>
          </p:nvSpPr>
          <p:spPr>
            <a:xfrm>
              <a:off x="6784836" y="2306647"/>
              <a:ext cx="2126512" cy="2290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sp>
          <p:nvSpPr>
            <p:cNvPr id="25" name="Rectangle 24">
              <a:extLst>
                <a:ext uri="{FF2B5EF4-FFF2-40B4-BE49-F238E27FC236}">
                  <a16:creationId xmlns:a16="http://schemas.microsoft.com/office/drawing/2014/main" id="{F02EF867-4E7E-52DF-AC7F-BDAA8E9E78D4}"/>
                </a:ext>
              </a:extLst>
            </p:cNvPr>
            <p:cNvSpPr/>
            <p:nvPr/>
          </p:nvSpPr>
          <p:spPr>
            <a:xfrm>
              <a:off x="6800201" y="3022692"/>
              <a:ext cx="2135295" cy="457212"/>
            </a:xfrm>
            <a:prstGeom prst="rect">
              <a:avLst/>
            </a:prstGeom>
            <a:solidFill>
              <a:srgbClr val="D9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sp>
          <p:nvSpPr>
            <p:cNvPr id="152582" name="TextBox 152581">
              <a:extLst>
                <a:ext uri="{FF2B5EF4-FFF2-40B4-BE49-F238E27FC236}">
                  <a16:creationId xmlns:a16="http://schemas.microsoft.com/office/drawing/2014/main" id="{39C43C74-68D9-06DB-24E4-3741CE27D538}"/>
                </a:ext>
              </a:extLst>
            </p:cNvPr>
            <p:cNvSpPr txBox="1"/>
            <p:nvPr/>
          </p:nvSpPr>
          <p:spPr>
            <a:xfrm>
              <a:off x="6805104" y="2987853"/>
              <a:ext cx="2143709" cy="686783"/>
            </a:xfrm>
            <a:prstGeom prst="rect">
              <a:avLst/>
            </a:prstGeom>
            <a:solidFill>
              <a:schemeClr val="tx2"/>
            </a:solidFill>
          </p:spPr>
          <p:txBody>
            <a:bodyPr wrap="square">
              <a:spAutoFit/>
            </a:bodyPr>
            <a:lstStyle/>
            <a:p>
              <a:pPr algn="ctr"/>
              <a:r>
                <a:rPr lang="en-US" sz="1400" b="1" dirty="0">
                  <a:solidFill>
                    <a:schemeClr val="bg1"/>
                  </a:solidFill>
                </a:rPr>
                <a:t>Integrate all transit  modes</a:t>
              </a:r>
            </a:p>
            <a:p>
              <a:pPr algn="ctr"/>
              <a:endParaRPr lang="en-US" sz="1400" b="1" dirty="0">
                <a:solidFill>
                  <a:schemeClr val="bg1"/>
                </a:solidFill>
              </a:endParaRPr>
            </a:p>
          </p:txBody>
        </p:sp>
        <p:sp>
          <p:nvSpPr>
            <p:cNvPr id="27" name="TextBox 26">
              <a:extLst>
                <a:ext uri="{FF2B5EF4-FFF2-40B4-BE49-F238E27FC236}">
                  <a16:creationId xmlns:a16="http://schemas.microsoft.com/office/drawing/2014/main" id="{172DDF56-1348-096B-C006-E468EB3E4F02}"/>
                </a:ext>
              </a:extLst>
            </p:cNvPr>
            <p:cNvSpPr txBox="1"/>
            <p:nvPr/>
          </p:nvSpPr>
          <p:spPr>
            <a:xfrm>
              <a:off x="6899668" y="3753942"/>
              <a:ext cx="2011680" cy="386315"/>
            </a:xfrm>
            <a:prstGeom prst="rect">
              <a:avLst/>
            </a:prstGeom>
            <a:noFill/>
          </p:spPr>
          <p:txBody>
            <a:bodyPr wrap="square" rtlCol="0">
              <a:spAutoFit/>
            </a:bodyPr>
            <a:lstStyle/>
            <a:p>
              <a:r>
                <a:rPr lang="en-US" sz="1050" dirty="0"/>
                <a:t>Explore opportunities for modal transit integration </a:t>
              </a:r>
            </a:p>
          </p:txBody>
        </p:sp>
        <p:sp>
          <p:nvSpPr>
            <p:cNvPr id="16" name="Rectangle 15">
              <a:extLst>
                <a:ext uri="{FF2B5EF4-FFF2-40B4-BE49-F238E27FC236}">
                  <a16:creationId xmlns:a16="http://schemas.microsoft.com/office/drawing/2014/main" id="{7FFA76AF-BED1-7143-7D29-4394E8566D7B}"/>
                </a:ext>
              </a:extLst>
            </p:cNvPr>
            <p:cNvSpPr/>
            <p:nvPr/>
          </p:nvSpPr>
          <p:spPr>
            <a:xfrm>
              <a:off x="6800201" y="1739829"/>
              <a:ext cx="2133247" cy="28570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grpSp>
      <p:sp>
        <p:nvSpPr>
          <p:cNvPr id="15" name="Rectangle 14">
            <a:extLst>
              <a:ext uri="{FF2B5EF4-FFF2-40B4-BE49-F238E27FC236}">
                <a16:creationId xmlns:a16="http://schemas.microsoft.com/office/drawing/2014/main" id="{C3924546-FAC8-458C-A864-ADFFECBDBE6A}"/>
              </a:ext>
            </a:extLst>
          </p:cNvPr>
          <p:cNvSpPr/>
          <p:nvPr/>
        </p:nvSpPr>
        <p:spPr>
          <a:xfrm>
            <a:off x="4644529" y="2306650"/>
            <a:ext cx="2126512" cy="2290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sp>
        <p:nvSpPr>
          <p:cNvPr id="6" name="TextBox 5">
            <a:extLst>
              <a:ext uri="{FF2B5EF4-FFF2-40B4-BE49-F238E27FC236}">
                <a16:creationId xmlns:a16="http://schemas.microsoft.com/office/drawing/2014/main" id="{D0D9B9FB-8679-FD58-0894-FCE0AFD4FE90}"/>
              </a:ext>
            </a:extLst>
          </p:cNvPr>
          <p:cNvSpPr txBox="1"/>
          <p:nvPr/>
        </p:nvSpPr>
        <p:spPr>
          <a:xfrm>
            <a:off x="4734834" y="3667763"/>
            <a:ext cx="2064510" cy="900246"/>
          </a:xfrm>
          <a:prstGeom prst="rect">
            <a:avLst/>
          </a:prstGeom>
          <a:noFill/>
        </p:spPr>
        <p:txBody>
          <a:bodyPr wrap="square" rtlCol="0">
            <a:spAutoFit/>
          </a:bodyPr>
          <a:lstStyle/>
          <a:p>
            <a:r>
              <a:rPr lang="en-US" sz="1050" dirty="0"/>
              <a:t>Develop and expand passenger rail network in the Texas Triangle and statewide</a:t>
            </a:r>
          </a:p>
          <a:p>
            <a:endParaRPr lang="en-US" sz="1050" dirty="0">
              <a:latin typeface="+mj-lt"/>
            </a:endParaRPr>
          </a:p>
        </p:txBody>
      </p:sp>
      <p:sp>
        <p:nvSpPr>
          <p:cNvPr id="23" name="Rectangle 22">
            <a:extLst>
              <a:ext uri="{FF2B5EF4-FFF2-40B4-BE49-F238E27FC236}">
                <a16:creationId xmlns:a16="http://schemas.microsoft.com/office/drawing/2014/main" id="{52ED4C67-89A9-C09B-4394-F66BA719AA7E}"/>
              </a:ext>
            </a:extLst>
          </p:cNvPr>
          <p:cNvSpPr/>
          <p:nvPr/>
        </p:nvSpPr>
        <p:spPr>
          <a:xfrm>
            <a:off x="4643189" y="3019236"/>
            <a:ext cx="2132046" cy="460668"/>
          </a:xfrm>
          <a:prstGeom prst="rect">
            <a:avLst/>
          </a:prstGeom>
          <a:solidFill>
            <a:srgbClr val="D9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sp>
        <p:nvSpPr>
          <p:cNvPr id="19" name="Rectangle 18">
            <a:extLst>
              <a:ext uri="{FF2B5EF4-FFF2-40B4-BE49-F238E27FC236}">
                <a16:creationId xmlns:a16="http://schemas.microsoft.com/office/drawing/2014/main" id="{5A5A6130-5E8F-A121-8BCB-C7B15298706D}"/>
              </a:ext>
            </a:extLst>
          </p:cNvPr>
          <p:cNvSpPr/>
          <p:nvPr/>
        </p:nvSpPr>
        <p:spPr>
          <a:xfrm>
            <a:off x="4635905" y="1524000"/>
            <a:ext cx="2133247" cy="30728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grpSp>
        <p:nvGrpSpPr>
          <p:cNvPr id="32" name="Group 31">
            <a:extLst>
              <a:ext uri="{FF2B5EF4-FFF2-40B4-BE49-F238E27FC236}">
                <a16:creationId xmlns:a16="http://schemas.microsoft.com/office/drawing/2014/main" id="{8DFF7E69-E323-5AC9-F9AD-68D07DF8034D}"/>
              </a:ext>
            </a:extLst>
          </p:cNvPr>
          <p:cNvGrpSpPr/>
          <p:nvPr/>
        </p:nvGrpSpPr>
        <p:grpSpPr>
          <a:xfrm>
            <a:off x="2269419" y="1529048"/>
            <a:ext cx="2290070" cy="3067828"/>
            <a:chOff x="2392571" y="1739829"/>
            <a:chExt cx="2185207" cy="2857047"/>
          </a:xfrm>
        </p:grpSpPr>
        <p:sp>
          <p:nvSpPr>
            <p:cNvPr id="14" name="Rectangle 13">
              <a:extLst>
                <a:ext uri="{FF2B5EF4-FFF2-40B4-BE49-F238E27FC236}">
                  <a16:creationId xmlns:a16="http://schemas.microsoft.com/office/drawing/2014/main" id="{19E5620C-4934-155F-8290-36771D3F297D}"/>
                </a:ext>
              </a:extLst>
            </p:cNvPr>
            <p:cNvSpPr/>
            <p:nvPr/>
          </p:nvSpPr>
          <p:spPr>
            <a:xfrm>
              <a:off x="2417197" y="2979372"/>
              <a:ext cx="2126512" cy="1617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itchFamily="34" charset="0"/>
                  <a:cs typeface="Arial" pitchFamily="34" charset="0"/>
                </a:rPr>
                <a:t>a</a:t>
              </a:r>
            </a:p>
          </p:txBody>
        </p:sp>
        <p:sp>
          <p:nvSpPr>
            <p:cNvPr id="7" name="TextBox 6">
              <a:extLst>
                <a:ext uri="{FF2B5EF4-FFF2-40B4-BE49-F238E27FC236}">
                  <a16:creationId xmlns:a16="http://schemas.microsoft.com/office/drawing/2014/main" id="{9465FD73-6408-6ABB-8676-15244962800B}"/>
                </a:ext>
              </a:extLst>
            </p:cNvPr>
            <p:cNvSpPr txBox="1"/>
            <p:nvPr/>
          </p:nvSpPr>
          <p:spPr>
            <a:xfrm>
              <a:off x="2476851" y="3813479"/>
              <a:ext cx="2057449" cy="537432"/>
            </a:xfrm>
            <a:prstGeom prst="rect">
              <a:avLst/>
            </a:prstGeom>
            <a:noFill/>
          </p:spPr>
          <p:txBody>
            <a:bodyPr wrap="square" rtlCol="0">
              <a:spAutoFit/>
            </a:bodyPr>
            <a:lstStyle/>
            <a:p>
              <a:r>
                <a:rPr lang="en-US" sz="1050" dirty="0"/>
                <a:t>Address regional and intercity transit connectivity</a:t>
              </a:r>
            </a:p>
          </p:txBody>
        </p:sp>
        <p:sp>
          <p:nvSpPr>
            <p:cNvPr id="21" name="Rectangle 20">
              <a:extLst>
                <a:ext uri="{FF2B5EF4-FFF2-40B4-BE49-F238E27FC236}">
                  <a16:creationId xmlns:a16="http://schemas.microsoft.com/office/drawing/2014/main" id="{259A7B68-A013-99BD-8240-8FABF9C4ED1D}"/>
                </a:ext>
              </a:extLst>
            </p:cNvPr>
            <p:cNvSpPr/>
            <p:nvPr/>
          </p:nvSpPr>
          <p:spPr>
            <a:xfrm>
              <a:off x="2414737" y="3029156"/>
              <a:ext cx="2126511" cy="450748"/>
            </a:xfrm>
            <a:prstGeom prst="rect">
              <a:avLst/>
            </a:prstGeom>
            <a:solidFill>
              <a:srgbClr val="D9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sp>
          <p:nvSpPr>
            <p:cNvPr id="152579" name="TextBox 152578">
              <a:extLst>
                <a:ext uri="{FF2B5EF4-FFF2-40B4-BE49-F238E27FC236}">
                  <a16:creationId xmlns:a16="http://schemas.microsoft.com/office/drawing/2014/main" id="{0F44FA26-242C-3A96-2CD2-328598E05ED8}"/>
                </a:ext>
              </a:extLst>
            </p:cNvPr>
            <p:cNvSpPr txBox="1"/>
            <p:nvPr/>
          </p:nvSpPr>
          <p:spPr>
            <a:xfrm>
              <a:off x="2392571" y="3020102"/>
              <a:ext cx="2185207" cy="687913"/>
            </a:xfrm>
            <a:prstGeom prst="rect">
              <a:avLst/>
            </a:prstGeom>
            <a:solidFill>
              <a:schemeClr val="tx2"/>
            </a:solidFill>
          </p:spPr>
          <p:txBody>
            <a:bodyPr wrap="square">
              <a:spAutoFit/>
            </a:bodyPr>
            <a:lstStyle/>
            <a:p>
              <a:pPr algn="ctr">
                <a:spcBef>
                  <a:spcPts val="0"/>
                </a:spcBef>
              </a:pPr>
              <a:r>
                <a:rPr lang="en-US" sz="1400" b="1" dirty="0">
                  <a:solidFill>
                    <a:schemeClr val="bg1"/>
                  </a:solidFill>
                </a:rPr>
                <a:t>Intercity and Regional Transit Connectivity</a:t>
              </a:r>
            </a:p>
          </p:txBody>
        </p:sp>
        <p:sp>
          <p:nvSpPr>
            <p:cNvPr id="20" name="Rectangle 19">
              <a:extLst>
                <a:ext uri="{FF2B5EF4-FFF2-40B4-BE49-F238E27FC236}">
                  <a16:creationId xmlns:a16="http://schemas.microsoft.com/office/drawing/2014/main" id="{7200B390-2F91-5CA1-A115-EC00D607B291}"/>
                </a:ext>
              </a:extLst>
            </p:cNvPr>
            <p:cNvSpPr/>
            <p:nvPr/>
          </p:nvSpPr>
          <p:spPr>
            <a:xfrm>
              <a:off x="2417028" y="1739829"/>
              <a:ext cx="2133247" cy="28570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grpSp>
      <p:grpSp>
        <p:nvGrpSpPr>
          <p:cNvPr id="31" name="Group 30">
            <a:extLst>
              <a:ext uri="{FF2B5EF4-FFF2-40B4-BE49-F238E27FC236}">
                <a16:creationId xmlns:a16="http://schemas.microsoft.com/office/drawing/2014/main" id="{A8775C1B-2727-5BD5-70D4-D59066A50B10}"/>
              </a:ext>
            </a:extLst>
          </p:cNvPr>
          <p:cNvGrpSpPr/>
          <p:nvPr/>
        </p:nvGrpSpPr>
        <p:grpSpPr>
          <a:xfrm>
            <a:off x="68143" y="1524000"/>
            <a:ext cx="2145120" cy="3124799"/>
            <a:chOff x="207279" y="1524000"/>
            <a:chExt cx="2145120" cy="3124799"/>
          </a:xfrm>
        </p:grpSpPr>
        <p:sp>
          <p:nvSpPr>
            <p:cNvPr id="13" name="Rectangle 12">
              <a:extLst>
                <a:ext uri="{FF2B5EF4-FFF2-40B4-BE49-F238E27FC236}">
                  <a16:creationId xmlns:a16="http://schemas.microsoft.com/office/drawing/2014/main" id="{BC4D6A78-4C9F-2095-6B88-5E0CBBE10865}"/>
                </a:ext>
              </a:extLst>
            </p:cNvPr>
            <p:cNvSpPr/>
            <p:nvPr/>
          </p:nvSpPr>
          <p:spPr>
            <a:xfrm>
              <a:off x="219417" y="2306649"/>
              <a:ext cx="2126512" cy="2290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sp>
          <p:nvSpPr>
            <p:cNvPr id="12" name="TextBox 11">
              <a:extLst>
                <a:ext uri="{FF2B5EF4-FFF2-40B4-BE49-F238E27FC236}">
                  <a16:creationId xmlns:a16="http://schemas.microsoft.com/office/drawing/2014/main" id="{D9EB1A9B-F687-B17D-A82A-7D42215E0A58}"/>
                </a:ext>
              </a:extLst>
            </p:cNvPr>
            <p:cNvSpPr txBox="1"/>
            <p:nvPr/>
          </p:nvSpPr>
          <p:spPr>
            <a:xfrm>
              <a:off x="271290" y="3586970"/>
              <a:ext cx="2011680" cy="1061829"/>
            </a:xfrm>
            <a:prstGeom prst="rect">
              <a:avLst/>
            </a:prstGeom>
            <a:noFill/>
          </p:spPr>
          <p:txBody>
            <a:bodyPr wrap="square" rtlCol="0">
              <a:spAutoFit/>
            </a:bodyPr>
            <a:lstStyle/>
            <a:p>
              <a:r>
                <a:rPr lang="en-US" sz="1050" dirty="0"/>
                <a:t>Explore new institutional and legal frameworks supporting regional and transit governance, operation, and financing </a:t>
              </a:r>
            </a:p>
            <a:p>
              <a:endParaRPr lang="en-US" sz="1050" dirty="0">
                <a:latin typeface="+mj-lt"/>
              </a:endParaRPr>
            </a:p>
          </p:txBody>
        </p:sp>
        <p:sp>
          <p:nvSpPr>
            <p:cNvPr id="8" name="Rectangle 7">
              <a:extLst>
                <a:ext uri="{FF2B5EF4-FFF2-40B4-BE49-F238E27FC236}">
                  <a16:creationId xmlns:a16="http://schemas.microsoft.com/office/drawing/2014/main" id="{444959F0-29E9-1970-E699-0CA9395C1CAE}"/>
                </a:ext>
              </a:extLst>
            </p:cNvPr>
            <p:cNvSpPr/>
            <p:nvPr/>
          </p:nvSpPr>
          <p:spPr>
            <a:xfrm>
              <a:off x="213999" y="3029156"/>
              <a:ext cx="2138400" cy="450748"/>
            </a:xfrm>
            <a:prstGeom prst="rect">
              <a:avLst/>
            </a:prstGeom>
            <a:solidFill>
              <a:srgbClr val="D9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25000" dirty="0">
                <a:latin typeface="Arial" pitchFamily="34" charset="0"/>
                <a:cs typeface="Arial" pitchFamily="34" charset="0"/>
              </a:endParaRPr>
            </a:p>
          </p:txBody>
        </p:sp>
        <p:sp>
          <p:nvSpPr>
            <p:cNvPr id="152576" name="TextBox 152575">
              <a:extLst>
                <a:ext uri="{FF2B5EF4-FFF2-40B4-BE49-F238E27FC236}">
                  <a16:creationId xmlns:a16="http://schemas.microsoft.com/office/drawing/2014/main" id="{D56F97C9-70EB-8659-5282-5F87CACD8E1A}"/>
                </a:ext>
              </a:extLst>
            </p:cNvPr>
            <p:cNvSpPr txBox="1"/>
            <p:nvPr/>
          </p:nvSpPr>
          <p:spPr>
            <a:xfrm>
              <a:off x="207279" y="2832100"/>
              <a:ext cx="2139701" cy="754870"/>
            </a:xfrm>
            <a:prstGeom prst="rect">
              <a:avLst/>
            </a:prstGeom>
            <a:solidFill>
              <a:schemeClr val="tx2"/>
            </a:solidFill>
          </p:spPr>
          <p:txBody>
            <a:bodyPr wrap="square">
              <a:noAutofit/>
            </a:bodyPr>
            <a:lstStyle/>
            <a:p>
              <a:pPr algn="ctr"/>
              <a:r>
                <a:rPr lang="en-US" sz="1300" b="1" dirty="0">
                  <a:solidFill>
                    <a:schemeClr val="bg1"/>
                  </a:solidFill>
                </a:rPr>
                <a:t>Governance and Institutional Framework</a:t>
              </a:r>
            </a:p>
          </p:txBody>
        </p:sp>
        <p:sp>
          <p:nvSpPr>
            <p:cNvPr id="24" name="Rectangle 23">
              <a:extLst>
                <a:ext uri="{FF2B5EF4-FFF2-40B4-BE49-F238E27FC236}">
                  <a16:creationId xmlns:a16="http://schemas.microsoft.com/office/drawing/2014/main" id="{9B82EC56-DD9A-F27D-9992-14E910011091}"/>
                </a:ext>
              </a:extLst>
            </p:cNvPr>
            <p:cNvSpPr/>
            <p:nvPr/>
          </p:nvSpPr>
          <p:spPr>
            <a:xfrm>
              <a:off x="215134" y="1524000"/>
              <a:ext cx="2133247" cy="30728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grpSp>
      <p:sp>
        <p:nvSpPr>
          <p:cNvPr id="152581" name="TextBox 152580">
            <a:extLst>
              <a:ext uri="{FF2B5EF4-FFF2-40B4-BE49-F238E27FC236}">
                <a16:creationId xmlns:a16="http://schemas.microsoft.com/office/drawing/2014/main" id="{049BB4AA-451F-B3FF-D04F-3E6B7CCE31E6}"/>
              </a:ext>
            </a:extLst>
          </p:cNvPr>
          <p:cNvSpPr txBox="1"/>
          <p:nvPr/>
        </p:nvSpPr>
        <p:spPr>
          <a:xfrm>
            <a:off x="4641300" y="2850712"/>
            <a:ext cx="2127852" cy="788183"/>
          </a:xfrm>
          <a:prstGeom prst="rect">
            <a:avLst/>
          </a:prstGeom>
          <a:solidFill>
            <a:schemeClr val="tx2"/>
          </a:solidFill>
        </p:spPr>
        <p:txBody>
          <a:bodyPr wrap="square" anchor="ctr" anchorCtr="0">
            <a:noAutofit/>
          </a:bodyPr>
          <a:lstStyle/>
          <a:p>
            <a:pPr algn="ctr"/>
            <a:r>
              <a:rPr lang="en-US" sz="1400" b="1" dirty="0">
                <a:solidFill>
                  <a:schemeClr val="bg1"/>
                </a:solidFill>
              </a:rPr>
              <a:t>Expand passenger rail network</a:t>
            </a:r>
          </a:p>
        </p:txBody>
      </p:sp>
      <p:sp>
        <p:nvSpPr>
          <p:cNvPr id="9" name="Rectangle 8">
            <a:extLst>
              <a:ext uri="{FF2B5EF4-FFF2-40B4-BE49-F238E27FC236}">
                <a16:creationId xmlns:a16="http://schemas.microsoft.com/office/drawing/2014/main" id="{BCDB59E3-7FB2-1BB8-D92B-9CC0DFF1565B}"/>
              </a:ext>
            </a:extLst>
          </p:cNvPr>
          <p:cNvSpPr/>
          <p:nvPr/>
        </p:nvSpPr>
        <p:spPr>
          <a:xfrm>
            <a:off x="95758" y="1489506"/>
            <a:ext cx="2117505" cy="1342594"/>
          </a:xfrm>
          <a:prstGeom prst="rect">
            <a:avLst/>
          </a:prstGeom>
          <a:blipFill>
            <a:blip r:embed="rId3" cstate="print">
              <a:extLst>
                <a:ext uri="{28A0092B-C50C-407E-A947-70E740481C1C}">
                  <a14:useLocalDpi xmlns:a14="http://schemas.microsoft.com/office/drawing/2010/main" val="0"/>
                </a:ext>
              </a:extLst>
            </a:blip>
            <a:srcRect/>
            <a:stretch>
              <a:fillRect t="-14000" b="-14000"/>
            </a:stretch>
          </a:blipFill>
          <a:ln w="12700">
            <a:solidFill>
              <a:schemeClr val="bg1">
                <a:lumMod val="50000"/>
              </a:schemeClr>
            </a:solidFill>
          </a:ln>
          <a:effectLst/>
        </p:spPr>
        <p:style>
          <a:lnRef idx="2">
            <a:schemeClr val="lt1">
              <a:hueOff val="0"/>
              <a:satOff val="0"/>
              <a:lumOff val="0"/>
              <a:alphaOff val="0"/>
            </a:schemeClr>
          </a:lnRef>
          <a:fillRef idx="1">
            <a:scrgbClr r="0" g="0" b="0"/>
          </a:fillRef>
          <a:effectRef idx="0">
            <a:schemeClr val="accent5">
              <a:tint val="50000"/>
              <a:hueOff val="-2159086"/>
              <a:satOff val="-38889"/>
              <a:lumOff val="-7018"/>
              <a:alphaOff val="0"/>
            </a:schemeClr>
          </a:effectRef>
          <a:fontRef idx="minor">
            <a:schemeClr val="lt1">
              <a:hueOff val="0"/>
              <a:satOff val="0"/>
              <a:lumOff val="0"/>
              <a:alphaOff val="0"/>
            </a:schemeClr>
          </a:fontRef>
        </p:style>
        <p:txBody>
          <a:bodyPr/>
          <a:lstStyle/>
          <a:p>
            <a:endParaRPr lang="en-US" dirty="0"/>
          </a:p>
        </p:txBody>
      </p:sp>
      <p:pic>
        <p:nvPicPr>
          <p:cNvPr id="42" name="Picture 41">
            <a:extLst>
              <a:ext uri="{FF2B5EF4-FFF2-40B4-BE49-F238E27FC236}">
                <a16:creationId xmlns:a16="http://schemas.microsoft.com/office/drawing/2014/main" id="{66C7E8EF-55E9-82B9-CCA2-0A4AF21386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82" t="13150" b="20810"/>
          <a:stretch/>
        </p:blipFill>
        <p:spPr>
          <a:xfrm>
            <a:off x="6917113" y="1561980"/>
            <a:ext cx="2176930" cy="1360687"/>
          </a:xfrm>
          <a:prstGeom prst="rect">
            <a:avLst/>
          </a:prstGeom>
        </p:spPr>
      </p:pic>
      <p:pic>
        <p:nvPicPr>
          <p:cNvPr id="1026" name="Picture 2" descr="The Impact of High-Speed Rail on Travel ...">
            <a:extLst>
              <a:ext uri="{FF2B5EF4-FFF2-40B4-BE49-F238E27FC236}">
                <a16:creationId xmlns:a16="http://schemas.microsoft.com/office/drawing/2014/main" id="{98C2AE0B-CE22-490C-7986-DEAFDAC9D9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580" y="1542891"/>
            <a:ext cx="2122713" cy="13078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ill Riding the Rails | Texas Co-op Power">
            <a:extLst>
              <a:ext uri="{FF2B5EF4-FFF2-40B4-BE49-F238E27FC236}">
                <a16:creationId xmlns:a16="http://schemas.microsoft.com/office/drawing/2014/main" id="{D0E6FCFE-24C2-4312-16B1-3BA9E8F0D5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1073" y="1579878"/>
            <a:ext cx="2155306" cy="130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262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191" y="886148"/>
            <a:ext cx="8443609" cy="294612"/>
          </a:xfrm>
        </p:spPr>
        <p:txBody>
          <a:bodyPr>
            <a:normAutofit/>
          </a:bodyPr>
          <a:lstStyle/>
          <a:p>
            <a:r>
              <a:rPr lang="en-US" sz="1800" b="1" dirty="0">
                <a:latin typeface="+mj-lt"/>
              </a:rPr>
              <a:t>Preliminary Strategies and Recommendations </a:t>
            </a:r>
          </a:p>
        </p:txBody>
      </p:sp>
      <p:sp>
        <p:nvSpPr>
          <p:cNvPr id="15" name="Rectangle 14">
            <a:extLst>
              <a:ext uri="{FF2B5EF4-FFF2-40B4-BE49-F238E27FC236}">
                <a16:creationId xmlns:a16="http://schemas.microsoft.com/office/drawing/2014/main" id="{C3924546-FAC8-458C-A864-ADFFECBDBE6A}"/>
              </a:ext>
            </a:extLst>
          </p:cNvPr>
          <p:cNvSpPr/>
          <p:nvPr/>
        </p:nvSpPr>
        <p:spPr>
          <a:xfrm>
            <a:off x="2292336" y="2333259"/>
            <a:ext cx="2126512" cy="2225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sp>
        <p:nvSpPr>
          <p:cNvPr id="6" name="TextBox 5">
            <a:extLst>
              <a:ext uri="{FF2B5EF4-FFF2-40B4-BE49-F238E27FC236}">
                <a16:creationId xmlns:a16="http://schemas.microsoft.com/office/drawing/2014/main" id="{D0D9B9FB-8679-FD58-0894-FCE0AFD4FE90}"/>
              </a:ext>
            </a:extLst>
          </p:cNvPr>
          <p:cNvSpPr txBox="1"/>
          <p:nvPr/>
        </p:nvSpPr>
        <p:spPr>
          <a:xfrm>
            <a:off x="2302701" y="3740994"/>
            <a:ext cx="2188372" cy="738664"/>
          </a:xfrm>
          <a:prstGeom prst="rect">
            <a:avLst/>
          </a:prstGeom>
          <a:noFill/>
        </p:spPr>
        <p:txBody>
          <a:bodyPr wrap="square" rtlCol="0">
            <a:spAutoFit/>
          </a:bodyPr>
          <a:lstStyle/>
          <a:p>
            <a:r>
              <a:rPr lang="en-US" sz="1050" dirty="0"/>
              <a:t>Invest and expand transit system to improve service coverage and access to jobs and economic opportunities </a:t>
            </a:r>
          </a:p>
        </p:txBody>
      </p:sp>
      <p:sp>
        <p:nvSpPr>
          <p:cNvPr id="23" name="Rectangle 22">
            <a:extLst>
              <a:ext uri="{FF2B5EF4-FFF2-40B4-BE49-F238E27FC236}">
                <a16:creationId xmlns:a16="http://schemas.microsoft.com/office/drawing/2014/main" id="{52ED4C67-89A9-C09B-4394-F66BA719AA7E}"/>
              </a:ext>
            </a:extLst>
          </p:cNvPr>
          <p:cNvSpPr/>
          <p:nvPr/>
        </p:nvSpPr>
        <p:spPr>
          <a:xfrm>
            <a:off x="2258666" y="3148783"/>
            <a:ext cx="2132046" cy="460668"/>
          </a:xfrm>
          <a:prstGeom prst="rect">
            <a:avLst/>
          </a:prstGeom>
          <a:solidFill>
            <a:srgbClr val="D9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sp>
        <p:nvSpPr>
          <p:cNvPr id="19" name="Rectangle 18">
            <a:extLst>
              <a:ext uri="{FF2B5EF4-FFF2-40B4-BE49-F238E27FC236}">
                <a16:creationId xmlns:a16="http://schemas.microsoft.com/office/drawing/2014/main" id="{5A5A6130-5E8F-A121-8BCB-C7B15298706D}"/>
              </a:ext>
            </a:extLst>
          </p:cNvPr>
          <p:cNvSpPr/>
          <p:nvPr/>
        </p:nvSpPr>
        <p:spPr>
          <a:xfrm>
            <a:off x="2278061" y="1479636"/>
            <a:ext cx="2133247" cy="311724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grpSp>
        <p:nvGrpSpPr>
          <p:cNvPr id="31" name="Group 30">
            <a:extLst>
              <a:ext uri="{FF2B5EF4-FFF2-40B4-BE49-F238E27FC236}">
                <a16:creationId xmlns:a16="http://schemas.microsoft.com/office/drawing/2014/main" id="{A8775C1B-2727-5BD5-70D4-D59066A50B10}"/>
              </a:ext>
            </a:extLst>
          </p:cNvPr>
          <p:cNvGrpSpPr/>
          <p:nvPr/>
        </p:nvGrpSpPr>
        <p:grpSpPr>
          <a:xfrm>
            <a:off x="68143" y="1450769"/>
            <a:ext cx="2145120" cy="3146106"/>
            <a:chOff x="207279" y="1524000"/>
            <a:chExt cx="2145120" cy="3072875"/>
          </a:xfrm>
        </p:grpSpPr>
        <p:sp>
          <p:nvSpPr>
            <p:cNvPr id="13" name="Rectangle 12">
              <a:extLst>
                <a:ext uri="{FF2B5EF4-FFF2-40B4-BE49-F238E27FC236}">
                  <a16:creationId xmlns:a16="http://schemas.microsoft.com/office/drawing/2014/main" id="{BC4D6A78-4C9F-2095-6B88-5E0CBBE10865}"/>
                </a:ext>
              </a:extLst>
            </p:cNvPr>
            <p:cNvSpPr/>
            <p:nvPr/>
          </p:nvSpPr>
          <p:spPr>
            <a:xfrm>
              <a:off x="219417" y="2306649"/>
              <a:ext cx="2126512" cy="2290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sp>
          <p:nvSpPr>
            <p:cNvPr id="12" name="TextBox 11">
              <a:extLst>
                <a:ext uri="{FF2B5EF4-FFF2-40B4-BE49-F238E27FC236}">
                  <a16:creationId xmlns:a16="http://schemas.microsoft.com/office/drawing/2014/main" id="{D9EB1A9B-F687-B17D-A82A-7D42215E0A58}"/>
                </a:ext>
              </a:extLst>
            </p:cNvPr>
            <p:cNvSpPr txBox="1"/>
            <p:nvPr/>
          </p:nvSpPr>
          <p:spPr>
            <a:xfrm>
              <a:off x="228532" y="3740994"/>
              <a:ext cx="2068510" cy="738664"/>
            </a:xfrm>
            <a:prstGeom prst="rect">
              <a:avLst/>
            </a:prstGeom>
            <a:noFill/>
          </p:spPr>
          <p:txBody>
            <a:bodyPr wrap="square" rtlCol="0">
              <a:spAutoFit/>
            </a:bodyPr>
            <a:lstStyle/>
            <a:p>
              <a:r>
                <a:rPr lang="en-US" sz="1050" dirty="0"/>
                <a:t>Explore opportunities for integrating transit and other modes of transportation</a:t>
              </a:r>
            </a:p>
          </p:txBody>
        </p:sp>
        <p:sp>
          <p:nvSpPr>
            <p:cNvPr id="8" name="Rectangle 7">
              <a:extLst>
                <a:ext uri="{FF2B5EF4-FFF2-40B4-BE49-F238E27FC236}">
                  <a16:creationId xmlns:a16="http://schemas.microsoft.com/office/drawing/2014/main" id="{444959F0-29E9-1970-E699-0CA9395C1CAE}"/>
                </a:ext>
              </a:extLst>
            </p:cNvPr>
            <p:cNvSpPr/>
            <p:nvPr/>
          </p:nvSpPr>
          <p:spPr>
            <a:xfrm>
              <a:off x="213999" y="3029156"/>
              <a:ext cx="2138400" cy="450748"/>
            </a:xfrm>
            <a:prstGeom prst="rect">
              <a:avLst/>
            </a:prstGeom>
            <a:solidFill>
              <a:srgbClr val="D9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25000" dirty="0">
                <a:latin typeface="Arial" pitchFamily="34" charset="0"/>
                <a:cs typeface="Arial" pitchFamily="34" charset="0"/>
              </a:endParaRPr>
            </a:p>
          </p:txBody>
        </p:sp>
        <p:sp>
          <p:nvSpPr>
            <p:cNvPr id="152576" name="TextBox 152575">
              <a:extLst>
                <a:ext uri="{FF2B5EF4-FFF2-40B4-BE49-F238E27FC236}">
                  <a16:creationId xmlns:a16="http://schemas.microsoft.com/office/drawing/2014/main" id="{D56F97C9-70EB-8659-5282-5F87CACD8E1A}"/>
                </a:ext>
              </a:extLst>
            </p:cNvPr>
            <p:cNvSpPr txBox="1"/>
            <p:nvPr/>
          </p:nvSpPr>
          <p:spPr>
            <a:xfrm>
              <a:off x="207279" y="2832100"/>
              <a:ext cx="2139701" cy="908894"/>
            </a:xfrm>
            <a:prstGeom prst="rect">
              <a:avLst/>
            </a:prstGeom>
            <a:solidFill>
              <a:schemeClr val="tx2"/>
            </a:solidFill>
          </p:spPr>
          <p:txBody>
            <a:bodyPr wrap="square">
              <a:noAutofit/>
            </a:bodyPr>
            <a:lstStyle/>
            <a:p>
              <a:pPr algn="ctr"/>
              <a:r>
                <a:rPr lang="en-US" sz="1300" b="1" dirty="0">
                  <a:solidFill>
                    <a:schemeClr val="bg1"/>
                  </a:solidFill>
                </a:rPr>
                <a:t>Expand multimodal connectivity between transit and other modes</a:t>
              </a:r>
            </a:p>
          </p:txBody>
        </p:sp>
        <p:sp>
          <p:nvSpPr>
            <p:cNvPr id="24" name="Rectangle 23">
              <a:extLst>
                <a:ext uri="{FF2B5EF4-FFF2-40B4-BE49-F238E27FC236}">
                  <a16:creationId xmlns:a16="http://schemas.microsoft.com/office/drawing/2014/main" id="{9B82EC56-DD9A-F27D-9992-14E910011091}"/>
                </a:ext>
              </a:extLst>
            </p:cNvPr>
            <p:cNvSpPr/>
            <p:nvPr/>
          </p:nvSpPr>
          <p:spPr>
            <a:xfrm>
              <a:off x="215134" y="1524000"/>
              <a:ext cx="2133247" cy="30728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grpSp>
      <p:sp>
        <p:nvSpPr>
          <p:cNvPr id="152581" name="TextBox 152580">
            <a:extLst>
              <a:ext uri="{FF2B5EF4-FFF2-40B4-BE49-F238E27FC236}">
                <a16:creationId xmlns:a16="http://schemas.microsoft.com/office/drawing/2014/main" id="{049BB4AA-451F-B3FF-D04F-3E6B7CCE31E6}"/>
              </a:ext>
            </a:extLst>
          </p:cNvPr>
          <p:cNvSpPr txBox="1"/>
          <p:nvPr/>
        </p:nvSpPr>
        <p:spPr>
          <a:xfrm>
            <a:off x="2262684" y="2923943"/>
            <a:ext cx="2156495" cy="837994"/>
          </a:xfrm>
          <a:prstGeom prst="rect">
            <a:avLst/>
          </a:prstGeom>
          <a:solidFill>
            <a:schemeClr val="tx2"/>
          </a:solidFill>
        </p:spPr>
        <p:txBody>
          <a:bodyPr wrap="square" anchor="ctr" anchorCtr="0">
            <a:noAutofit/>
          </a:bodyPr>
          <a:lstStyle/>
          <a:p>
            <a:pPr algn="ctr"/>
            <a:r>
              <a:rPr lang="en-US" sz="1400" b="1" dirty="0">
                <a:solidFill>
                  <a:schemeClr val="bg1"/>
                </a:solidFill>
              </a:rPr>
              <a:t>Consider transit as an economic development tool</a:t>
            </a:r>
          </a:p>
        </p:txBody>
      </p:sp>
      <p:sp>
        <p:nvSpPr>
          <p:cNvPr id="5" name="TextBox 4">
            <a:extLst>
              <a:ext uri="{FF2B5EF4-FFF2-40B4-BE49-F238E27FC236}">
                <a16:creationId xmlns:a16="http://schemas.microsoft.com/office/drawing/2014/main" id="{8CC04CAA-6853-6B24-998A-C9B6BB42F04B}"/>
              </a:ext>
            </a:extLst>
          </p:cNvPr>
          <p:cNvSpPr txBox="1"/>
          <p:nvPr/>
        </p:nvSpPr>
        <p:spPr>
          <a:xfrm>
            <a:off x="6828089" y="2923943"/>
            <a:ext cx="2139701" cy="647045"/>
          </a:xfrm>
          <a:prstGeom prst="rect">
            <a:avLst/>
          </a:prstGeom>
          <a:solidFill>
            <a:schemeClr val="tx2"/>
          </a:solidFill>
        </p:spPr>
        <p:txBody>
          <a:bodyPr wrap="square">
            <a:noAutofit/>
          </a:bodyPr>
          <a:lstStyle/>
          <a:p>
            <a:pPr algn="ctr"/>
            <a:r>
              <a:rPr lang="en-US" sz="1200" b="1" dirty="0">
                <a:solidFill>
                  <a:schemeClr val="bg1"/>
                </a:solidFill>
              </a:rPr>
              <a:t>Increase Funding for Transit</a:t>
            </a:r>
          </a:p>
        </p:txBody>
      </p:sp>
      <p:sp>
        <p:nvSpPr>
          <p:cNvPr id="7" name="Rectangle 6">
            <a:extLst>
              <a:ext uri="{FF2B5EF4-FFF2-40B4-BE49-F238E27FC236}">
                <a16:creationId xmlns:a16="http://schemas.microsoft.com/office/drawing/2014/main" id="{84EBA9D3-716C-8FCC-5F6D-46BF3A710683}"/>
              </a:ext>
            </a:extLst>
          </p:cNvPr>
          <p:cNvSpPr/>
          <p:nvPr/>
        </p:nvSpPr>
        <p:spPr>
          <a:xfrm>
            <a:off x="6828089" y="1450769"/>
            <a:ext cx="2193105" cy="314610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pic>
        <p:nvPicPr>
          <p:cNvPr id="10" name="Picture 9" descr="A train station with a white plane in the background&#10;&#10;Description automatically generated">
            <a:extLst>
              <a:ext uri="{FF2B5EF4-FFF2-40B4-BE49-F238E27FC236}">
                <a16:creationId xmlns:a16="http://schemas.microsoft.com/office/drawing/2014/main" id="{BD4C5E67-E549-F724-945C-8BB2E46804C7}"/>
              </a:ext>
            </a:extLst>
          </p:cNvPr>
          <p:cNvPicPr>
            <a:picLocks noChangeAspect="1"/>
          </p:cNvPicPr>
          <p:nvPr/>
        </p:nvPicPr>
        <p:blipFill>
          <a:blip r:embed="rId3"/>
          <a:srcRect l="9277" t="-205" r="29741"/>
          <a:stretch/>
        </p:blipFill>
        <p:spPr>
          <a:xfrm>
            <a:off x="110292" y="1448072"/>
            <a:ext cx="2114394" cy="1374297"/>
          </a:xfrm>
          <a:prstGeom prst="rect">
            <a:avLst/>
          </a:prstGeom>
        </p:spPr>
      </p:pic>
      <p:sp>
        <p:nvSpPr>
          <p:cNvPr id="18" name="TextBox 17">
            <a:extLst>
              <a:ext uri="{FF2B5EF4-FFF2-40B4-BE49-F238E27FC236}">
                <a16:creationId xmlns:a16="http://schemas.microsoft.com/office/drawing/2014/main" id="{113B80EE-AC71-DEB7-0711-9A43DEEBDD9F}"/>
              </a:ext>
            </a:extLst>
          </p:cNvPr>
          <p:cNvSpPr txBox="1"/>
          <p:nvPr/>
        </p:nvSpPr>
        <p:spPr>
          <a:xfrm>
            <a:off x="6895127" y="3748964"/>
            <a:ext cx="2011680" cy="738664"/>
          </a:xfrm>
          <a:prstGeom prst="rect">
            <a:avLst/>
          </a:prstGeom>
          <a:noFill/>
        </p:spPr>
        <p:txBody>
          <a:bodyPr wrap="square" rtlCol="0">
            <a:spAutoFit/>
          </a:bodyPr>
          <a:lstStyle/>
          <a:p>
            <a:r>
              <a:rPr lang="en-US" sz="1050" dirty="0"/>
              <a:t>Explore opportunities to increase all funding sources for transit and local matching funding</a:t>
            </a:r>
          </a:p>
        </p:txBody>
      </p:sp>
      <p:pic>
        <p:nvPicPr>
          <p:cNvPr id="20" name="Picture 19">
            <a:extLst>
              <a:ext uri="{FF2B5EF4-FFF2-40B4-BE49-F238E27FC236}">
                <a16:creationId xmlns:a16="http://schemas.microsoft.com/office/drawing/2014/main" id="{4F15DDE0-70F2-F954-5626-FDF8725795B5}"/>
              </a:ext>
            </a:extLst>
          </p:cNvPr>
          <p:cNvPicPr>
            <a:picLocks noChangeAspect="1"/>
          </p:cNvPicPr>
          <p:nvPr/>
        </p:nvPicPr>
        <p:blipFill>
          <a:blip r:embed="rId4" cstate="print">
            <a:extLst>
              <a:ext uri="{28A0092B-C50C-407E-A947-70E740481C1C}">
                <a14:useLocalDpi xmlns:a14="http://schemas.microsoft.com/office/drawing/2010/main" val="0"/>
              </a:ext>
            </a:extLst>
          </a:blip>
          <a:srcRect l="3390" r="3390"/>
          <a:stretch/>
        </p:blipFill>
        <p:spPr>
          <a:xfrm>
            <a:off x="6843643" y="1485915"/>
            <a:ext cx="2139701" cy="1472284"/>
          </a:xfrm>
          <a:prstGeom prst="rect">
            <a:avLst/>
          </a:prstGeom>
          <a:ln w="19050">
            <a:noFill/>
          </a:ln>
        </p:spPr>
      </p:pic>
      <p:sp>
        <p:nvSpPr>
          <p:cNvPr id="22" name="Rectangle 21">
            <a:extLst>
              <a:ext uri="{FF2B5EF4-FFF2-40B4-BE49-F238E27FC236}">
                <a16:creationId xmlns:a16="http://schemas.microsoft.com/office/drawing/2014/main" id="{E4637950-9366-5361-40D3-7556AC8CC524}"/>
              </a:ext>
            </a:extLst>
          </p:cNvPr>
          <p:cNvSpPr/>
          <p:nvPr/>
        </p:nvSpPr>
        <p:spPr>
          <a:xfrm>
            <a:off x="4522270" y="2242582"/>
            <a:ext cx="2126512" cy="2315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sp>
        <p:nvSpPr>
          <p:cNvPr id="26" name="TextBox 25">
            <a:extLst>
              <a:ext uri="{FF2B5EF4-FFF2-40B4-BE49-F238E27FC236}">
                <a16:creationId xmlns:a16="http://schemas.microsoft.com/office/drawing/2014/main" id="{AC37A10C-543D-5CA3-DA25-D96365FE1341}"/>
              </a:ext>
            </a:extLst>
          </p:cNvPr>
          <p:cNvSpPr txBox="1"/>
          <p:nvPr/>
        </p:nvSpPr>
        <p:spPr>
          <a:xfrm>
            <a:off x="4501438" y="3705623"/>
            <a:ext cx="2102434" cy="738664"/>
          </a:xfrm>
          <a:prstGeom prst="rect">
            <a:avLst/>
          </a:prstGeom>
          <a:noFill/>
        </p:spPr>
        <p:txBody>
          <a:bodyPr wrap="square" rtlCol="0">
            <a:spAutoFit/>
          </a:bodyPr>
          <a:lstStyle/>
          <a:p>
            <a:r>
              <a:rPr lang="en-US" sz="1050" dirty="0"/>
              <a:t>Invest and expand maintenance and operations of existing transit infrastructure and assets</a:t>
            </a:r>
          </a:p>
        </p:txBody>
      </p:sp>
      <p:sp>
        <p:nvSpPr>
          <p:cNvPr id="28" name="Rectangle 27">
            <a:extLst>
              <a:ext uri="{FF2B5EF4-FFF2-40B4-BE49-F238E27FC236}">
                <a16:creationId xmlns:a16="http://schemas.microsoft.com/office/drawing/2014/main" id="{C3161216-EC08-64E8-33D2-6CB430A39BAF}"/>
              </a:ext>
            </a:extLst>
          </p:cNvPr>
          <p:cNvSpPr/>
          <p:nvPr/>
        </p:nvSpPr>
        <p:spPr>
          <a:xfrm>
            <a:off x="4511604" y="1479635"/>
            <a:ext cx="2133247" cy="311724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sp>
        <p:nvSpPr>
          <p:cNvPr id="29" name="TextBox 28">
            <a:extLst>
              <a:ext uri="{FF2B5EF4-FFF2-40B4-BE49-F238E27FC236}">
                <a16:creationId xmlns:a16="http://schemas.microsoft.com/office/drawing/2014/main" id="{72EC310B-FB7E-3660-9C39-1D379BFDC689}"/>
              </a:ext>
            </a:extLst>
          </p:cNvPr>
          <p:cNvSpPr txBox="1"/>
          <p:nvPr/>
        </p:nvSpPr>
        <p:spPr>
          <a:xfrm>
            <a:off x="4502428" y="2821705"/>
            <a:ext cx="2147016" cy="837994"/>
          </a:xfrm>
          <a:prstGeom prst="rect">
            <a:avLst/>
          </a:prstGeom>
          <a:solidFill>
            <a:schemeClr val="tx2"/>
          </a:solidFill>
        </p:spPr>
        <p:txBody>
          <a:bodyPr wrap="square" anchor="ctr" anchorCtr="0">
            <a:noAutofit/>
          </a:bodyPr>
          <a:lstStyle/>
          <a:p>
            <a:pPr algn="ctr"/>
            <a:r>
              <a:rPr lang="en-US" sz="1400" b="1" dirty="0">
                <a:solidFill>
                  <a:schemeClr val="bg1"/>
                </a:solidFill>
              </a:rPr>
              <a:t>Maintain a state of good repair</a:t>
            </a:r>
          </a:p>
        </p:txBody>
      </p:sp>
      <p:pic>
        <p:nvPicPr>
          <p:cNvPr id="30" name="Picture 29" descr="A train on a sidewalk&#10;&#10;Description automatically generated">
            <a:extLst>
              <a:ext uri="{FF2B5EF4-FFF2-40B4-BE49-F238E27FC236}">
                <a16:creationId xmlns:a16="http://schemas.microsoft.com/office/drawing/2014/main" id="{A563FF21-3FF4-A45B-3399-C8A46D761EFB}"/>
              </a:ext>
            </a:extLst>
          </p:cNvPr>
          <p:cNvPicPr>
            <a:picLocks noChangeAspect="1"/>
          </p:cNvPicPr>
          <p:nvPr/>
        </p:nvPicPr>
        <p:blipFill rotWithShape="1">
          <a:blip r:embed="rId5"/>
          <a:srcRect l="52302" t="23699" r="7721" b="28993"/>
          <a:stretch/>
        </p:blipFill>
        <p:spPr>
          <a:xfrm>
            <a:off x="4522270" y="1495159"/>
            <a:ext cx="2081602" cy="1463040"/>
          </a:xfrm>
          <a:prstGeom prst="rect">
            <a:avLst/>
          </a:prstGeom>
        </p:spPr>
      </p:pic>
      <p:pic>
        <p:nvPicPr>
          <p:cNvPr id="2050" name="Picture 2" descr="Transit-Oriented Development: What is it?">
            <a:extLst>
              <a:ext uri="{FF2B5EF4-FFF2-40B4-BE49-F238E27FC236}">
                <a16:creationId xmlns:a16="http://schemas.microsoft.com/office/drawing/2014/main" id="{D904F708-DA5A-8386-0F06-D8A4B40C84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47416" y="1511123"/>
            <a:ext cx="2171432" cy="1374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945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10F0C154-6875-B0B7-F805-9461D849BE72}"/>
              </a:ext>
            </a:extLst>
          </p:cNvPr>
          <p:cNvCxnSpPr/>
          <p:nvPr/>
        </p:nvCxnSpPr>
        <p:spPr>
          <a:xfrm flipV="1">
            <a:off x="5723467" y="4150784"/>
            <a:ext cx="1507066" cy="387349"/>
          </a:xfrm>
          <a:prstGeom prst="straightConnector1">
            <a:avLst/>
          </a:prstGeom>
          <a:ln/>
        </p:spPr>
        <p:style>
          <a:lnRef idx="2">
            <a:schemeClr val="dk1"/>
          </a:lnRef>
          <a:fillRef idx="0">
            <a:schemeClr val="dk1"/>
          </a:fillRef>
          <a:effectRef idx="1">
            <a:schemeClr val="dk1"/>
          </a:effectRef>
          <a:fontRef idx="minor">
            <a:schemeClr val="tx1"/>
          </a:fontRef>
        </p:style>
      </p:cxnSp>
      <p:sp>
        <p:nvSpPr>
          <p:cNvPr id="16" name="Rectangle: Rounded Corners 15">
            <a:extLst>
              <a:ext uri="{FF2B5EF4-FFF2-40B4-BE49-F238E27FC236}">
                <a16:creationId xmlns:a16="http://schemas.microsoft.com/office/drawing/2014/main" id="{88F129A7-E047-0761-FB61-4435370700AB}"/>
              </a:ext>
            </a:extLst>
          </p:cNvPr>
          <p:cNvSpPr/>
          <p:nvPr/>
        </p:nvSpPr>
        <p:spPr>
          <a:xfrm>
            <a:off x="5208453" y="1666638"/>
            <a:ext cx="2754452" cy="13212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355" tIns="45678" rIns="91355" bIns="45678" rtlCol="0" anchor="ctr"/>
          <a:lstStyle/>
          <a:p>
            <a:pPr algn="ctr"/>
            <a:r>
              <a:rPr lang="en-US" sz="1199" dirty="0">
                <a:ea typeface="Verdana"/>
              </a:rPr>
              <a:t>Draft </a:t>
            </a:r>
            <a:r>
              <a:rPr lang="en-US" sz="1199" i="1" dirty="0">
                <a:ea typeface="Verdana"/>
              </a:rPr>
              <a:t>Texas SMTP 2050 Needs, Challenges, and Gaps and Preliminary Recommendations </a:t>
            </a:r>
            <a:r>
              <a:rPr lang="en-US" sz="1199" dirty="0">
                <a:ea typeface="Verdana"/>
              </a:rPr>
              <a:t>will be available at txdot.gov for public comment in Oct.</a:t>
            </a:r>
            <a:endParaRPr lang="en-US" sz="1798" dirty="0">
              <a:ea typeface="Verdana"/>
            </a:endParaRPr>
          </a:p>
        </p:txBody>
      </p:sp>
      <p:sp>
        <p:nvSpPr>
          <p:cNvPr id="13" name="Rectangle: Rounded Corners 12">
            <a:extLst>
              <a:ext uri="{FF2B5EF4-FFF2-40B4-BE49-F238E27FC236}">
                <a16:creationId xmlns:a16="http://schemas.microsoft.com/office/drawing/2014/main" id="{55195523-570B-E3F0-027B-3E1029CEFB8D}"/>
              </a:ext>
            </a:extLst>
          </p:cNvPr>
          <p:cNvSpPr/>
          <p:nvPr/>
        </p:nvSpPr>
        <p:spPr>
          <a:xfrm>
            <a:off x="2815322" y="3573053"/>
            <a:ext cx="2941340" cy="132174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355" tIns="45678" rIns="91355" bIns="45678" rtlCol="0" anchor="ctr"/>
          <a:lstStyle/>
          <a:p>
            <a:pPr algn="ctr"/>
            <a:r>
              <a:rPr lang="en-US" sz="1150" dirty="0">
                <a:ea typeface="Verdana"/>
              </a:rPr>
              <a:t>Public meetings in Austin, </a:t>
            </a:r>
            <a:r>
              <a:rPr lang="en-US" sz="1150" b="1" dirty="0">
                <a:ea typeface="Verdana"/>
              </a:rPr>
              <a:t>Fort Worth</a:t>
            </a:r>
            <a:r>
              <a:rPr lang="en-US" sz="1150" dirty="0">
                <a:ea typeface="Verdana"/>
              </a:rPr>
              <a:t>, Houston, and San Antonio, plus pop-up tabling events in each of the 25 TxDOT districts</a:t>
            </a:r>
          </a:p>
        </p:txBody>
      </p:sp>
      <p:sp>
        <p:nvSpPr>
          <p:cNvPr id="10" name="Rectangle: Rounded Corners 9">
            <a:extLst>
              <a:ext uri="{FF2B5EF4-FFF2-40B4-BE49-F238E27FC236}">
                <a16:creationId xmlns:a16="http://schemas.microsoft.com/office/drawing/2014/main" id="{88345A99-3254-655C-A573-8243EFBE21F8}"/>
              </a:ext>
            </a:extLst>
          </p:cNvPr>
          <p:cNvSpPr/>
          <p:nvPr/>
        </p:nvSpPr>
        <p:spPr>
          <a:xfrm>
            <a:off x="2752576" y="3255799"/>
            <a:ext cx="3209129" cy="518222"/>
          </a:xfrm>
          <a:prstGeom prst="roundRect">
            <a:avLst>
              <a:gd name="adj" fmla="val 50000"/>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nchorCtr="0"/>
          <a:lstStyle/>
          <a:p>
            <a:pPr algn="ctr" defTabSz="912710">
              <a:defRPr/>
            </a:pPr>
            <a:r>
              <a:rPr lang="en-US" sz="1349" dirty="0">
                <a:ea typeface="Verdana"/>
              </a:rPr>
              <a:t>Fall Outreach Events </a:t>
            </a:r>
            <a:br>
              <a:rPr lang="en-US" sz="1349" dirty="0">
                <a:ea typeface="Verdana"/>
              </a:rPr>
            </a:br>
            <a:r>
              <a:rPr lang="en-US" sz="1349" dirty="0">
                <a:ea typeface="Verdana"/>
              </a:rPr>
              <a:t>(Oct./Nov.)</a:t>
            </a:r>
          </a:p>
        </p:txBody>
      </p:sp>
      <p:sp>
        <p:nvSpPr>
          <p:cNvPr id="15" name="Oval 14">
            <a:extLst>
              <a:ext uri="{FF2B5EF4-FFF2-40B4-BE49-F238E27FC236}">
                <a16:creationId xmlns:a16="http://schemas.microsoft.com/office/drawing/2014/main" id="{D87B3332-3CB4-3DDF-6448-7611348A9284}"/>
              </a:ext>
            </a:extLst>
          </p:cNvPr>
          <p:cNvSpPr/>
          <p:nvPr/>
        </p:nvSpPr>
        <p:spPr>
          <a:xfrm>
            <a:off x="2296367" y="3179824"/>
            <a:ext cx="764784" cy="7221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378"/>
            <a:endParaRPr lang="en-US" sz="1198" dirty="0">
              <a:solidFill>
                <a:srgbClr val="FFFFFF"/>
              </a:solidFill>
              <a:latin typeface="Arial" pitchFamily="34" charset="0"/>
              <a:cs typeface="Arial" pitchFamily="34" charset="0"/>
            </a:endParaRPr>
          </a:p>
        </p:txBody>
      </p:sp>
      <p:pic>
        <p:nvPicPr>
          <p:cNvPr id="22" name="Graphic 21" descr="Group with solid fill">
            <a:extLst>
              <a:ext uri="{FF2B5EF4-FFF2-40B4-BE49-F238E27FC236}">
                <a16:creationId xmlns:a16="http://schemas.microsoft.com/office/drawing/2014/main" id="{5220493F-F990-68BA-8246-090DA53799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2927" y="3179130"/>
            <a:ext cx="652232" cy="652232"/>
          </a:xfrm>
          <a:prstGeom prst="rect">
            <a:avLst/>
          </a:prstGeom>
        </p:spPr>
      </p:pic>
      <p:sp>
        <p:nvSpPr>
          <p:cNvPr id="3" name="Title 1">
            <a:extLst>
              <a:ext uri="{FF2B5EF4-FFF2-40B4-BE49-F238E27FC236}">
                <a16:creationId xmlns:a16="http://schemas.microsoft.com/office/drawing/2014/main" id="{8141B1E4-75FC-D9EB-3375-1288CF281009}"/>
              </a:ext>
            </a:extLst>
          </p:cNvPr>
          <p:cNvSpPr txBox="1">
            <a:spLocks/>
          </p:cNvSpPr>
          <p:nvPr/>
        </p:nvSpPr>
        <p:spPr bwMode="gray">
          <a:xfrm>
            <a:off x="196106" y="641649"/>
            <a:ext cx="7678434" cy="400025"/>
          </a:xfrm>
          <a:prstGeom prst="rect">
            <a:avLst/>
          </a:prstGeom>
          <a:noFill/>
        </p:spPr>
        <p:txBody>
          <a:bodyPr wrap="square" lIns="0" tIns="45678" rIns="91355" bIns="45678" rtlCol="0" anchor="t">
            <a:spAutoFit/>
          </a:bodyPr>
          <a:lstStyle>
            <a:lvl1pPr marL="0" algn="l" defTabSz="1219170" rtl="0" eaLnBrk="1" latinLnBrk="0" hangingPunct="1">
              <a:lnSpc>
                <a:spcPct val="100000"/>
              </a:lnSpc>
              <a:spcBef>
                <a:spcPct val="0"/>
              </a:spcBef>
              <a:buNone/>
              <a:defRPr lang="en-US" sz="2667" b="0" kern="1200">
                <a:solidFill>
                  <a:srgbClr val="205588"/>
                </a:solidFill>
                <a:effectLst/>
                <a:latin typeface="Franklin Gothic Demi" pitchFamily="34" charset="0"/>
                <a:ea typeface="+mn-ea"/>
                <a:cs typeface="Arial" pitchFamily="34" charset="0"/>
              </a:defRPr>
            </a:lvl1pPr>
          </a:lstStyle>
          <a:p>
            <a:pPr defTabSz="913555">
              <a:defRPr/>
            </a:pPr>
            <a:r>
              <a:rPr lang="en-US" sz="2000" b="1" dirty="0">
                <a:solidFill>
                  <a:schemeClr val="accent1"/>
                </a:solidFill>
                <a:latin typeface="+mj-lt"/>
                <a:cs typeface="Arial"/>
              </a:rPr>
              <a:t>Fall Public and Stakeholder Engagement Efforts</a:t>
            </a:r>
            <a:endParaRPr lang="en-US" sz="2000" b="1" dirty="0">
              <a:solidFill>
                <a:schemeClr val="accent1"/>
              </a:solidFill>
              <a:latin typeface="Verdana Bold"/>
              <a:ea typeface="Verdana Bold"/>
            </a:endParaRPr>
          </a:p>
        </p:txBody>
      </p:sp>
      <p:sp>
        <p:nvSpPr>
          <p:cNvPr id="31" name="Rectangle: Rounded Corners 30">
            <a:extLst>
              <a:ext uri="{FF2B5EF4-FFF2-40B4-BE49-F238E27FC236}">
                <a16:creationId xmlns:a16="http://schemas.microsoft.com/office/drawing/2014/main" id="{27C508CC-EAA7-1176-C3E8-C1C15B947A24}"/>
              </a:ext>
            </a:extLst>
          </p:cNvPr>
          <p:cNvSpPr/>
          <p:nvPr/>
        </p:nvSpPr>
        <p:spPr>
          <a:xfrm>
            <a:off x="5058394" y="1238915"/>
            <a:ext cx="3100790" cy="639272"/>
          </a:xfrm>
          <a:prstGeom prst="roundRect">
            <a:avLst>
              <a:gd name="adj" fmla="val 50000"/>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nchorCtr="0"/>
          <a:lstStyle/>
          <a:p>
            <a:pPr algn="ctr" defTabSz="912710">
              <a:defRPr/>
            </a:pPr>
            <a:r>
              <a:rPr lang="en-US" sz="1349" dirty="0">
                <a:solidFill>
                  <a:srgbClr val="FFFFFF"/>
                </a:solidFill>
                <a:ea typeface="+mn-lt"/>
                <a:cs typeface="+mn-lt"/>
              </a:rPr>
              <a:t>Available</a:t>
            </a:r>
            <a:r>
              <a:rPr lang="en-US" sz="1349" dirty="0">
                <a:solidFill>
                  <a:srgbClr val="000000"/>
                </a:solidFill>
                <a:ea typeface="+mn-lt"/>
                <a:cs typeface="+mn-lt"/>
              </a:rPr>
              <a:t> </a:t>
            </a:r>
            <a:r>
              <a:rPr lang="en-US" sz="1349" dirty="0">
                <a:solidFill>
                  <a:srgbClr val="FFFFFF"/>
                </a:solidFill>
                <a:ea typeface="+mn-lt"/>
                <a:cs typeface="+mn-lt"/>
              </a:rPr>
              <a:t>Online (Oct.)</a:t>
            </a:r>
            <a:endParaRPr lang="en-US" sz="1349" dirty="0">
              <a:solidFill>
                <a:srgbClr val="000000"/>
              </a:solidFill>
              <a:ea typeface="+mn-lt"/>
              <a:cs typeface="+mn-lt"/>
            </a:endParaRPr>
          </a:p>
        </p:txBody>
      </p:sp>
      <p:sp>
        <p:nvSpPr>
          <p:cNvPr id="33" name="Oval 32">
            <a:extLst>
              <a:ext uri="{FF2B5EF4-FFF2-40B4-BE49-F238E27FC236}">
                <a16:creationId xmlns:a16="http://schemas.microsoft.com/office/drawing/2014/main" id="{C07E4139-7308-6CD7-AA9D-BFDC2046302A}"/>
              </a:ext>
            </a:extLst>
          </p:cNvPr>
          <p:cNvSpPr/>
          <p:nvPr/>
        </p:nvSpPr>
        <p:spPr>
          <a:xfrm>
            <a:off x="4655075" y="1162387"/>
            <a:ext cx="797764" cy="799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378"/>
            <a:endParaRPr lang="en-US" sz="1198" dirty="0">
              <a:solidFill>
                <a:srgbClr val="FFFFFF"/>
              </a:solidFill>
              <a:latin typeface="Arial" pitchFamily="34" charset="0"/>
              <a:cs typeface="Arial" pitchFamily="34" charset="0"/>
            </a:endParaRPr>
          </a:p>
        </p:txBody>
      </p:sp>
      <p:pic>
        <p:nvPicPr>
          <p:cNvPr id="36" name="Graphic 35" descr="Remote learning language with solid fill">
            <a:extLst>
              <a:ext uri="{FF2B5EF4-FFF2-40B4-BE49-F238E27FC236}">
                <a16:creationId xmlns:a16="http://schemas.microsoft.com/office/drawing/2014/main" id="{8E97599F-669B-9ED2-24B0-E1513E1B51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18803" y="1215549"/>
            <a:ext cx="662675" cy="662638"/>
          </a:xfrm>
          <a:prstGeom prst="rect">
            <a:avLst/>
          </a:prstGeom>
        </p:spPr>
      </p:pic>
      <p:sp>
        <p:nvSpPr>
          <p:cNvPr id="2" name="Oval 1">
            <a:extLst>
              <a:ext uri="{FF2B5EF4-FFF2-40B4-BE49-F238E27FC236}">
                <a16:creationId xmlns:a16="http://schemas.microsoft.com/office/drawing/2014/main" id="{4ED41D0B-A668-3E0C-A947-3793D4A32894}"/>
              </a:ext>
            </a:extLst>
          </p:cNvPr>
          <p:cNvSpPr/>
          <p:nvPr/>
        </p:nvSpPr>
        <p:spPr>
          <a:xfrm>
            <a:off x="6158843" y="3179130"/>
            <a:ext cx="2289292" cy="1569923"/>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b="1" dirty="0">
                <a:ea typeface="Verdana"/>
              </a:rPr>
              <a:t>SMTP/SATP </a:t>
            </a:r>
            <a:br>
              <a:rPr lang="en-US" sz="1200" b="1" dirty="0">
                <a:ea typeface="Verdana"/>
              </a:rPr>
            </a:br>
            <a:r>
              <a:rPr lang="en-US" sz="1200" b="1" dirty="0">
                <a:ea typeface="Verdana"/>
              </a:rPr>
              <a:t>Public Meeting</a:t>
            </a:r>
            <a:endParaRPr lang="en-US" sz="1200" dirty="0">
              <a:ea typeface="Verdana"/>
            </a:endParaRPr>
          </a:p>
          <a:p>
            <a:pPr algn="ctr"/>
            <a:endParaRPr lang="en-US" sz="1200" b="1" dirty="0">
              <a:ea typeface="Verdana"/>
            </a:endParaRPr>
          </a:p>
          <a:p>
            <a:pPr algn="ctr"/>
            <a:r>
              <a:rPr lang="en-US" sz="1200" b="1" dirty="0">
                <a:ea typeface="Verdana"/>
              </a:rPr>
              <a:t>Tuesday, Oct. 15</a:t>
            </a:r>
            <a:br>
              <a:rPr lang="en-US" sz="1200" b="1" dirty="0">
                <a:ea typeface="Verdana"/>
              </a:rPr>
            </a:br>
            <a:r>
              <a:rPr lang="en-US" sz="1200" dirty="0">
                <a:ea typeface="Verdana"/>
              </a:rPr>
              <a:t>4:30-6:30pm</a:t>
            </a:r>
          </a:p>
          <a:p>
            <a:pPr algn="ctr"/>
            <a:endParaRPr lang="en-US" sz="1000" b="1" dirty="0">
              <a:ea typeface="Verdana"/>
            </a:endParaRPr>
          </a:p>
          <a:p>
            <a:pPr algn="ctr"/>
            <a:r>
              <a:rPr lang="en-US" sz="1000" dirty="0">
                <a:ea typeface="Verdana"/>
              </a:rPr>
              <a:t>Downtown Central Station Fort Worth</a:t>
            </a:r>
          </a:p>
        </p:txBody>
      </p:sp>
      <p:sp>
        <p:nvSpPr>
          <p:cNvPr id="5" name="Rectangle: Rounded Corners 4">
            <a:extLst>
              <a:ext uri="{FF2B5EF4-FFF2-40B4-BE49-F238E27FC236}">
                <a16:creationId xmlns:a16="http://schemas.microsoft.com/office/drawing/2014/main" id="{7A704490-8183-D416-0648-AAB1107757D4}"/>
              </a:ext>
            </a:extLst>
          </p:cNvPr>
          <p:cNvSpPr/>
          <p:nvPr/>
        </p:nvSpPr>
        <p:spPr>
          <a:xfrm>
            <a:off x="690436" y="1565253"/>
            <a:ext cx="2737961" cy="14096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355" tIns="45678" rIns="91355" bIns="45678" rtlCol="0" anchor="ctr"/>
          <a:lstStyle/>
          <a:p>
            <a:pPr algn="ctr"/>
            <a:r>
              <a:rPr lang="en-US" sz="1199" dirty="0">
                <a:ea typeface="Verdana"/>
              </a:rPr>
              <a:t>TxDOT social media campaign and eblasts with sharing kits available to stakeholders</a:t>
            </a:r>
            <a:endParaRPr lang="en-US" sz="1798" dirty="0"/>
          </a:p>
        </p:txBody>
      </p:sp>
      <p:sp>
        <p:nvSpPr>
          <p:cNvPr id="7" name="Rectangle: Rounded Corners 6">
            <a:extLst>
              <a:ext uri="{FF2B5EF4-FFF2-40B4-BE49-F238E27FC236}">
                <a16:creationId xmlns:a16="http://schemas.microsoft.com/office/drawing/2014/main" id="{3F5B8EFA-42A4-C135-DC0B-BE3B46AE03FB}"/>
              </a:ext>
            </a:extLst>
          </p:cNvPr>
          <p:cNvSpPr/>
          <p:nvPr/>
        </p:nvSpPr>
        <p:spPr>
          <a:xfrm>
            <a:off x="440888" y="1226233"/>
            <a:ext cx="3224395" cy="605513"/>
          </a:xfrm>
          <a:prstGeom prst="roundRect">
            <a:avLst>
              <a:gd name="adj" fmla="val 50000"/>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nchorCtr="0"/>
          <a:lstStyle/>
          <a:p>
            <a:pPr algn="ctr" defTabSz="912710">
              <a:defRPr/>
            </a:pPr>
            <a:r>
              <a:rPr lang="en-US" sz="1349" dirty="0">
                <a:solidFill>
                  <a:srgbClr val="FFFFFF"/>
                </a:solidFill>
                <a:ea typeface="+mn-lt"/>
                <a:cs typeface="+mn-lt"/>
              </a:rPr>
              <a:t>Public Awareness</a:t>
            </a:r>
            <a:endParaRPr lang="en-US" sz="1349" dirty="0">
              <a:solidFill>
                <a:srgbClr val="000000"/>
              </a:solidFill>
              <a:ea typeface="+mn-lt"/>
              <a:cs typeface="+mn-lt"/>
            </a:endParaRPr>
          </a:p>
          <a:p>
            <a:pPr algn="ctr" defTabSz="912710">
              <a:defRPr/>
            </a:pPr>
            <a:r>
              <a:rPr lang="en-US" sz="1349" dirty="0">
                <a:solidFill>
                  <a:srgbClr val="FFFFFF"/>
                </a:solidFill>
                <a:ea typeface="+mn-lt"/>
                <a:cs typeface="+mn-lt"/>
              </a:rPr>
              <a:t>Campaign (Oct.-Nov.)</a:t>
            </a:r>
            <a:endParaRPr lang="en-US" sz="1349" dirty="0">
              <a:solidFill>
                <a:srgbClr val="000000"/>
              </a:solidFill>
              <a:ea typeface="+mn-lt"/>
              <a:cs typeface="+mn-lt"/>
            </a:endParaRPr>
          </a:p>
        </p:txBody>
      </p:sp>
      <p:sp>
        <p:nvSpPr>
          <p:cNvPr id="8" name="Oval 7">
            <a:extLst>
              <a:ext uri="{FF2B5EF4-FFF2-40B4-BE49-F238E27FC236}">
                <a16:creationId xmlns:a16="http://schemas.microsoft.com/office/drawing/2014/main" id="{C7E2124B-0624-5F42-B95B-4B533D2A86E8}"/>
              </a:ext>
            </a:extLst>
          </p:cNvPr>
          <p:cNvSpPr/>
          <p:nvPr/>
        </p:nvSpPr>
        <p:spPr>
          <a:xfrm>
            <a:off x="196106" y="1168255"/>
            <a:ext cx="726306" cy="7716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378"/>
            <a:endParaRPr lang="en-US" sz="1198" dirty="0">
              <a:solidFill>
                <a:srgbClr val="FFFFFF"/>
              </a:solidFill>
              <a:latin typeface="Arial" pitchFamily="34" charset="0"/>
              <a:cs typeface="Arial" pitchFamily="34" charset="0"/>
            </a:endParaRPr>
          </a:p>
        </p:txBody>
      </p:sp>
      <p:pic>
        <p:nvPicPr>
          <p:cNvPr id="9" name="Graphic 8" descr="Megaphone with solid fill">
            <a:extLst>
              <a:ext uri="{FF2B5EF4-FFF2-40B4-BE49-F238E27FC236}">
                <a16:creationId xmlns:a16="http://schemas.microsoft.com/office/drawing/2014/main" id="{82FD0AE5-EDCB-1631-B3B3-5C2FCD8E05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580" y="1226004"/>
            <a:ext cx="548371" cy="548371"/>
          </a:xfrm>
          <a:prstGeom prst="rect">
            <a:avLst/>
          </a:prstGeom>
        </p:spPr>
      </p:pic>
    </p:spTree>
    <p:extLst>
      <p:ext uri="{BB962C8B-B14F-4D97-AF65-F5344CB8AC3E}">
        <p14:creationId xmlns:p14="http://schemas.microsoft.com/office/powerpoint/2010/main" val="2444057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24FF25-86B6-45EF-88DC-C3CF8A016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7274" cy="4882455"/>
          </a:xfrm>
          <a:prstGeom prst="rect">
            <a:avLst/>
          </a:prstGeom>
        </p:spPr>
      </p:pic>
      <p:sp>
        <p:nvSpPr>
          <p:cNvPr id="2" name="Rectangle 1">
            <a:extLst>
              <a:ext uri="{FF2B5EF4-FFF2-40B4-BE49-F238E27FC236}">
                <a16:creationId xmlns:a16="http://schemas.microsoft.com/office/drawing/2014/main" id="{695D5534-5DAC-FA83-EA06-B0131CE6B745}"/>
              </a:ext>
            </a:extLst>
          </p:cNvPr>
          <p:cNvSpPr/>
          <p:nvPr/>
        </p:nvSpPr>
        <p:spPr>
          <a:xfrm>
            <a:off x="986141" y="3632870"/>
            <a:ext cx="4168563" cy="1200329"/>
          </a:xfrm>
          <a:prstGeom prst="rect">
            <a:avLst/>
          </a:prstGeom>
        </p:spPr>
        <p:txBody>
          <a:bodyPr wrap="square" lIns="121920" tIns="60960" rIns="121920" bIns="60960" anchor="t">
            <a:spAutoFit/>
          </a:bodyPr>
          <a:lstStyle/>
          <a:p>
            <a:r>
              <a:rPr lang="en-US" sz="1400" b="1" dirty="0">
                <a:solidFill>
                  <a:schemeClr val="tx1">
                    <a:lumMod val="75000"/>
                    <a:lumOff val="25000"/>
                  </a:schemeClr>
                </a:solidFill>
                <a:cs typeface="Arial"/>
              </a:rPr>
              <a:t>Caroline A. </a:t>
            </a:r>
            <a:r>
              <a:rPr lang="en-US" sz="1400" b="1" dirty="0">
                <a:solidFill>
                  <a:schemeClr val="tx1">
                    <a:lumMod val="75000"/>
                    <a:lumOff val="25000"/>
                  </a:schemeClr>
                </a:solidFill>
                <a:ea typeface="Verdana" panose="020B0604030504040204" pitchFamily="34" charset="0"/>
                <a:cs typeface="Arial"/>
              </a:rPr>
              <a:t>Mays</a:t>
            </a:r>
            <a:r>
              <a:rPr lang="en-US" sz="1400" b="1" dirty="0">
                <a:solidFill>
                  <a:schemeClr val="tx1">
                    <a:lumMod val="75000"/>
                    <a:lumOff val="25000"/>
                  </a:schemeClr>
                </a:solidFill>
                <a:cs typeface="Arial"/>
              </a:rPr>
              <a:t>, AICP</a:t>
            </a:r>
          </a:p>
          <a:p>
            <a:r>
              <a:rPr lang="en-US" sz="1400" dirty="0">
                <a:solidFill>
                  <a:schemeClr val="tx1">
                    <a:lumMod val="75000"/>
                    <a:lumOff val="25000"/>
                  </a:schemeClr>
                </a:solidFill>
                <a:cs typeface="Arial"/>
              </a:rPr>
              <a:t>Director of Planning and Modal Programs</a:t>
            </a:r>
          </a:p>
          <a:p>
            <a:r>
              <a:rPr lang="en-US" sz="1400" dirty="0">
                <a:solidFill>
                  <a:schemeClr val="tx1">
                    <a:lumMod val="75000"/>
                    <a:lumOff val="25000"/>
                  </a:schemeClr>
                </a:solidFill>
                <a:cs typeface="Arial"/>
              </a:rPr>
              <a:t>Texas Department of Transportation</a:t>
            </a:r>
          </a:p>
          <a:p>
            <a:r>
              <a:rPr lang="en-US" sz="1400" dirty="0">
                <a:solidFill>
                  <a:srgbClr val="205588"/>
                </a:solidFill>
                <a:cs typeface="Arial"/>
                <a:hlinkClick r:id="rId4">
                  <a:extLst>
                    <a:ext uri="{A12FA001-AC4F-418D-AE19-62706E023703}">
                      <ahyp:hlinkClr xmlns:ahyp="http://schemas.microsoft.com/office/drawing/2018/hyperlinkcolor" val="tx"/>
                    </a:ext>
                  </a:extLst>
                </a:hlinkClick>
              </a:rPr>
              <a:t>Caroline.Mays@txdot.gov</a:t>
            </a:r>
            <a:endParaRPr lang="en-US" sz="1400" dirty="0">
              <a:solidFill>
                <a:srgbClr val="205588"/>
              </a:solidFill>
              <a:cs typeface="Arial"/>
            </a:endParaRPr>
          </a:p>
          <a:p>
            <a:r>
              <a:rPr lang="en-US" sz="1400" dirty="0">
                <a:solidFill>
                  <a:schemeClr val="tx1">
                    <a:lumMod val="75000"/>
                    <a:lumOff val="25000"/>
                  </a:schemeClr>
                </a:solidFill>
                <a:cs typeface="Arial"/>
              </a:rPr>
              <a:t>(512) 658-2436</a:t>
            </a:r>
          </a:p>
        </p:txBody>
      </p:sp>
      <p:grpSp>
        <p:nvGrpSpPr>
          <p:cNvPr id="4" name="Picture 11">
            <a:extLst>
              <a:ext uri="{FF2B5EF4-FFF2-40B4-BE49-F238E27FC236}">
                <a16:creationId xmlns:a16="http://schemas.microsoft.com/office/drawing/2014/main" id="{CFAD82F4-7E58-2C82-99A6-D5E23A2C19FB}"/>
              </a:ext>
            </a:extLst>
          </p:cNvPr>
          <p:cNvGrpSpPr/>
          <p:nvPr/>
        </p:nvGrpSpPr>
        <p:grpSpPr>
          <a:xfrm>
            <a:off x="1114541" y="1040444"/>
            <a:ext cx="2250576" cy="2395997"/>
            <a:chOff x="6920826" y="1825448"/>
            <a:chExt cx="2124750" cy="2366551"/>
          </a:xfrm>
        </p:grpSpPr>
        <p:sp>
          <p:nvSpPr>
            <p:cNvPr id="5" name="Freeform: Shape 4">
              <a:extLst>
                <a:ext uri="{FF2B5EF4-FFF2-40B4-BE49-F238E27FC236}">
                  <a16:creationId xmlns:a16="http://schemas.microsoft.com/office/drawing/2014/main" id="{505E6F70-0444-33D4-7B86-970B1D20DF41}"/>
                </a:ext>
              </a:extLst>
            </p:cNvPr>
            <p:cNvSpPr/>
            <p:nvPr/>
          </p:nvSpPr>
          <p:spPr>
            <a:xfrm>
              <a:off x="7599069" y="2749985"/>
              <a:ext cx="1446507" cy="1442014"/>
            </a:xfrm>
            <a:custGeom>
              <a:avLst/>
              <a:gdLst>
                <a:gd name="connsiteX0" fmla="*/ 773744 w 1446507"/>
                <a:gd name="connsiteY0" fmla="*/ 736912 h 1442014"/>
                <a:gd name="connsiteX1" fmla="*/ 723254 w 1446507"/>
                <a:gd name="connsiteY1" fmla="*/ 686446 h 1442014"/>
                <a:gd name="connsiteX2" fmla="*/ 672764 w 1446507"/>
                <a:gd name="connsiteY2" fmla="*/ 736912 h 1442014"/>
                <a:gd name="connsiteX3" fmla="*/ 723254 w 1446507"/>
                <a:gd name="connsiteY3" fmla="*/ 787403 h 1442014"/>
                <a:gd name="connsiteX4" fmla="*/ 773744 w 1446507"/>
                <a:gd name="connsiteY4" fmla="*/ 736912 h 1442014"/>
                <a:gd name="connsiteX5" fmla="*/ 919488 w 1446507"/>
                <a:gd name="connsiteY5" fmla="*/ 736912 h 1442014"/>
                <a:gd name="connsiteX6" fmla="*/ 868997 w 1446507"/>
                <a:gd name="connsiteY6" fmla="*/ 686446 h 1442014"/>
                <a:gd name="connsiteX7" fmla="*/ 818531 w 1446507"/>
                <a:gd name="connsiteY7" fmla="*/ 736912 h 1442014"/>
                <a:gd name="connsiteX8" fmla="*/ 868997 w 1446507"/>
                <a:gd name="connsiteY8" fmla="*/ 787403 h 1442014"/>
                <a:gd name="connsiteX9" fmla="*/ 919488 w 1446507"/>
                <a:gd name="connsiteY9" fmla="*/ 736912 h 1442014"/>
                <a:gd name="connsiteX10" fmla="*/ 804416 w 1446507"/>
                <a:gd name="connsiteY10" fmla="*/ 0 h 1442014"/>
                <a:gd name="connsiteX11" fmla="*/ 643808 w 1446507"/>
                <a:gd name="connsiteY11" fmla="*/ 306643 h 1442014"/>
                <a:gd name="connsiteX12" fmla="*/ 1118066 w 1446507"/>
                <a:gd name="connsiteY12" fmla="*/ 595157 h 1442014"/>
                <a:gd name="connsiteX13" fmla="*/ 1132858 w 1446507"/>
                <a:gd name="connsiteY13" fmla="*/ 747112 h 1442014"/>
                <a:gd name="connsiteX14" fmla="*/ 1134163 w 1446507"/>
                <a:gd name="connsiteY14" fmla="*/ 746242 h 1442014"/>
                <a:gd name="connsiteX15" fmla="*/ 584713 w 1446507"/>
                <a:gd name="connsiteY15" fmla="*/ 1276042 h 1442014"/>
                <a:gd name="connsiteX16" fmla="*/ 430245 w 1446507"/>
                <a:gd name="connsiteY16" fmla="*/ 1254676 h 1442014"/>
                <a:gd name="connsiteX17" fmla="*/ 662806 w 1446507"/>
                <a:gd name="connsiteY17" fmla="*/ 1116836 h 1442014"/>
                <a:gd name="connsiteX18" fmla="*/ 328473 w 1446507"/>
                <a:gd name="connsiteY18" fmla="*/ 824938 h 1442014"/>
                <a:gd name="connsiteX19" fmla="*/ 359411 w 1446507"/>
                <a:gd name="connsiteY19" fmla="*/ 518587 h 1442014"/>
                <a:gd name="connsiteX20" fmla="*/ 45006 w 1446507"/>
                <a:gd name="connsiteY20" fmla="*/ 584305 h 1442014"/>
                <a:gd name="connsiteX21" fmla="*/ 12604 w 1446507"/>
                <a:gd name="connsiteY21" fmla="*/ 583652 h 1442014"/>
                <a:gd name="connsiteX22" fmla="*/ 0 w 1446507"/>
                <a:gd name="connsiteY22" fmla="*/ 718761 h 1442014"/>
                <a:gd name="connsiteX23" fmla="*/ 723254 w 1446507"/>
                <a:gd name="connsiteY23" fmla="*/ 1442015 h 1442014"/>
                <a:gd name="connsiteX24" fmla="*/ 1446508 w 1446507"/>
                <a:gd name="connsiteY24" fmla="*/ 718761 h 1442014"/>
                <a:gd name="connsiteX25" fmla="*/ 804416 w 1446507"/>
                <a:gd name="connsiteY25" fmla="*/ 0 h 1442014"/>
                <a:gd name="connsiteX26" fmla="*/ 527020 w 1446507"/>
                <a:gd name="connsiteY26" fmla="*/ 736912 h 1442014"/>
                <a:gd name="connsiteX27" fmla="*/ 577511 w 1446507"/>
                <a:gd name="connsiteY27" fmla="*/ 686446 h 1442014"/>
                <a:gd name="connsiteX28" fmla="*/ 628001 w 1446507"/>
                <a:gd name="connsiteY28" fmla="*/ 736912 h 1442014"/>
                <a:gd name="connsiteX29" fmla="*/ 577511 w 1446507"/>
                <a:gd name="connsiteY29" fmla="*/ 787403 h 1442014"/>
                <a:gd name="connsiteX30" fmla="*/ 527020 w 1446507"/>
                <a:gd name="connsiteY30" fmla="*/ 736912 h 144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46507" h="1442014">
                  <a:moveTo>
                    <a:pt x="773744" y="736912"/>
                  </a:moveTo>
                  <a:cubicBezTo>
                    <a:pt x="773744" y="709045"/>
                    <a:pt x="751146" y="686446"/>
                    <a:pt x="723254" y="686446"/>
                  </a:cubicBezTo>
                  <a:cubicBezTo>
                    <a:pt x="695362" y="686446"/>
                    <a:pt x="672764" y="709045"/>
                    <a:pt x="672764" y="736912"/>
                  </a:cubicBezTo>
                  <a:cubicBezTo>
                    <a:pt x="672764" y="764804"/>
                    <a:pt x="695362" y="787403"/>
                    <a:pt x="723254" y="787403"/>
                  </a:cubicBezTo>
                  <a:cubicBezTo>
                    <a:pt x="751146" y="787403"/>
                    <a:pt x="773744" y="764804"/>
                    <a:pt x="773744" y="736912"/>
                  </a:cubicBezTo>
                  <a:close/>
                  <a:moveTo>
                    <a:pt x="919488" y="736912"/>
                  </a:moveTo>
                  <a:cubicBezTo>
                    <a:pt x="919488" y="709045"/>
                    <a:pt x="896889" y="686446"/>
                    <a:pt x="868997" y="686446"/>
                  </a:cubicBezTo>
                  <a:cubicBezTo>
                    <a:pt x="841129" y="686446"/>
                    <a:pt x="818531" y="709045"/>
                    <a:pt x="818531" y="736912"/>
                  </a:cubicBezTo>
                  <a:cubicBezTo>
                    <a:pt x="818531" y="764804"/>
                    <a:pt x="841129" y="787403"/>
                    <a:pt x="868997" y="787403"/>
                  </a:cubicBezTo>
                  <a:cubicBezTo>
                    <a:pt x="896889" y="787403"/>
                    <a:pt x="919488" y="764804"/>
                    <a:pt x="919488" y="736912"/>
                  </a:cubicBezTo>
                  <a:close/>
                  <a:moveTo>
                    <a:pt x="804416" y="0"/>
                  </a:moveTo>
                  <a:cubicBezTo>
                    <a:pt x="774058" y="114514"/>
                    <a:pt x="718396" y="218830"/>
                    <a:pt x="643808" y="306643"/>
                  </a:cubicBezTo>
                  <a:cubicBezTo>
                    <a:pt x="850628" y="265676"/>
                    <a:pt x="1058028" y="388917"/>
                    <a:pt x="1118066" y="595157"/>
                  </a:cubicBezTo>
                  <a:cubicBezTo>
                    <a:pt x="1132858" y="646010"/>
                    <a:pt x="1137353" y="697395"/>
                    <a:pt x="1132858" y="747112"/>
                  </a:cubicBezTo>
                  <a:cubicBezTo>
                    <a:pt x="1133293" y="746822"/>
                    <a:pt x="1133728" y="746532"/>
                    <a:pt x="1134163" y="746242"/>
                  </a:cubicBezTo>
                  <a:cubicBezTo>
                    <a:pt x="1122634" y="1039928"/>
                    <a:pt x="881445" y="1274978"/>
                    <a:pt x="584713" y="1276042"/>
                  </a:cubicBezTo>
                  <a:cubicBezTo>
                    <a:pt x="531105" y="1276235"/>
                    <a:pt x="479261" y="1268766"/>
                    <a:pt x="430245" y="1254676"/>
                  </a:cubicBezTo>
                  <a:cubicBezTo>
                    <a:pt x="519189" y="1228451"/>
                    <a:pt x="598756" y="1180426"/>
                    <a:pt x="662806" y="1116836"/>
                  </a:cubicBezTo>
                  <a:cubicBezTo>
                    <a:pt x="508941" y="1093850"/>
                    <a:pt x="374792" y="984120"/>
                    <a:pt x="328473" y="824938"/>
                  </a:cubicBezTo>
                  <a:cubicBezTo>
                    <a:pt x="297476" y="718447"/>
                    <a:pt x="311535" y="609562"/>
                    <a:pt x="359411" y="518587"/>
                  </a:cubicBezTo>
                  <a:cubicBezTo>
                    <a:pt x="263082" y="560836"/>
                    <a:pt x="156736" y="584305"/>
                    <a:pt x="45006" y="584305"/>
                  </a:cubicBezTo>
                  <a:cubicBezTo>
                    <a:pt x="34140" y="584305"/>
                    <a:pt x="23331" y="584111"/>
                    <a:pt x="12604" y="583652"/>
                  </a:cubicBezTo>
                  <a:cubicBezTo>
                    <a:pt x="4334" y="627399"/>
                    <a:pt x="0" y="672597"/>
                    <a:pt x="0" y="718761"/>
                  </a:cubicBezTo>
                  <a:cubicBezTo>
                    <a:pt x="0" y="1118189"/>
                    <a:pt x="323838" y="1442015"/>
                    <a:pt x="723254" y="1442015"/>
                  </a:cubicBezTo>
                  <a:cubicBezTo>
                    <a:pt x="1122682" y="1442015"/>
                    <a:pt x="1446508" y="1118189"/>
                    <a:pt x="1446508" y="718761"/>
                  </a:cubicBezTo>
                  <a:cubicBezTo>
                    <a:pt x="1446508" y="346789"/>
                    <a:pt x="1165632" y="40390"/>
                    <a:pt x="804416" y="0"/>
                  </a:cubicBezTo>
                  <a:close/>
                  <a:moveTo>
                    <a:pt x="527020" y="736912"/>
                  </a:moveTo>
                  <a:cubicBezTo>
                    <a:pt x="527020" y="709045"/>
                    <a:pt x="549619" y="686446"/>
                    <a:pt x="577511" y="686446"/>
                  </a:cubicBezTo>
                  <a:cubicBezTo>
                    <a:pt x="605403" y="686446"/>
                    <a:pt x="628001" y="709045"/>
                    <a:pt x="628001" y="736912"/>
                  </a:cubicBezTo>
                  <a:cubicBezTo>
                    <a:pt x="628001" y="764804"/>
                    <a:pt x="605403" y="787403"/>
                    <a:pt x="577511" y="787403"/>
                  </a:cubicBezTo>
                  <a:cubicBezTo>
                    <a:pt x="549619" y="787403"/>
                    <a:pt x="527020" y="764804"/>
                    <a:pt x="527020" y="736912"/>
                  </a:cubicBezTo>
                </a:path>
              </a:pathLst>
            </a:custGeom>
            <a:solidFill>
              <a:schemeClr val="accent2"/>
            </a:solidFill>
            <a:ln w="2416" cap="flat">
              <a:noFill/>
              <a:prstDash val="solid"/>
              <a:miter/>
            </a:ln>
          </p:spPr>
          <p:txBody>
            <a:bodyPr rtlCol="0" anchor="ctr"/>
            <a:lstStyle/>
            <a:p>
              <a:endParaRPr lang="en-US" sz="1798" dirty="0"/>
            </a:p>
          </p:txBody>
        </p:sp>
        <p:sp>
          <p:nvSpPr>
            <p:cNvPr id="6" name="Freeform: Shape 5">
              <a:extLst>
                <a:ext uri="{FF2B5EF4-FFF2-40B4-BE49-F238E27FC236}">
                  <a16:creationId xmlns:a16="http://schemas.microsoft.com/office/drawing/2014/main" id="{892FDFCA-8A79-B8D9-374F-74B8F3CF1C4F}"/>
                </a:ext>
              </a:extLst>
            </p:cNvPr>
            <p:cNvSpPr/>
            <p:nvPr/>
          </p:nvSpPr>
          <p:spPr>
            <a:xfrm>
              <a:off x="6920826" y="1825448"/>
              <a:ext cx="1446452" cy="1446483"/>
            </a:xfrm>
            <a:custGeom>
              <a:avLst/>
              <a:gdLst>
                <a:gd name="connsiteX0" fmla="*/ 627987 w 1446452"/>
                <a:gd name="connsiteY0" fmla="*/ 716443 h 1446483"/>
                <a:gd name="connsiteX1" fmla="*/ 577496 w 1446452"/>
                <a:gd name="connsiteY1" fmla="*/ 766924 h 1446483"/>
                <a:gd name="connsiteX2" fmla="*/ 527003 w 1446452"/>
                <a:gd name="connsiteY2" fmla="*/ 716443 h 1446483"/>
                <a:gd name="connsiteX3" fmla="*/ 577496 w 1446452"/>
                <a:gd name="connsiteY3" fmla="*/ 665969 h 1446483"/>
                <a:gd name="connsiteX4" fmla="*/ 627987 w 1446452"/>
                <a:gd name="connsiteY4" fmla="*/ 716443 h 1446483"/>
                <a:gd name="connsiteX5" fmla="*/ 773723 w 1446452"/>
                <a:gd name="connsiteY5" fmla="*/ 716443 h 1446483"/>
                <a:gd name="connsiteX6" fmla="*/ 723232 w 1446452"/>
                <a:gd name="connsiteY6" fmla="*/ 766924 h 1446483"/>
                <a:gd name="connsiteX7" fmla="*/ 672759 w 1446452"/>
                <a:gd name="connsiteY7" fmla="*/ 716443 h 1446483"/>
                <a:gd name="connsiteX8" fmla="*/ 723232 w 1446452"/>
                <a:gd name="connsiteY8" fmla="*/ 665969 h 1446483"/>
                <a:gd name="connsiteX9" fmla="*/ 773723 w 1446452"/>
                <a:gd name="connsiteY9" fmla="*/ 716443 h 1446483"/>
                <a:gd name="connsiteX10" fmla="*/ 919468 w 1446452"/>
                <a:gd name="connsiteY10" fmla="*/ 716443 h 1446483"/>
                <a:gd name="connsiteX11" fmla="*/ 868985 w 1446452"/>
                <a:gd name="connsiteY11" fmla="*/ 766924 h 1446483"/>
                <a:gd name="connsiteX12" fmla="*/ 818495 w 1446452"/>
                <a:gd name="connsiteY12" fmla="*/ 716443 h 1446483"/>
                <a:gd name="connsiteX13" fmla="*/ 868985 w 1446452"/>
                <a:gd name="connsiteY13" fmla="*/ 665969 h 1446483"/>
                <a:gd name="connsiteX14" fmla="*/ 919468 w 1446452"/>
                <a:gd name="connsiteY14" fmla="*/ 716443 h 1446483"/>
                <a:gd name="connsiteX15" fmla="*/ 1134131 w 1446452"/>
                <a:gd name="connsiteY15" fmla="*/ 725770 h 1446483"/>
                <a:gd name="connsiteX16" fmla="*/ 584699 w 1446452"/>
                <a:gd name="connsiteY16" fmla="*/ 1255567 h 1446483"/>
                <a:gd name="connsiteX17" fmla="*/ 430211 w 1446452"/>
                <a:gd name="connsiteY17" fmla="*/ 1234201 h 1446483"/>
                <a:gd name="connsiteX18" fmla="*/ 662789 w 1446452"/>
                <a:gd name="connsiteY18" fmla="*/ 1096359 h 1446483"/>
                <a:gd name="connsiteX19" fmla="*/ 328454 w 1446452"/>
                <a:gd name="connsiteY19" fmla="*/ 804464 h 1446483"/>
                <a:gd name="connsiteX20" fmla="*/ 608358 w 1446452"/>
                <a:gd name="connsiteY20" fmla="*/ 294793 h 1446483"/>
                <a:gd name="connsiteX21" fmla="*/ 1118035 w 1446452"/>
                <a:gd name="connsiteY21" fmla="*/ 574680 h 1446483"/>
                <a:gd name="connsiteX22" fmla="*/ 1132826 w 1446452"/>
                <a:gd name="connsiteY22" fmla="*/ 726638 h 1446483"/>
                <a:gd name="connsiteX23" fmla="*/ 1134131 w 1446452"/>
                <a:gd name="connsiteY23" fmla="*/ 725770 h 1446483"/>
                <a:gd name="connsiteX24" fmla="*/ 723232 w 1446452"/>
                <a:gd name="connsiteY24" fmla="*/ 0 h 1446483"/>
                <a:gd name="connsiteX25" fmla="*/ 0 w 1446452"/>
                <a:gd name="connsiteY25" fmla="*/ 723259 h 1446483"/>
                <a:gd name="connsiteX26" fmla="*/ 723232 w 1446452"/>
                <a:gd name="connsiteY26" fmla="*/ 1446484 h 1446483"/>
                <a:gd name="connsiteX27" fmla="*/ 1446452 w 1446452"/>
                <a:gd name="connsiteY27" fmla="*/ 723259 h 1446483"/>
                <a:gd name="connsiteX28" fmla="*/ 723232 w 1446452"/>
                <a:gd name="connsiteY28" fmla="*/ 0 h 144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46452" h="1446483">
                  <a:moveTo>
                    <a:pt x="627987" y="716443"/>
                  </a:moveTo>
                  <a:cubicBezTo>
                    <a:pt x="627987" y="744332"/>
                    <a:pt x="605386" y="766924"/>
                    <a:pt x="577496" y="766924"/>
                  </a:cubicBezTo>
                  <a:cubicBezTo>
                    <a:pt x="549607" y="766924"/>
                    <a:pt x="527003" y="744332"/>
                    <a:pt x="527003" y="716443"/>
                  </a:cubicBezTo>
                  <a:cubicBezTo>
                    <a:pt x="527003" y="688570"/>
                    <a:pt x="549607" y="665969"/>
                    <a:pt x="577496" y="665969"/>
                  </a:cubicBezTo>
                  <a:cubicBezTo>
                    <a:pt x="605386" y="665969"/>
                    <a:pt x="627987" y="688570"/>
                    <a:pt x="627987" y="716443"/>
                  </a:cubicBezTo>
                  <a:close/>
                  <a:moveTo>
                    <a:pt x="773723" y="716443"/>
                  </a:moveTo>
                  <a:cubicBezTo>
                    <a:pt x="773723" y="744332"/>
                    <a:pt x="751131" y="766924"/>
                    <a:pt x="723232" y="766924"/>
                  </a:cubicBezTo>
                  <a:cubicBezTo>
                    <a:pt x="695343" y="766924"/>
                    <a:pt x="672759" y="744332"/>
                    <a:pt x="672759" y="716443"/>
                  </a:cubicBezTo>
                  <a:cubicBezTo>
                    <a:pt x="672759" y="688570"/>
                    <a:pt x="695343" y="665969"/>
                    <a:pt x="723232" y="665969"/>
                  </a:cubicBezTo>
                  <a:cubicBezTo>
                    <a:pt x="751131" y="665969"/>
                    <a:pt x="773723" y="688570"/>
                    <a:pt x="773723" y="716443"/>
                  </a:cubicBezTo>
                  <a:close/>
                  <a:moveTo>
                    <a:pt x="919468" y="716443"/>
                  </a:moveTo>
                  <a:cubicBezTo>
                    <a:pt x="919468" y="744332"/>
                    <a:pt x="896858" y="766924"/>
                    <a:pt x="868985" y="766924"/>
                  </a:cubicBezTo>
                  <a:cubicBezTo>
                    <a:pt x="841096" y="766924"/>
                    <a:pt x="818495" y="744332"/>
                    <a:pt x="818495" y="716443"/>
                  </a:cubicBezTo>
                  <a:cubicBezTo>
                    <a:pt x="818495" y="688570"/>
                    <a:pt x="841096" y="665969"/>
                    <a:pt x="868985" y="665969"/>
                  </a:cubicBezTo>
                  <a:cubicBezTo>
                    <a:pt x="896858" y="665969"/>
                    <a:pt x="919468" y="688570"/>
                    <a:pt x="919468" y="716443"/>
                  </a:cubicBezTo>
                  <a:close/>
                  <a:moveTo>
                    <a:pt x="1134131" y="725770"/>
                  </a:moveTo>
                  <a:cubicBezTo>
                    <a:pt x="1122603" y="1019451"/>
                    <a:pt x="881430" y="1254504"/>
                    <a:pt x="584699" y="1255567"/>
                  </a:cubicBezTo>
                  <a:cubicBezTo>
                    <a:pt x="531093" y="1255761"/>
                    <a:pt x="479249" y="1248292"/>
                    <a:pt x="430211" y="1234201"/>
                  </a:cubicBezTo>
                  <a:cubicBezTo>
                    <a:pt x="519167" y="1208001"/>
                    <a:pt x="598749" y="1159974"/>
                    <a:pt x="662789" y="1096359"/>
                  </a:cubicBezTo>
                  <a:cubicBezTo>
                    <a:pt x="508915" y="1073379"/>
                    <a:pt x="374773" y="963643"/>
                    <a:pt x="328454" y="804464"/>
                  </a:cubicBezTo>
                  <a:cubicBezTo>
                    <a:pt x="264989" y="586427"/>
                    <a:pt x="390311" y="358238"/>
                    <a:pt x="608358" y="294793"/>
                  </a:cubicBezTo>
                  <a:cubicBezTo>
                    <a:pt x="826386" y="231331"/>
                    <a:pt x="1054572" y="356643"/>
                    <a:pt x="1118035" y="574680"/>
                  </a:cubicBezTo>
                  <a:cubicBezTo>
                    <a:pt x="1132826" y="625531"/>
                    <a:pt x="1137346" y="676921"/>
                    <a:pt x="1132826" y="726638"/>
                  </a:cubicBezTo>
                  <a:cubicBezTo>
                    <a:pt x="1133285" y="726345"/>
                    <a:pt x="1133696" y="726053"/>
                    <a:pt x="1134131" y="725770"/>
                  </a:cubicBezTo>
                  <a:close/>
                  <a:moveTo>
                    <a:pt x="723232" y="0"/>
                  </a:moveTo>
                  <a:cubicBezTo>
                    <a:pt x="323799" y="0"/>
                    <a:pt x="0" y="323826"/>
                    <a:pt x="0" y="723259"/>
                  </a:cubicBezTo>
                  <a:cubicBezTo>
                    <a:pt x="0" y="1122682"/>
                    <a:pt x="323799" y="1446484"/>
                    <a:pt x="723232" y="1446484"/>
                  </a:cubicBezTo>
                  <a:cubicBezTo>
                    <a:pt x="1122651" y="1446484"/>
                    <a:pt x="1446452" y="1122682"/>
                    <a:pt x="1446452" y="723259"/>
                  </a:cubicBezTo>
                  <a:cubicBezTo>
                    <a:pt x="1446452" y="323826"/>
                    <a:pt x="1122651" y="0"/>
                    <a:pt x="723232" y="0"/>
                  </a:cubicBezTo>
                </a:path>
              </a:pathLst>
            </a:custGeom>
            <a:solidFill>
              <a:schemeClr val="accent1">
                <a:lumMod val="60000"/>
                <a:lumOff val="40000"/>
              </a:schemeClr>
            </a:solidFill>
            <a:ln w="2416" cap="flat">
              <a:noFill/>
              <a:prstDash val="solid"/>
              <a:miter/>
            </a:ln>
          </p:spPr>
          <p:txBody>
            <a:bodyPr rtlCol="0" anchor="ctr"/>
            <a:lstStyle/>
            <a:p>
              <a:endParaRPr lang="en-US" sz="1798" dirty="0"/>
            </a:p>
          </p:txBody>
        </p:sp>
      </p:grpSp>
      <p:sp>
        <p:nvSpPr>
          <p:cNvPr id="8" name="Rectangle: Rounded Corners 7">
            <a:extLst>
              <a:ext uri="{FF2B5EF4-FFF2-40B4-BE49-F238E27FC236}">
                <a16:creationId xmlns:a16="http://schemas.microsoft.com/office/drawing/2014/main" id="{994EA3F7-A234-1A21-C49B-EA0F3356C935}"/>
              </a:ext>
            </a:extLst>
          </p:cNvPr>
          <p:cNvSpPr/>
          <p:nvPr/>
        </p:nvSpPr>
        <p:spPr>
          <a:xfrm>
            <a:off x="2678095" y="1444482"/>
            <a:ext cx="3100790" cy="63927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nchorCtr="0"/>
          <a:lstStyle/>
          <a:p>
            <a:pPr algn="ctr" defTabSz="912710">
              <a:defRPr/>
            </a:pPr>
            <a:r>
              <a:rPr lang="en-US" sz="2800" dirty="0">
                <a:solidFill>
                  <a:schemeClr val="accent1"/>
                </a:solidFill>
                <a:ea typeface="+mn-lt"/>
                <a:cs typeface="+mn-lt"/>
              </a:rPr>
              <a:t>Questions</a:t>
            </a:r>
          </a:p>
        </p:txBody>
      </p:sp>
    </p:spTree>
    <p:extLst>
      <p:ext uri="{BB962C8B-B14F-4D97-AF65-F5344CB8AC3E}">
        <p14:creationId xmlns:p14="http://schemas.microsoft.com/office/powerpoint/2010/main" val="1650183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E0B3EF-5737-2616-6B6E-47FEE50903FB}"/>
              </a:ext>
            </a:extLst>
          </p:cNvPr>
          <p:cNvSpPr>
            <a:spLocks noGrp="1" noRot="1" noMove="1" noResize="1" noEditPoints="1" noAdjustHandles="1" noChangeArrowheads="1" noChangeShapeType="1"/>
          </p:cNvSpPr>
          <p:nvPr/>
        </p:nvSpPr>
        <p:spPr>
          <a:xfrm>
            <a:off x="-22057" y="-78377"/>
            <a:ext cx="9253143" cy="5221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CBDAC0C-98A7-98DC-4FFA-62012FF92B88}"/>
              </a:ext>
            </a:extLst>
          </p:cNvPr>
          <p:cNvSpPr/>
          <p:nvPr/>
        </p:nvSpPr>
        <p:spPr>
          <a:xfrm>
            <a:off x="-22057" y="-78377"/>
            <a:ext cx="3528953" cy="5221877"/>
          </a:xfrm>
          <a:prstGeom prst="rect">
            <a:avLst/>
          </a:prstGeom>
          <a:solidFill>
            <a:schemeClr val="accent1"/>
          </a:solidFill>
          <a:ln w="25400" cap="flat" cmpd="sng" algn="ctr">
            <a:noFill/>
            <a:prstDash val="solid"/>
          </a:ln>
          <a:effectLst/>
        </p:spPr>
        <p:txBody>
          <a:bodyPr rtlCol="0" anchor="ctr"/>
          <a:lstStyle/>
          <a:p>
            <a:pPr algn="ctr" defTabSz="913577">
              <a:defRPr/>
            </a:pPr>
            <a:endParaRPr lang="en-US" sz="1199" kern="0" dirty="0">
              <a:solidFill>
                <a:srgbClr val="FFFFFF"/>
              </a:solidFill>
              <a:latin typeface="Arial" pitchFamily="34" charset="0"/>
              <a:cs typeface="Arial" pitchFamily="34" charset="0"/>
            </a:endParaRPr>
          </a:p>
        </p:txBody>
      </p:sp>
      <p:sp>
        <p:nvSpPr>
          <p:cNvPr id="5" name="TextBox 4">
            <a:extLst>
              <a:ext uri="{FF2B5EF4-FFF2-40B4-BE49-F238E27FC236}">
                <a16:creationId xmlns:a16="http://schemas.microsoft.com/office/drawing/2014/main" id="{4C35418A-C0A1-CEA0-76F4-37247DE1B2AD}"/>
              </a:ext>
            </a:extLst>
          </p:cNvPr>
          <p:cNvSpPr txBox="1"/>
          <p:nvPr/>
        </p:nvSpPr>
        <p:spPr>
          <a:xfrm>
            <a:off x="105025" y="1253625"/>
            <a:ext cx="3374485" cy="954107"/>
          </a:xfrm>
          <a:prstGeom prst="rect">
            <a:avLst/>
          </a:prstGeom>
          <a:noFill/>
        </p:spPr>
        <p:txBody>
          <a:bodyPr wrap="square" lIns="91440" tIns="45720" rIns="91440" bIns="45720" rtlCol="0" anchor="t">
            <a:spAutoFit/>
          </a:bodyPr>
          <a:lstStyle/>
          <a:p>
            <a:pPr defTabSz="456789"/>
            <a:r>
              <a:rPr lang="en-US" b="1" dirty="0">
                <a:solidFill>
                  <a:srgbClr val="FFFFFF"/>
                </a:solidFill>
                <a:latin typeface="+mj-lt"/>
              </a:rPr>
              <a:t>Texas</a:t>
            </a:r>
            <a:r>
              <a:rPr lang="en-US" b="1" i="1" dirty="0">
                <a:solidFill>
                  <a:srgbClr val="FFFFFF"/>
                </a:solidFill>
                <a:latin typeface="+mj-lt"/>
              </a:rPr>
              <a:t> SMTP 2050 </a:t>
            </a:r>
            <a:r>
              <a:rPr lang="en-US" b="1" dirty="0">
                <a:solidFill>
                  <a:srgbClr val="FFFFFF"/>
                </a:solidFill>
                <a:latin typeface="+mj-lt"/>
              </a:rPr>
              <a:t>: </a:t>
            </a:r>
          </a:p>
          <a:p>
            <a:pPr defTabSz="456789"/>
            <a:r>
              <a:rPr lang="en-US" b="1" dirty="0">
                <a:solidFill>
                  <a:srgbClr val="FFFFFF"/>
                </a:solidFill>
                <a:latin typeface="+mj-lt"/>
              </a:rPr>
              <a:t>Why and Why Now?</a:t>
            </a:r>
          </a:p>
          <a:p>
            <a:pPr defTabSz="456789"/>
            <a:r>
              <a:rPr lang="en-US" dirty="0">
                <a:solidFill>
                  <a:srgbClr val="FFFFFF"/>
                </a:solidFill>
              </a:rPr>
              <a:t>Transit helps Texans thrive</a:t>
            </a:r>
            <a:r>
              <a:rPr lang="en-US" sz="2000" dirty="0">
                <a:solidFill>
                  <a:srgbClr val="FFFFFF"/>
                </a:solidFill>
              </a:rPr>
              <a:t>.</a:t>
            </a:r>
            <a:endParaRPr lang="en-US" sz="2000" dirty="0">
              <a:solidFill>
                <a:srgbClr val="FFFFFF"/>
              </a:solidFill>
              <a:ea typeface="Verdana Bold"/>
            </a:endParaRPr>
          </a:p>
        </p:txBody>
      </p:sp>
      <p:sp>
        <p:nvSpPr>
          <p:cNvPr id="6" name="TextBox 5">
            <a:extLst>
              <a:ext uri="{FF2B5EF4-FFF2-40B4-BE49-F238E27FC236}">
                <a16:creationId xmlns:a16="http://schemas.microsoft.com/office/drawing/2014/main" id="{D3FDDE63-5EFB-39B3-0206-4DB993E86A61}"/>
              </a:ext>
            </a:extLst>
          </p:cNvPr>
          <p:cNvSpPr txBox="1"/>
          <p:nvPr/>
        </p:nvSpPr>
        <p:spPr>
          <a:xfrm>
            <a:off x="109525" y="2201910"/>
            <a:ext cx="3080279" cy="1169551"/>
          </a:xfrm>
          <a:prstGeom prst="rect">
            <a:avLst/>
          </a:prstGeom>
          <a:noFill/>
        </p:spPr>
        <p:txBody>
          <a:bodyPr wrap="square" lIns="91440" tIns="45720" rIns="91440" bIns="45720" rtlCol="0" anchor="t">
            <a:spAutoFit/>
          </a:bodyPr>
          <a:lstStyle/>
          <a:p>
            <a:pPr defTabSz="913577">
              <a:defRPr/>
            </a:pPr>
            <a:r>
              <a:rPr lang="en-US" sz="1400" kern="0" dirty="0">
                <a:solidFill>
                  <a:srgbClr val="FFFFFF"/>
                </a:solidFill>
                <a:latin typeface="Verdana"/>
              </a:rPr>
              <a:t>In response to a high level of interest from the public, </a:t>
            </a:r>
            <a:r>
              <a:rPr lang="en-US" sz="1400" i="1" kern="0" dirty="0">
                <a:solidFill>
                  <a:srgbClr val="FFFFFF"/>
                </a:solidFill>
                <a:latin typeface="Verdana"/>
              </a:rPr>
              <a:t>SMTP 2050 </a:t>
            </a:r>
            <a:r>
              <a:rPr lang="en-US" sz="1400" kern="0" dirty="0">
                <a:solidFill>
                  <a:srgbClr val="FFFFFF"/>
                </a:solidFill>
                <a:latin typeface="Verdana"/>
              </a:rPr>
              <a:t>seeks to make sure transit continues to help Texans thrive – now, and in the future.</a:t>
            </a:r>
          </a:p>
        </p:txBody>
      </p:sp>
      <p:grpSp>
        <p:nvGrpSpPr>
          <p:cNvPr id="57" name="Group 56">
            <a:extLst>
              <a:ext uri="{FF2B5EF4-FFF2-40B4-BE49-F238E27FC236}">
                <a16:creationId xmlns:a16="http://schemas.microsoft.com/office/drawing/2014/main" id="{BC67B24F-4A18-CB38-4BFC-16CF0D2E6A69}"/>
              </a:ext>
            </a:extLst>
          </p:cNvPr>
          <p:cNvGrpSpPr/>
          <p:nvPr/>
        </p:nvGrpSpPr>
        <p:grpSpPr>
          <a:xfrm>
            <a:off x="3773933" y="665171"/>
            <a:ext cx="5386625" cy="3813163"/>
            <a:chOff x="3247657" y="1371329"/>
            <a:chExt cx="5838894" cy="4133319"/>
          </a:xfrm>
        </p:grpSpPr>
        <p:sp>
          <p:nvSpPr>
            <p:cNvPr id="8" name="TextBox 7">
              <a:extLst>
                <a:ext uri="{FF2B5EF4-FFF2-40B4-BE49-F238E27FC236}">
                  <a16:creationId xmlns:a16="http://schemas.microsoft.com/office/drawing/2014/main" id="{298CA6AB-144A-4AE3-BAFC-8B7FF6B71567}"/>
                </a:ext>
              </a:extLst>
            </p:cNvPr>
            <p:cNvSpPr txBox="1"/>
            <p:nvPr/>
          </p:nvSpPr>
          <p:spPr>
            <a:xfrm>
              <a:off x="3847311" y="1371329"/>
              <a:ext cx="4092039" cy="366640"/>
            </a:xfrm>
            <a:prstGeom prst="rect">
              <a:avLst/>
            </a:prstGeom>
            <a:noFill/>
          </p:spPr>
          <p:txBody>
            <a:bodyPr wrap="square" rtlCol="0">
              <a:spAutoFit/>
            </a:bodyPr>
            <a:lstStyle/>
            <a:p>
              <a:pPr defTabSz="456789"/>
              <a:r>
                <a:rPr lang="en-US" sz="1599" dirty="0">
                  <a:solidFill>
                    <a:srgbClr val="0056A9"/>
                  </a:solidFill>
                  <a:latin typeface="Verdana Bold"/>
                </a:rPr>
                <a:t>Growing with Texas</a:t>
              </a:r>
            </a:p>
          </p:txBody>
        </p:sp>
        <p:sp>
          <p:nvSpPr>
            <p:cNvPr id="9" name="TextBox 8">
              <a:extLst>
                <a:ext uri="{FF2B5EF4-FFF2-40B4-BE49-F238E27FC236}">
                  <a16:creationId xmlns:a16="http://schemas.microsoft.com/office/drawing/2014/main" id="{6053E20A-68B0-7CF0-AE0C-1D87B26CEB94}"/>
                </a:ext>
              </a:extLst>
            </p:cNvPr>
            <p:cNvSpPr txBox="1"/>
            <p:nvPr/>
          </p:nvSpPr>
          <p:spPr>
            <a:xfrm>
              <a:off x="3847311" y="1601892"/>
              <a:ext cx="5239240" cy="700180"/>
            </a:xfrm>
            <a:prstGeom prst="rect">
              <a:avLst/>
            </a:prstGeom>
            <a:noFill/>
          </p:spPr>
          <p:txBody>
            <a:bodyPr wrap="square" rtlCol="0">
              <a:spAutoFit/>
            </a:bodyPr>
            <a:lstStyle/>
            <a:p>
              <a:pPr defTabSz="913577">
                <a:defRPr/>
              </a:pPr>
              <a:r>
                <a:rPr lang="en-US" sz="1199" kern="0" dirty="0">
                  <a:solidFill>
                    <a:srgbClr val="000000"/>
                  </a:solidFill>
                  <a:latin typeface="Verdana"/>
                </a:rPr>
                <a:t>As economic and population growth continue to thrive, people and businesses will need multiple transportation options.</a:t>
              </a:r>
            </a:p>
          </p:txBody>
        </p:sp>
        <p:sp>
          <p:nvSpPr>
            <p:cNvPr id="10" name="TextBox 9">
              <a:extLst>
                <a:ext uri="{FF2B5EF4-FFF2-40B4-BE49-F238E27FC236}">
                  <a16:creationId xmlns:a16="http://schemas.microsoft.com/office/drawing/2014/main" id="{A9BAEBC0-5924-05EB-8D0B-61EE9FAC46AB}"/>
                </a:ext>
              </a:extLst>
            </p:cNvPr>
            <p:cNvSpPr txBox="1"/>
            <p:nvPr/>
          </p:nvSpPr>
          <p:spPr>
            <a:xfrm>
              <a:off x="3847311" y="3245125"/>
              <a:ext cx="3129985" cy="366640"/>
            </a:xfrm>
            <a:prstGeom prst="rect">
              <a:avLst/>
            </a:prstGeom>
            <a:noFill/>
          </p:spPr>
          <p:txBody>
            <a:bodyPr wrap="square" rtlCol="0">
              <a:spAutoFit/>
            </a:bodyPr>
            <a:lstStyle/>
            <a:p>
              <a:pPr defTabSz="456789"/>
              <a:r>
                <a:rPr lang="en-US" sz="1599" dirty="0">
                  <a:solidFill>
                    <a:srgbClr val="0056A9"/>
                  </a:solidFill>
                  <a:latin typeface="Verdana Bold"/>
                </a:rPr>
                <a:t>Connecting Texans</a:t>
              </a:r>
            </a:p>
          </p:txBody>
        </p:sp>
        <p:sp>
          <p:nvSpPr>
            <p:cNvPr id="11" name="TextBox 10">
              <a:extLst>
                <a:ext uri="{FF2B5EF4-FFF2-40B4-BE49-F238E27FC236}">
                  <a16:creationId xmlns:a16="http://schemas.microsoft.com/office/drawing/2014/main" id="{7C83C7F7-51AD-96CE-4DD0-82E2D82566E9}"/>
                </a:ext>
              </a:extLst>
            </p:cNvPr>
            <p:cNvSpPr txBox="1"/>
            <p:nvPr/>
          </p:nvSpPr>
          <p:spPr>
            <a:xfrm>
              <a:off x="3847311" y="3479899"/>
              <a:ext cx="4989503" cy="499964"/>
            </a:xfrm>
            <a:prstGeom prst="rect">
              <a:avLst/>
            </a:prstGeom>
            <a:noFill/>
          </p:spPr>
          <p:txBody>
            <a:bodyPr wrap="square" rtlCol="0">
              <a:spAutoFit/>
            </a:bodyPr>
            <a:lstStyle/>
            <a:p>
              <a:pPr defTabSz="913577">
                <a:defRPr/>
              </a:pPr>
              <a:r>
                <a:rPr lang="en-US" sz="1199" kern="0" dirty="0">
                  <a:solidFill>
                    <a:srgbClr val="000000"/>
                  </a:solidFill>
                  <a:latin typeface="Verdana"/>
                </a:rPr>
                <a:t>In our outreach work, we’ve heard that Texans want to be more connected to other towns and cities in the state.</a:t>
              </a:r>
            </a:p>
          </p:txBody>
        </p:sp>
        <p:grpSp>
          <p:nvGrpSpPr>
            <p:cNvPr id="12" name="Group 11">
              <a:extLst>
                <a:ext uri="{FF2B5EF4-FFF2-40B4-BE49-F238E27FC236}">
                  <a16:creationId xmlns:a16="http://schemas.microsoft.com/office/drawing/2014/main" id="{E0A26813-6295-C706-9CE8-F1C7ABCCED8C}"/>
                </a:ext>
              </a:extLst>
            </p:cNvPr>
            <p:cNvGrpSpPr/>
            <p:nvPr/>
          </p:nvGrpSpPr>
          <p:grpSpPr>
            <a:xfrm>
              <a:off x="3247657" y="3360539"/>
              <a:ext cx="632014" cy="521909"/>
              <a:chOff x="4146137" y="2460363"/>
              <a:chExt cx="632014" cy="521909"/>
            </a:xfrm>
          </p:grpSpPr>
          <p:sp>
            <p:nvSpPr>
              <p:cNvPr id="13" name="object 366">
                <a:extLst>
                  <a:ext uri="{FF2B5EF4-FFF2-40B4-BE49-F238E27FC236}">
                    <a16:creationId xmlns:a16="http://schemas.microsoft.com/office/drawing/2014/main" id="{17B5E98F-A9D9-D5DC-EF93-913A92C9C6CA}"/>
                  </a:ext>
                </a:extLst>
              </p:cNvPr>
              <p:cNvSpPr txBox="1"/>
              <p:nvPr/>
            </p:nvSpPr>
            <p:spPr>
              <a:xfrm>
                <a:off x="4146137" y="2460363"/>
                <a:ext cx="632014" cy="521909"/>
              </a:xfrm>
              <a:prstGeom prst="roundRect">
                <a:avLst/>
              </a:prstGeom>
              <a:solidFill>
                <a:schemeClr val="accent1"/>
              </a:solidFill>
              <a:ln w="12700">
                <a:solidFill>
                  <a:srgbClr val="FFFFFF"/>
                </a:solidFill>
              </a:ln>
            </p:spPr>
            <p:txBody>
              <a:bodyPr vert="horz" wrap="square" lIns="0" tIns="7977" rIns="0" bIns="0" rtlCol="0" anchor="ctr">
                <a:noAutofit/>
              </a:bodyPr>
              <a:lstStyle/>
              <a:p>
                <a:pPr algn="ctr" defTabSz="913577">
                  <a:spcBef>
                    <a:spcPts val="63"/>
                  </a:spcBef>
                  <a:defRPr/>
                </a:pPr>
                <a:endParaRPr lang="en-US" sz="1399" kern="0" spc="-3" dirty="0">
                  <a:solidFill>
                    <a:srgbClr val="FFFFFF"/>
                  </a:solidFill>
                  <a:latin typeface="Arial"/>
                  <a:cs typeface="Calibri"/>
                </a:endParaRPr>
              </a:p>
            </p:txBody>
          </p:sp>
          <p:sp>
            <p:nvSpPr>
              <p:cNvPr id="14" name="Google Shape;1121;p98">
                <a:extLst>
                  <a:ext uri="{FF2B5EF4-FFF2-40B4-BE49-F238E27FC236}">
                    <a16:creationId xmlns:a16="http://schemas.microsoft.com/office/drawing/2014/main" id="{EBDDD16C-5C87-398A-0F19-ED6E61F7CF97}"/>
                  </a:ext>
                </a:extLst>
              </p:cNvPr>
              <p:cNvSpPr/>
              <p:nvPr/>
            </p:nvSpPr>
            <p:spPr>
              <a:xfrm>
                <a:off x="4235941" y="2530988"/>
                <a:ext cx="422100" cy="406469"/>
              </a:xfrm>
              <a:custGeom>
                <a:avLst/>
                <a:gdLst/>
                <a:ahLst/>
                <a:cxnLst/>
                <a:rect l="l" t="t" r="r" b="b"/>
                <a:pathLst>
                  <a:path w="1456339" h="1442167" extrusionOk="0">
                    <a:moveTo>
                      <a:pt x="1431252" y="899522"/>
                    </a:moveTo>
                    <a:lnTo>
                      <a:pt x="1438595" y="883022"/>
                    </a:lnTo>
                    <a:lnTo>
                      <a:pt x="1443490" y="840857"/>
                    </a:lnTo>
                    <a:cubicBezTo>
                      <a:pt x="1443490" y="840246"/>
                      <a:pt x="1443490" y="840246"/>
                      <a:pt x="1443490" y="839635"/>
                    </a:cubicBezTo>
                    <a:lnTo>
                      <a:pt x="1445937" y="829247"/>
                    </a:lnTo>
                    <a:lnTo>
                      <a:pt x="1439818" y="817025"/>
                    </a:lnTo>
                    <a:cubicBezTo>
                      <a:pt x="1437982" y="813358"/>
                      <a:pt x="1437982" y="809081"/>
                      <a:pt x="1440430" y="805414"/>
                    </a:cubicBezTo>
                    <a:lnTo>
                      <a:pt x="1456952" y="778526"/>
                    </a:lnTo>
                    <a:lnTo>
                      <a:pt x="1460623" y="738805"/>
                    </a:lnTo>
                    <a:lnTo>
                      <a:pt x="1460011" y="737583"/>
                    </a:lnTo>
                    <a:cubicBezTo>
                      <a:pt x="1458787" y="735750"/>
                      <a:pt x="1457564" y="733917"/>
                      <a:pt x="1457564" y="731472"/>
                    </a:cubicBezTo>
                    <a:lnTo>
                      <a:pt x="1456340" y="715584"/>
                    </a:lnTo>
                    <a:lnTo>
                      <a:pt x="1432476" y="681974"/>
                    </a:lnTo>
                    <a:cubicBezTo>
                      <a:pt x="1431252" y="680752"/>
                      <a:pt x="1430639" y="678919"/>
                      <a:pt x="1430639" y="677085"/>
                    </a:cubicBezTo>
                    <a:lnTo>
                      <a:pt x="1425744" y="651420"/>
                    </a:lnTo>
                    <a:lnTo>
                      <a:pt x="1411059" y="626365"/>
                    </a:lnTo>
                    <a:cubicBezTo>
                      <a:pt x="1410447" y="625143"/>
                      <a:pt x="1409835" y="623310"/>
                      <a:pt x="1409223" y="622088"/>
                    </a:cubicBezTo>
                    <a:lnTo>
                      <a:pt x="1405551" y="597033"/>
                    </a:lnTo>
                    <a:lnTo>
                      <a:pt x="1405551" y="596422"/>
                    </a:lnTo>
                    <a:lnTo>
                      <a:pt x="1401268" y="538369"/>
                    </a:lnTo>
                    <a:lnTo>
                      <a:pt x="1401268" y="537757"/>
                    </a:lnTo>
                    <a:lnTo>
                      <a:pt x="1396985" y="423484"/>
                    </a:lnTo>
                    <a:lnTo>
                      <a:pt x="1396373" y="422873"/>
                    </a:lnTo>
                    <a:lnTo>
                      <a:pt x="1381687" y="428373"/>
                    </a:lnTo>
                    <a:cubicBezTo>
                      <a:pt x="1380463" y="428984"/>
                      <a:pt x="1378628" y="428984"/>
                      <a:pt x="1377404" y="428984"/>
                    </a:cubicBezTo>
                    <a:cubicBezTo>
                      <a:pt x="1374956" y="428984"/>
                      <a:pt x="1372508" y="428373"/>
                      <a:pt x="1370061" y="426539"/>
                    </a:cubicBezTo>
                    <a:lnTo>
                      <a:pt x="1354151" y="414929"/>
                    </a:lnTo>
                    <a:lnTo>
                      <a:pt x="1340689" y="407596"/>
                    </a:lnTo>
                    <a:lnTo>
                      <a:pt x="1321108" y="402096"/>
                    </a:lnTo>
                    <a:cubicBezTo>
                      <a:pt x="1319884" y="402096"/>
                      <a:pt x="1319272" y="401485"/>
                      <a:pt x="1318661" y="400874"/>
                    </a:cubicBezTo>
                    <a:lnTo>
                      <a:pt x="1298468" y="389263"/>
                    </a:lnTo>
                    <a:cubicBezTo>
                      <a:pt x="1297244" y="388652"/>
                      <a:pt x="1296020" y="387430"/>
                      <a:pt x="1294796" y="386208"/>
                    </a:cubicBezTo>
                    <a:lnTo>
                      <a:pt x="1288065" y="378263"/>
                    </a:lnTo>
                    <a:lnTo>
                      <a:pt x="1282558" y="383152"/>
                    </a:lnTo>
                    <a:cubicBezTo>
                      <a:pt x="1280110" y="385597"/>
                      <a:pt x="1277051" y="386208"/>
                      <a:pt x="1273991" y="386208"/>
                    </a:cubicBezTo>
                    <a:lnTo>
                      <a:pt x="1245232" y="386208"/>
                    </a:lnTo>
                    <a:cubicBezTo>
                      <a:pt x="1241560" y="386208"/>
                      <a:pt x="1238501" y="384985"/>
                      <a:pt x="1236053" y="382541"/>
                    </a:cubicBezTo>
                    <a:lnTo>
                      <a:pt x="1228098" y="388041"/>
                    </a:lnTo>
                    <a:cubicBezTo>
                      <a:pt x="1226263" y="389263"/>
                      <a:pt x="1223815" y="389874"/>
                      <a:pt x="1221367" y="389874"/>
                    </a:cubicBezTo>
                    <a:cubicBezTo>
                      <a:pt x="1219532" y="389874"/>
                      <a:pt x="1217696" y="389263"/>
                      <a:pt x="1215860" y="388652"/>
                    </a:cubicBezTo>
                    <a:lnTo>
                      <a:pt x="1205458" y="383763"/>
                    </a:lnTo>
                    <a:lnTo>
                      <a:pt x="1195055" y="383763"/>
                    </a:lnTo>
                    <a:lnTo>
                      <a:pt x="1193219" y="389263"/>
                    </a:lnTo>
                    <a:cubicBezTo>
                      <a:pt x="1191996" y="392319"/>
                      <a:pt x="1190160" y="395374"/>
                      <a:pt x="1187100" y="396596"/>
                    </a:cubicBezTo>
                    <a:lnTo>
                      <a:pt x="1172415" y="403929"/>
                    </a:lnTo>
                    <a:cubicBezTo>
                      <a:pt x="1170579" y="404540"/>
                      <a:pt x="1168743" y="405151"/>
                      <a:pt x="1166908" y="405151"/>
                    </a:cubicBezTo>
                    <a:cubicBezTo>
                      <a:pt x="1165684" y="405151"/>
                      <a:pt x="1164460" y="405151"/>
                      <a:pt x="1163236" y="404540"/>
                    </a:cubicBezTo>
                    <a:lnTo>
                      <a:pt x="1143655" y="398429"/>
                    </a:lnTo>
                    <a:lnTo>
                      <a:pt x="1143043" y="398429"/>
                    </a:lnTo>
                    <a:lnTo>
                      <a:pt x="1123462" y="391096"/>
                    </a:lnTo>
                    <a:lnTo>
                      <a:pt x="1096538" y="385597"/>
                    </a:lnTo>
                    <a:cubicBezTo>
                      <a:pt x="1095926" y="385597"/>
                      <a:pt x="1094703" y="384985"/>
                      <a:pt x="1094091" y="384985"/>
                    </a:cubicBezTo>
                    <a:lnTo>
                      <a:pt x="1091031" y="391707"/>
                    </a:lnTo>
                    <a:cubicBezTo>
                      <a:pt x="1089195" y="395374"/>
                      <a:pt x="1086136" y="397818"/>
                      <a:pt x="1082464" y="398429"/>
                    </a:cubicBezTo>
                    <a:lnTo>
                      <a:pt x="1068390" y="401485"/>
                    </a:lnTo>
                    <a:cubicBezTo>
                      <a:pt x="1067778" y="401485"/>
                      <a:pt x="1066555" y="401485"/>
                      <a:pt x="1065943" y="401485"/>
                    </a:cubicBezTo>
                    <a:cubicBezTo>
                      <a:pt x="1064719" y="401485"/>
                      <a:pt x="1062883" y="401485"/>
                      <a:pt x="1061659" y="400874"/>
                    </a:cubicBezTo>
                    <a:lnTo>
                      <a:pt x="1029840" y="388652"/>
                    </a:lnTo>
                    <a:cubicBezTo>
                      <a:pt x="1026169" y="387430"/>
                      <a:pt x="1023721" y="384374"/>
                      <a:pt x="1022497" y="380708"/>
                    </a:cubicBezTo>
                    <a:lnTo>
                      <a:pt x="1021274" y="376430"/>
                    </a:lnTo>
                    <a:lnTo>
                      <a:pt x="1016990" y="376430"/>
                    </a:lnTo>
                    <a:cubicBezTo>
                      <a:pt x="1015766" y="376430"/>
                      <a:pt x="1014543" y="376430"/>
                      <a:pt x="1013931" y="375819"/>
                    </a:cubicBezTo>
                    <a:lnTo>
                      <a:pt x="1011483" y="375208"/>
                    </a:lnTo>
                    <a:lnTo>
                      <a:pt x="1001693" y="383763"/>
                    </a:lnTo>
                    <a:cubicBezTo>
                      <a:pt x="999245" y="385597"/>
                      <a:pt x="996797" y="386819"/>
                      <a:pt x="993738" y="386819"/>
                    </a:cubicBezTo>
                    <a:cubicBezTo>
                      <a:pt x="992514" y="386819"/>
                      <a:pt x="991290" y="386819"/>
                      <a:pt x="990066" y="386208"/>
                    </a:cubicBezTo>
                    <a:lnTo>
                      <a:pt x="969873" y="379486"/>
                    </a:lnTo>
                    <a:cubicBezTo>
                      <a:pt x="964978" y="377652"/>
                      <a:pt x="961307" y="373375"/>
                      <a:pt x="961307" y="367875"/>
                    </a:cubicBezTo>
                    <a:lnTo>
                      <a:pt x="961307" y="364209"/>
                    </a:lnTo>
                    <a:cubicBezTo>
                      <a:pt x="960083" y="363597"/>
                      <a:pt x="959471" y="362375"/>
                      <a:pt x="958859" y="361764"/>
                    </a:cubicBezTo>
                    <a:lnTo>
                      <a:pt x="947845" y="346487"/>
                    </a:lnTo>
                    <a:lnTo>
                      <a:pt x="941114" y="345265"/>
                    </a:lnTo>
                    <a:lnTo>
                      <a:pt x="928264" y="353820"/>
                    </a:lnTo>
                    <a:cubicBezTo>
                      <a:pt x="926428" y="355042"/>
                      <a:pt x="923980" y="355653"/>
                      <a:pt x="921533" y="355653"/>
                    </a:cubicBezTo>
                    <a:cubicBezTo>
                      <a:pt x="919085" y="355653"/>
                      <a:pt x="916637" y="355042"/>
                      <a:pt x="914802" y="353209"/>
                    </a:cubicBezTo>
                    <a:lnTo>
                      <a:pt x="901340" y="344043"/>
                    </a:lnTo>
                    <a:lnTo>
                      <a:pt x="878087" y="340376"/>
                    </a:lnTo>
                    <a:cubicBezTo>
                      <a:pt x="877475" y="340376"/>
                      <a:pt x="876252" y="339765"/>
                      <a:pt x="875640" y="339765"/>
                    </a:cubicBezTo>
                    <a:lnTo>
                      <a:pt x="862178" y="334876"/>
                    </a:lnTo>
                    <a:lnTo>
                      <a:pt x="835866" y="330599"/>
                    </a:lnTo>
                    <a:cubicBezTo>
                      <a:pt x="829135" y="329376"/>
                      <a:pt x="824851" y="323877"/>
                      <a:pt x="825463" y="317155"/>
                    </a:cubicBezTo>
                    <a:lnTo>
                      <a:pt x="826075" y="309822"/>
                    </a:lnTo>
                    <a:lnTo>
                      <a:pt x="826075" y="309822"/>
                    </a:lnTo>
                    <a:lnTo>
                      <a:pt x="811389" y="308599"/>
                    </a:lnTo>
                    <a:cubicBezTo>
                      <a:pt x="809554" y="309822"/>
                      <a:pt x="807106" y="310433"/>
                      <a:pt x="804658" y="310433"/>
                    </a:cubicBezTo>
                    <a:lnTo>
                      <a:pt x="793644" y="310433"/>
                    </a:lnTo>
                    <a:cubicBezTo>
                      <a:pt x="791808" y="310433"/>
                      <a:pt x="789361" y="309822"/>
                      <a:pt x="787525" y="309211"/>
                    </a:cubicBezTo>
                    <a:lnTo>
                      <a:pt x="775287" y="302489"/>
                    </a:lnTo>
                    <a:cubicBezTo>
                      <a:pt x="774675" y="301877"/>
                      <a:pt x="773451" y="301266"/>
                      <a:pt x="772839" y="300655"/>
                    </a:cubicBezTo>
                    <a:lnTo>
                      <a:pt x="745915" y="275601"/>
                    </a:lnTo>
                    <a:cubicBezTo>
                      <a:pt x="743468" y="273767"/>
                      <a:pt x="742244" y="270712"/>
                      <a:pt x="742244" y="267656"/>
                    </a:cubicBezTo>
                    <a:lnTo>
                      <a:pt x="741020" y="255435"/>
                    </a:lnTo>
                    <a:cubicBezTo>
                      <a:pt x="741020" y="254824"/>
                      <a:pt x="741020" y="254213"/>
                      <a:pt x="741020" y="253602"/>
                    </a:cubicBezTo>
                    <a:lnTo>
                      <a:pt x="747139" y="143606"/>
                    </a:lnTo>
                    <a:lnTo>
                      <a:pt x="756930" y="13444"/>
                    </a:lnTo>
                    <a:lnTo>
                      <a:pt x="448528" y="0"/>
                    </a:lnTo>
                    <a:lnTo>
                      <a:pt x="403859" y="585422"/>
                    </a:lnTo>
                    <a:cubicBezTo>
                      <a:pt x="403247" y="591533"/>
                      <a:pt x="397740" y="596422"/>
                      <a:pt x="391621" y="596422"/>
                    </a:cubicBezTo>
                    <a:lnTo>
                      <a:pt x="391009" y="596422"/>
                    </a:lnTo>
                    <a:lnTo>
                      <a:pt x="211720" y="584811"/>
                    </a:lnTo>
                    <a:cubicBezTo>
                      <a:pt x="211720" y="584811"/>
                      <a:pt x="211720" y="584811"/>
                      <a:pt x="211108" y="584811"/>
                    </a:cubicBezTo>
                    <a:lnTo>
                      <a:pt x="0" y="564034"/>
                    </a:lnTo>
                    <a:lnTo>
                      <a:pt x="1224" y="573812"/>
                    </a:lnTo>
                    <a:lnTo>
                      <a:pt x="612" y="586033"/>
                    </a:lnTo>
                    <a:lnTo>
                      <a:pt x="16522" y="603755"/>
                    </a:lnTo>
                    <a:lnTo>
                      <a:pt x="25700" y="630643"/>
                    </a:lnTo>
                    <a:lnTo>
                      <a:pt x="54460" y="644698"/>
                    </a:lnTo>
                    <a:lnTo>
                      <a:pt x="62415" y="664253"/>
                    </a:lnTo>
                    <a:lnTo>
                      <a:pt x="105860" y="712529"/>
                    </a:lnTo>
                    <a:lnTo>
                      <a:pt x="113815" y="722306"/>
                    </a:lnTo>
                    <a:lnTo>
                      <a:pt x="144410" y="735139"/>
                    </a:lnTo>
                    <a:lnTo>
                      <a:pt x="151141" y="747972"/>
                    </a:lnTo>
                    <a:lnTo>
                      <a:pt x="160932" y="754083"/>
                    </a:lnTo>
                    <a:lnTo>
                      <a:pt x="163991" y="770582"/>
                    </a:lnTo>
                    <a:lnTo>
                      <a:pt x="183572" y="810303"/>
                    </a:lnTo>
                    <a:lnTo>
                      <a:pt x="183572" y="859801"/>
                    </a:lnTo>
                    <a:lnTo>
                      <a:pt x="197646" y="888522"/>
                    </a:lnTo>
                    <a:lnTo>
                      <a:pt x="242927" y="936187"/>
                    </a:lnTo>
                    <a:lnTo>
                      <a:pt x="274747" y="949020"/>
                    </a:lnTo>
                    <a:lnTo>
                      <a:pt x="285761" y="960630"/>
                    </a:lnTo>
                    <a:lnTo>
                      <a:pt x="285761" y="964297"/>
                    </a:lnTo>
                    <a:lnTo>
                      <a:pt x="309625" y="978352"/>
                    </a:lnTo>
                    <a:lnTo>
                      <a:pt x="321251" y="982019"/>
                    </a:lnTo>
                    <a:lnTo>
                      <a:pt x="332266" y="988740"/>
                    </a:lnTo>
                    <a:lnTo>
                      <a:pt x="348175" y="994851"/>
                    </a:lnTo>
                    <a:lnTo>
                      <a:pt x="362861" y="980185"/>
                    </a:lnTo>
                    <a:lnTo>
                      <a:pt x="389785" y="942909"/>
                    </a:lnTo>
                    <a:lnTo>
                      <a:pt x="395904" y="920299"/>
                    </a:lnTo>
                    <a:lnTo>
                      <a:pt x="409978" y="900744"/>
                    </a:lnTo>
                    <a:lnTo>
                      <a:pt x="432007" y="891577"/>
                    </a:lnTo>
                    <a:lnTo>
                      <a:pt x="459543" y="880578"/>
                    </a:lnTo>
                    <a:lnTo>
                      <a:pt x="478512" y="894633"/>
                    </a:lnTo>
                    <a:lnTo>
                      <a:pt x="523793" y="898299"/>
                    </a:lnTo>
                    <a:lnTo>
                      <a:pt x="565403" y="905021"/>
                    </a:lnTo>
                    <a:lnTo>
                      <a:pt x="581312" y="917854"/>
                    </a:lnTo>
                    <a:lnTo>
                      <a:pt x="581312" y="924576"/>
                    </a:lnTo>
                    <a:lnTo>
                      <a:pt x="597222" y="943520"/>
                    </a:lnTo>
                    <a:lnTo>
                      <a:pt x="633936" y="975908"/>
                    </a:lnTo>
                    <a:lnTo>
                      <a:pt x="635160" y="985074"/>
                    </a:lnTo>
                    <a:lnTo>
                      <a:pt x="646174" y="996685"/>
                    </a:lnTo>
                    <a:lnTo>
                      <a:pt x="651070" y="1022350"/>
                    </a:lnTo>
                    <a:lnTo>
                      <a:pt x="683501" y="1097514"/>
                    </a:lnTo>
                    <a:lnTo>
                      <a:pt x="682277" y="1109125"/>
                    </a:lnTo>
                    <a:lnTo>
                      <a:pt x="707977" y="1125013"/>
                    </a:lnTo>
                    <a:lnTo>
                      <a:pt x="730006" y="1165345"/>
                    </a:lnTo>
                    <a:lnTo>
                      <a:pt x="750810" y="1192233"/>
                    </a:lnTo>
                    <a:lnTo>
                      <a:pt x="770392" y="1200177"/>
                    </a:lnTo>
                    <a:lnTo>
                      <a:pt x="780182" y="1214232"/>
                    </a:lnTo>
                    <a:lnTo>
                      <a:pt x="772227" y="1241120"/>
                    </a:lnTo>
                    <a:lnTo>
                      <a:pt x="775899" y="1247231"/>
                    </a:lnTo>
                    <a:lnTo>
                      <a:pt x="783853" y="1250897"/>
                    </a:lnTo>
                    <a:lnTo>
                      <a:pt x="782018" y="1271674"/>
                    </a:lnTo>
                    <a:lnTo>
                      <a:pt x="778346" y="1275341"/>
                    </a:lnTo>
                    <a:lnTo>
                      <a:pt x="782018" y="1289396"/>
                    </a:lnTo>
                    <a:lnTo>
                      <a:pt x="801599" y="1301007"/>
                    </a:lnTo>
                    <a:lnTo>
                      <a:pt x="809554" y="1340727"/>
                    </a:lnTo>
                    <a:lnTo>
                      <a:pt x="822404" y="1364560"/>
                    </a:lnTo>
                    <a:lnTo>
                      <a:pt x="868909" y="1385337"/>
                    </a:lnTo>
                    <a:lnTo>
                      <a:pt x="900728" y="1392059"/>
                    </a:lnTo>
                    <a:lnTo>
                      <a:pt x="926428" y="1411002"/>
                    </a:lnTo>
                    <a:lnTo>
                      <a:pt x="946009" y="1414669"/>
                    </a:lnTo>
                    <a:lnTo>
                      <a:pt x="953964" y="1411613"/>
                    </a:lnTo>
                    <a:lnTo>
                      <a:pt x="987619" y="1418335"/>
                    </a:lnTo>
                    <a:lnTo>
                      <a:pt x="1022497" y="1442168"/>
                    </a:lnTo>
                    <a:lnTo>
                      <a:pt x="1041467" y="1430557"/>
                    </a:lnTo>
                    <a:lnTo>
                      <a:pt x="1047586" y="1421391"/>
                    </a:lnTo>
                    <a:lnTo>
                      <a:pt x="1036571" y="1404892"/>
                    </a:lnTo>
                    <a:lnTo>
                      <a:pt x="1030452" y="1367615"/>
                    </a:lnTo>
                    <a:lnTo>
                      <a:pt x="1019438" y="1324839"/>
                    </a:lnTo>
                    <a:lnTo>
                      <a:pt x="1014543" y="1310173"/>
                    </a:lnTo>
                    <a:lnTo>
                      <a:pt x="1019438" y="1282674"/>
                    </a:lnTo>
                    <a:lnTo>
                      <a:pt x="1026169" y="1258841"/>
                    </a:lnTo>
                    <a:lnTo>
                      <a:pt x="1034124" y="1231342"/>
                    </a:lnTo>
                    <a:lnTo>
                      <a:pt x="1043302" y="1197733"/>
                    </a:lnTo>
                    <a:lnTo>
                      <a:pt x="1029228" y="1186122"/>
                    </a:lnTo>
                    <a:lnTo>
                      <a:pt x="1035347" y="1174511"/>
                    </a:lnTo>
                    <a:lnTo>
                      <a:pt x="1059824" y="1172678"/>
                    </a:lnTo>
                    <a:lnTo>
                      <a:pt x="1083688" y="1139068"/>
                    </a:lnTo>
                    <a:lnTo>
                      <a:pt x="1104493" y="1135402"/>
                    </a:lnTo>
                    <a:lnTo>
                      <a:pt x="1139984" y="1113403"/>
                    </a:lnTo>
                    <a:lnTo>
                      <a:pt x="1150998" y="1104236"/>
                    </a:lnTo>
                    <a:lnTo>
                      <a:pt x="1189548" y="1083459"/>
                    </a:lnTo>
                    <a:lnTo>
                      <a:pt x="1224427" y="1068793"/>
                    </a:lnTo>
                    <a:lnTo>
                      <a:pt x="1256858" y="1049238"/>
                    </a:lnTo>
                    <a:lnTo>
                      <a:pt x="1273379" y="1036405"/>
                    </a:lnTo>
                    <a:lnTo>
                      <a:pt x="1308258" y="1004018"/>
                    </a:lnTo>
                    <a:lnTo>
                      <a:pt x="1316213" y="999129"/>
                    </a:lnTo>
                    <a:lnTo>
                      <a:pt x="1329063" y="989963"/>
                    </a:lnTo>
                    <a:lnTo>
                      <a:pt x="1344973" y="978352"/>
                    </a:lnTo>
                    <a:lnTo>
                      <a:pt x="1351092" y="966741"/>
                    </a:lnTo>
                    <a:lnTo>
                      <a:pt x="1411671" y="939242"/>
                    </a:lnTo>
                    <a:lnTo>
                      <a:pt x="1434311" y="932520"/>
                    </a:lnTo>
                    <a:lnTo>
                      <a:pt x="1431863" y="904410"/>
                    </a:lnTo>
                    <a:cubicBezTo>
                      <a:pt x="1430028" y="903188"/>
                      <a:pt x="1430028" y="901355"/>
                      <a:pt x="1431252" y="899522"/>
                    </a:cubicBezTo>
                    <a:close/>
                  </a:path>
                </a:pathLst>
              </a:custGeom>
              <a:solidFill>
                <a:srgbClr val="FFFFFF"/>
              </a:solidFill>
              <a:ln>
                <a:noFill/>
              </a:ln>
            </p:spPr>
            <p:txBody>
              <a:bodyPr spcFirstLastPara="1" wrap="square" lIns="91340" tIns="45658" rIns="91340" bIns="45658" anchor="ctr" anchorCtr="0">
                <a:noAutofit/>
              </a:bodyPr>
              <a:lstStyle/>
              <a:p>
                <a:pPr defTabSz="913554">
                  <a:buClr>
                    <a:srgbClr val="000000"/>
                  </a:buClr>
                  <a:defRPr/>
                </a:pPr>
                <a:endParaRPr sz="1898" kern="0" dirty="0">
                  <a:solidFill>
                    <a:srgbClr val="000000"/>
                  </a:solidFill>
                  <a:latin typeface="Libre Franklin"/>
                  <a:ea typeface="Libre Franklin"/>
                  <a:cs typeface="Libre Franklin"/>
                  <a:sym typeface="Libre Franklin"/>
                </a:endParaRPr>
              </a:p>
            </p:txBody>
          </p:sp>
          <p:pic>
            <p:nvPicPr>
              <p:cNvPr id="15" name="Graphic 14" descr="Network with solid fill">
                <a:extLst>
                  <a:ext uri="{FF2B5EF4-FFF2-40B4-BE49-F238E27FC236}">
                    <a16:creationId xmlns:a16="http://schemas.microsoft.com/office/drawing/2014/main" id="{08D220B8-A328-17EA-4014-826B9FFD5C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0261" y="2596676"/>
                <a:ext cx="239396" cy="239396"/>
              </a:xfrm>
              <a:prstGeom prst="rect">
                <a:avLst/>
              </a:prstGeom>
            </p:spPr>
          </p:pic>
        </p:grpSp>
        <p:grpSp>
          <p:nvGrpSpPr>
            <p:cNvPr id="16" name="Group 15">
              <a:extLst>
                <a:ext uri="{FF2B5EF4-FFF2-40B4-BE49-F238E27FC236}">
                  <a16:creationId xmlns:a16="http://schemas.microsoft.com/office/drawing/2014/main" id="{8686F2FD-5B8E-15A5-C3A5-A6C28E69C04C}"/>
                </a:ext>
              </a:extLst>
            </p:cNvPr>
            <p:cNvGrpSpPr/>
            <p:nvPr/>
          </p:nvGrpSpPr>
          <p:grpSpPr>
            <a:xfrm>
              <a:off x="3247657" y="2424046"/>
              <a:ext cx="632014" cy="528702"/>
              <a:chOff x="4146137" y="764289"/>
              <a:chExt cx="632014" cy="528702"/>
            </a:xfrm>
          </p:grpSpPr>
          <p:sp>
            <p:nvSpPr>
              <p:cNvPr id="17" name="object 366">
                <a:extLst>
                  <a:ext uri="{FF2B5EF4-FFF2-40B4-BE49-F238E27FC236}">
                    <a16:creationId xmlns:a16="http://schemas.microsoft.com/office/drawing/2014/main" id="{4AA2D852-7E01-B8E1-13B3-DAE82AAB283E}"/>
                  </a:ext>
                </a:extLst>
              </p:cNvPr>
              <p:cNvSpPr txBox="1"/>
              <p:nvPr/>
            </p:nvSpPr>
            <p:spPr>
              <a:xfrm>
                <a:off x="4146137" y="764289"/>
                <a:ext cx="632014" cy="521909"/>
              </a:xfrm>
              <a:prstGeom prst="roundRect">
                <a:avLst/>
              </a:prstGeom>
              <a:solidFill>
                <a:schemeClr val="accent1"/>
              </a:solidFill>
              <a:ln w="12700">
                <a:solidFill>
                  <a:srgbClr val="FFFFFF"/>
                </a:solidFill>
              </a:ln>
            </p:spPr>
            <p:txBody>
              <a:bodyPr vert="horz" wrap="square" lIns="0" tIns="7977" rIns="0" bIns="0" rtlCol="0" anchor="ctr">
                <a:noAutofit/>
              </a:bodyPr>
              <a:lstStyle/>
              <a:p>
                <a:pPr algn="ctr" defTabSz="913577">
                  <a:spcBef>
                    <a:spcPts val="63"/>
                  </a:spcBef>
                  <a:defRPr/>
                </a:pPr>
                <a:endParaRPr lang="en-US" sz="1399" kern="0" spc="-3" dirty="0">
                  <a:solidFill>
                    <a:srgbClr val="FFFFFF"/>
                  </a:solidFill>
                  <a:latin typeface="Arial"/>
                  <a:cs typeface="Calibri"/>
                </a:endParaRPr>
              </a:p>
            </p:txBody>
          </p:sp>
          <p:grpSp>
            <p:nvGrpSpPr>
              <p:cNvPr id="18" name="Group 17">
                <a:extLst>
                  <a:ext uri="{FF2B5EF4-FFF2-40B4-BE49-F238E27FC236}">
                    <a16:creationId xmlns:a16="http://schemas.microsoft.com/office/drawing/2014/main" id="{9CA8CB13-3FDB-0ABA-5B0E-B0A2A6B0F4F8}"/>
                  </a:ext>
                </a:extLst>
              </p:cNvPr>
              <p:cNvGrpSpPr/>
              <p:nvPr/>
            </p:nvGrpSpPr>
            <p:grpSpPr>
              <a:xfrm>
                <a:off x="4525005" y="800760"/>
                <a:ext cx="220383" cy="189138"/>
                <a:chOff x="3057802" y="600046"/>
                <a:chExt cx="675313" cy="579568"/>
              </a:xfrm>
              <a:solidFill>
                <a:srgbClr val="F4BC46"/>
              </a:solidFill>
            </p:grpSpPr>
            <p:sp>
              <p:nvSpPr>
                <p:cNvPr id="24" name="Freeform: Shape 23">
                  <a:extLst>
                    <a:ext uri="{FF2B5EF4-FFF2-40B4-BE49-F238E27FC236}">
                      <a16:creationId xmlns:a16="http://schemas.microsoft.com/office/drawing/2014/main" id="{550D7DF7-7461-FFFC-553C-6EE527FD9642}"/>
                    </a:ext>
                  </a:extLst>
                </p:cNvPr>
                <p:cNvSpPr/>
                <p:nvPr/>
              </p:nvSpPr>
              <p:spPr>
                <a:xfrm>
                  <a:off x="3166032" y="1127151"/>
                  <a:ext cx="52463" cy="52463"/>
                </a:xfrm>
                <a:custGeom>
                  <a:avLst/>
                  <a:gdLst>
                    <a:gd name="connsiteX0" fmla="*/ 52464 w 52463"/>
                    <a:gd name="connsiteY0" fmla="*/ 26232 h 52463"/>
                    <a:gd name="connsiteX1" fmla="*/ 26232 w 52463"/>
                    <a:gd name="connsiteY1" fmla="*/ 52464 h 52463"/>
                    <a:gd name="connsiteX2" fmla="*/ 0 w 52463"/>
                    <a:gd name="connsiteY2" fmla="*/ 26232 h 52463"/>
                    <a:gd name="connsiteX3" fmla="*/ 26232 w 52463"/>
                    <a:gd name="connsiteY3" fmla="*/ 0 h 52463"/>
                    <a:gd name="connsiteX4" fmla="*/ 52464 w 52463"/>
                    <a:gd name="connsiteY4" fmla="*/ 26232 h 52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63" h="52463">
                      <a:moveTo>
                        <a:pt x="52464" y="26232"/>
                      </a:moveTo>
                      <a:cubicBezTo>
                        <a:pt x="52464" y="40719"/>
                        <a:pt x="40719" y="52464"/>
                        <a:pt x="26232" y="52464"/>
                      </a:cubicBezTo>
                      <a:cubicBezTo>
                        <a:pt x="11744" y="52464"/>
                        <a:pt x="0" y="40719"/>
                        <a:pt x="0" y="26232"/>
                      </a:cubicBezTo>
                      <a:cubicBezTo>
                        <a:pt x="0" y="11744"/>
                        <a:pt x="11744" y="0"/>
                        <a:pt x="26232" y="0"/>
                      </a:cubicBezTo>
                      <a:cubicBezTo>
                        <a:pt x="40719" y="0"/>
                        <a:pt x="52464" y="11744"/>
                        <a:pt x="52464" y="26232"/>
                      </a:cubicBezTo>
                      <a:close/>
                    </a:path>
                  </a:pathLst>
                </a:custGeom>
                <a:grpFill/>
                <a:ln w="9525" cap="flat">
                  <a:noFill/>
                  <a:prstDash val="solid"/>
                  <a:miter/>
                </a:ln>
              </p:spPr>
              <p:txBody>
                <a:bodyPr rtlCol="0" anchor="ctr"/>
                <a:lstStyle/>
                <a:p>
                  <a:pPr defTabSz="913577">
                    <a:defRPr/>
                  </a:pPr>
                  <a:endParaRPr lang="en-US" sz="1798" kern="0" dirty="0">
                    <a:solidFill>
                      <a:srgbClr val="000000"/>
                    </a:solidFill>
                    <a:latin typeface="Arial"/>
                  </a:endParaRPr>
                </a:p>
              </p:txBody>
            </p:sp>
            <p:sp>
              <p:nvSpPr>
                <p:cNvPr id="25" name="Freeform: Shape 24">
                  <a:extLst>
                    <a:ext uri="{FF2B5EF4-FFF2-40B4-BE49-F238E27FC236}">
                      <a16:creationId xmlns:a16="http://schemas.microsoft.com/office/drawing/2014/main" id="{C8F2B841-4C11-ECDA-24BB-4047C3D751DB}"/>
                    </a:ext>
                  </a:extLst>
                </p:cNvPr>
                <p:cNvSpPr/>
                <p:nvPr/>
              </p:nvSpPr>
              <p:spPr>
                <a:xfrm>
                  <a:off x="3229116" y="1056305"/>
                  <a:ext cx="91306" cy="91306"/>
                </a:xfrm>
                <a:custGeom>
                  <a:avLst/>
                  <a:gdLst>
                    <a:gd name="connsiteX0" fmla="*/ 91307 w 91306"/>
                    <a:gd name="connsiteY0" fmla="*/ 45653 h 91306"/>
                    <a:gd name="connsiteX1" fmla="*/ 45653 w 91306"/>
                    <a:gd name="connsiteY1" fmla="*/ 91307 h 91306"/>
                    <a:gd name="connsiteX2" fmla="*/ 0 w 91306"/>
                    <a:gd name="connsiteY2" fmla="*/ 45653 h 91306"/>
                    <a:gd name="connsiteX3" fmla="*/ 45653 w 91306"/>
                    <a:gd name="connsiteY3" fmla="*/ 0 h 91306"/>
                    <a:gd name="connsiteX4" fmla="*/ 91307 w 91306"/>
                    <a:gd name="connsiteY4" fmla="*/ 45653 h 91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6" h="91306">
                      <a:moveTo>
                        <a:pt x="91307" y="45653"/>
                      </a:moveTo>
                      <a:cubicBezTo>
                        <a:pt x="91307" y="70867"/>
                        <a:pt x="70867" y="91307"/>
                        <a:pt x="45653" y="91307"/>
                      </a:cubicBezTo>
                      <a:cubicBezTo>
                        <a:pt x="20440" y="91307"/>
                        <a:pt x="0" y="70867"/>
                        <a:pt x="0" y="45653"/>
                      </a:cubicBezTo>
                      <a:cubicBezTo>
                        <a:pt x="0" y="20440"/>
                        <a:pt x="20440" y="0"/>
                        <a:pt x="45653" y="0"/>
                      </a:cubicBezTo>
                      <a:cubicBezTo>
                        <a:pt x="70867" y="0"/>
                        <a:pt x="91307" y="20440"/>
                        <a:pt x="91307" y="45653"/>
                      </a:cubicBezTo>
                      <a:close/>
                    </a:path>
                  </a:pathLst>
                </a:custGeom>
                <a:grpFill/>
                <a:ln w="9525" cap="flat">
                  <a:noFill/>
                  <a:prstDash val="solid"/>
                  <a:miter/>
                </a:ln>
              </p:spPr>
              <p:txBody>
                <a:bodyPr rtlCol="0" anchor="ctr"/>
                <a:lstStyle/>
                <a:p>
                  <a:pPr defTabSz="913577">
                    <a:defRPr/>
                  </a:pPr>
                  <a:endParaRPr lang="en-US" sz="1798" kern="0" dirty="0">
                    <a:solidFill>
                      <a:srgbClr val="000000"/>
                    </a:solidFill>
                    <a:latin typeface="Arial"/>
                  </a:endParaRPr>
                </a:p>
              </p:txBody>
            </p:sp>
            <p:sp>
              <p:nvSpPr>
                <p:cNvPr id="26" name="Freeform: Shape 25">
                  <a:extLst>
                    <a:ext uri="{FF2B5EF4-FFF2-40B4-BE49-F238E27FC236}">
                      <a16:creationId xmlns:a16="http://schemas.microsoft.com/office/drawing/2014/main" id="{2B3C7497-C160-6380-43BC-A22D06A4B06F}"/>
                    </a:ext>
                  </a:extLst>
                </p:cNvPr>
                <p:cNvSpPr/>
                <p:nvPr/>
              </p:nvSpPr>
              <p:spPr>
                <a:xfrm>
                  <a:off x="3057802" y="600046"/>
                  <a:ext cx="675313" cy="458924"/>
                </a:xfrm>
                <a:custGeom>
                  <a:avLst/>
                  <a:gdLst>
                    <a:gd name="connsiteX0" fmla="*/ 587814 w 675313"/>
                    <a:gd name="connsiteY0" fmla="*/ 155840 h 458924"/>
                    <a:gd name="connsiteX1" fmla="*/ 567906 w 675313"/>
                    <a:gd name="connsiteY1" fmla="*/ 158440 h 458924"/>
                    <a:gd name="connsiteX2" fmla="*/ 570507 w 675313"/>
                    <a:gd name="connsiteY2" fmla="*/ 138524 h 458924"/>
                    <a:gd name="connsiteX3" fmla="*/ 483896 w 675313"/>
                    <a:gd name="connsiteY3" fmla="*/ 51951 h 458924"/>
                    <a:gd name="connsiteX4" fmla="*/ 430222 w 675313"/>
                    <a:gd name="connsiteY4" fmla="*/ 70134 h 458924"/>
                    <a:gd name="connsiteX5" fmla="*/ 345402 w 675313"/>
                    <a:gd name="connsiteY5" fmla="*/ 2 h 458924"/>
                    <a:gd name="connsiteX6" fmla="*/ 261420 w 675313"/>
                    <a:gd name="connsiteY6" fmla="*/ 64934 h 458924"/>
                    <a:gd name="connsiteX7" fmla="*/ 189573 w 675313"/>
                    <a:gd name="connsiteY7" fmla="*/ 25976 h 458924"/>
                    <a:gd name="connsiteX8" fmla="*/ 102991 w 675313"/>
                    <a:gd name="connsiteY8" fmla="*/ 112549 h 458924"/>
                    <a:gd name="connsiteX9" fmla="*/ 105591 w 675313"/>
                    <a:gd name="connsiteY9" fmla="*/ 132466 h 458924"/>
                    <a:gd name="connsiteX10" fmla="*/ 85675 w 675313"/>
                    <a:gd name="connsiteY10" fmla="*/ 129865 h 458924"/>
                    <a:gd name="connsiteX11" fmla="*/ 5 w 675313"/>
                    <a:gd name="connsiteY11" fmla="*/ 217351 h 458924"/>
                    <a:gd name="connsiteX12" fmla="*/ 85675 w 675313"/>
                    <a:gd name="connsiteY12" fmla="*/ 303020 h 458924"/>
                    <a:gd name="connsiteX13" fmla="*/ 86541 w 675313"/>
                    <a:gd name="connsiteY13" fmla="*/ 303020 h 458924"/>
                    <a:gd name="connsiteX14" fmla="*/ 180256 w 675313"/>
                    <a:gd name="connsiteY14" fmla="*/ 380566 h 458924"/>
                    <a:gd name="connsiteX15" fmla="*/ 225063 w 675313"/>
                    <a:gd name="connsiteY15" fmla="*/ 362761 h 458924"/>
                    <a:gd name="connsiteX16" fmla="*/ 224197 w 675313"/>
                    <a:gd name="connsiteY16" fmla="*/ 372286 h 458924"/>
                    <a:gd name="connsiteX17" fmla="*/ 311085 w 675313"/>
                    <a:gd name="connsiteY17" fmla="*/ 458925 h 458924"/>
                    <a:gd name="connsiteX18" fmla="*/ 397361 w 675313"/>
                    <a:gd name="connsiteY18" fmla="*/ 380078 h 458924"/>
                    <a:gd name="connsiteX19" fmla="*/ 466617 w 675313"/>
                    <a:gd name="connsiteY19" fmla="*/ 415577 h 458924"/>
                    <a:gd name="connsiteX20" fmla="*/ 553200 w 675313"/>
                    <a:gd name="connsiteY20" fmla="*/ 328995 h 458924"/>
                    <a:gd name="connsiteX21" fmla="*/ 553200 w 675313"/>
                    <a:gd name="connsiteY21" fmla="*/ 321204 h 458924"/>
                    <a:gd name="connsiteX22" fmla="*/ 587823 w 675313"/>
                    <a:gd name="connsiteY22" fmla="*/ 328995 h 458924"/>
                    <a:gd name="connsiteX23" fmla="*/ 675308 w 675313"/>
                    <a:gd name="connsiteY23" fmla="*/ 243325 h 458924"/>
                    <a:gd name="connsiteX24" fmla="*/ 589640 w 675313"/>
                    <a:gd name="connsiteY24" fmla="*/ 155840 h 458924"/>
                    <a:gd name="connsiteX25" fmla="*/ 587823 w 675313"/>
                    <a:gd name="connsiteY25" fmla="*/ 155840 h 45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313" h="458924">
                      <a:moveTo>
                        <a:pt x="587814" y="155840"/>
                      </a:moveTo>
                      <a:cubicBezTo>
                        <a:pt x="581094" y="155851"/>
                        <a:pt x="574403" y="156725"/>
                        <a:pt x="567906" y="158440"/>
                      </a:cubicBezTo>
                      <a:cubicBezTo>
                        <a:pt x="569678" y="151951"/>
                        <a:pt x="570552" y="145250"/>
                        <a:pt x="570507" y="138524"/>
                      </a:cubicBezTo>
                      <a:cubicBezTo>
                        <a:pt x="570360" y="90757"/>
                        <a:pt x="531663" y="52077"/>
                        <a:pt x="483896" y="51951"/>
                      </a:cubicBezTo>
                      <a:cubicBezTo>
                        <a:pt x="464503" y="52009"/>
                        <a:pt x="445658" y="58394"/>
                        <a:pt x="430222" y="70134"/>
                      </a:cubicBezTo>
                      <a:cubicBezTo>
                        <a:pt x="422669" y="29297"/>
                        <a:pt x="386931" y="-253"/>
                        <a:pt x="345402" y="2"/>
                      </a:cubicBezTo>
                      <a:cubicBezTo>
                        <a:pt x="306042" y="443"/>
                        <a:pt x="271756" y="26952"/>
                        <a:pt x="261420" y="64934"/>
                      </a:cubicBezTo>
                      <a:cubicBezTo>
                        <a:pt x="245574" y="40663"/>
                        <a:pt x="218560" y="26015"/>
                        <a:pt x="189573" y="25976"/>
                      </a:cubicBezTo>
                      <a:cubicBezTo>
                        <a:pt x="141816" y="26112"/>
                        <a:pt x="103132" y="64792"/>
                        <a:pt x="102991" y="112549"/>
                      </a:cubicBezTo>
                      <a:cubicBezTo>
                        <a:pt x="103002" y="119272"/>
                        <a:pt x="103875" y="125966"/>
                        <a:pt x="105591" y="132466"/>
                      </a:cubicBezTo>
                      <a:cubicBezTo>
                        <a:pt x="99092" y="130750"/>
                        <a:pt x="92397" y="129876"/>
                        <a:pt x="85675" y="129865"/>
                      </a:cubicBezTo>
                      <a:cubicBezTo>
                        <a:pt x="37859" y="130367"/>
                        <a:pt x="-496" y="169535"/>
                        <a:pt x="5" y="217351"/>
                      </a:cubicBezTo>
                      <a:cubicBezTo>
                        <a:pt x="499" y="264459"/>
                        <a:pt x="38567" y="302526"/>
                        <a:pt x="85675" y="303020"/>
                      </a:cubicBezTo>
                      <a:lnTo>
                        <a:pt x="86541" y="303020"/>
                      </a:lnTo>
                      <a:cubicBezTo>
                        <a:pt x="91007" y="350313"/>
                        <a:pt x="132963" y="385031"/>
                        <a:pt x="180256" y="380566"/>
                      </a:cubicBezTo>
                      <a:cubicBezTo>
                        <a:pt x="196584" y="379024"/>
                        <a:pt x="212130" y="372846"/>
                        <a:pt x="225063" y="362761"/>
                      </a:cubicBezTo>
                      <a:cubicBezTo>
                        <a:pt x="225063" y="365362"/>
                        <a:pt x="224197" y="368819"/>
                        <a:pt x="224197" y="372286"/>
                      </a:cubicBezTo>
                      <a:cubicBezTo>
                        <a:pt x="224265" y="420205"/>
                        <a:pt x="263166" y="458993"/>
                        <a:pt x="311085" y="458925"/>
                      </a:cubicBezTo>
                      <a:cubicBezTo>
                        <a:pt x="355887" y="458861"/>
                        <a:pt x="393274" y="424694"/>
                        <a:pt x="397361" y="380078"/>
                      </a:cubicBezTo>
                      <a:cubicBezTo>
                        <a:pt x="413342" y="402421"/>
                        <a:pt x="439147" y="415649"/>
                        <a:pt x="466617" y="415577"/>
                      </a:cubicBezTo>
                      <a:cubicBezTo>
                        <a:pt x="514377" y="415436"/>
                        <a:pt x="553059" y="376754"/>
                        <a:pt x="553200" y="328995"/>
                      </a:cubicBezTo>
                      <a:lnTo>
                        <a:pt x="553200" y="321204"/>
                      </a:lnTo>
                      <a:cubicBezTo>
                        <a:pt x="564125" y="326025"/>
                        <a:pt x="575885" y="328671"/>
                        <a:pt x="587823" y="328995"/>
                      </a:cubicBezTo>
                      <a:cubicBezTo>
                        <a:pt x="635639" y="329497"/>
                        <a:pt x="674807" y="291141"/>
                        <a:pt x="675308" y="243325"/>
                      </a:cubicBezTo>
                      <a:cubicBezTo>
                        <a:pt x="675810" y="195510"/>
                        <a:pt x="637455" y="156342"/>
                        <a:pt x="589640" y="155840"/>
                      </a:cubicBezTo>
                      <a:cubicBezTo>
                        <a:pt x="589034" y="155833"/>
                        <a:pt x="588429" y="155833"/>
                        <a:pt x="587823" y="155840"/>
                      </a:cubicBezTo>
                      <a:close/>
                    </a:path>
                  </a:pathLst>
                </a:custGeom>
                <a:grpFill/>
                <a:ln w="9525" cap="flat">
                  <a:noFill/>
                  <a:prstDash val="solid"/>
                  <a:miter/>
                </a:ln>
              </p:spPr>
              <p:txBody>
                <a:bodyPr rtlCol="0" anchor="ctr"/>
                <a:lstStyle/>
                <a:p>
                  <a:pPr defTabSz="913577">
                    <a:defRPr/>
                  </a:pPr>
                  <a:endParaRPr lang="en-US" sz="1798" kern="0" dirty="0">
                    <a:solidFill>
                      <a:srgbClr val="000000"/>
                    </a:solidFill>
                    <a:latin typeface="Arial"/>
                  </a:endParaRPr>
                </a:p>
              </p:txBody>
            </p:sp>
          </p:grpSp>
          <p:pic>
            <p:nvPicPr>
              <p:cNvPr id="19" name="Graphic 18" descr="User with solid fill">
                <a:extLst>
                  <a:ext uri="{FF2B5EF4-FFF2-40B4-BE49-F238E27FC236}">
                    <a16:creationId xmlns:a16="http://schemas.microsoft.com/office/drawing/2014/main" id="{B26C9A63-BFA6-3CCE-1CB8-A5A26A2659A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44834" y="866541"/>
                <a:ext cx="426450" cy="426450"/>
              </a:xfrm>
              <a:prstGeom prst="rect">
                <a:avLst/>
              </a:prstGeom>
            </p:spPr>
          </p:pic>
          <p:grpSp>
            <p:nvGrpSpPr>
              <p:cNvPr id="20" name="Group 19">
                <a:extLst>
                  <a:ext uri="{FF2B5EF4-FFF2-40B4-BE49-F238E27FC236}">
                    <a16:creationId xmlns:a16="http://schemas.microsoft.com/office/drawing/2014/main" id="{342662D2-E880-0E03-A2B2-72BB4E07771A}"/>
                  </a:ext>
                </a:extLst>
              </p:cNvPr>
              <p:cNvGrpSpPr/>
              <p:nvPr/>
            </p:nvGrpSpPr>
            <p:grpSpPr>
              <a:xfrm flipH="1">
                <a:off x="4184403" y="872850"/>
                <a:ext cx="199751" cy="231683"/>
                <a:chOff x="3057802" y="600046"/>
                <a:chExt cx="675313" cy="579568"/>
              </a:xfrm>
              <a:solidFill>
                <a:srgbClr val="CC7B28"/>
              </a:solidFill>
            </p:grpSpPr>
            <p:sp>
              <p:nvSpPr>
                <p:cNvPr id="21" name="Freeform: Shape 20">
                  <a:extLst>
                    <a:ext uri="{FF2B5EF4-FFF2-40B4-BE49-F238E27FC236}">
                      <a16:creationId xmlns:a16="http://schemas.microsoft.com/office/drawing/2014/main" id="{2CFD5D5C-6C1D-A43E-E7EA-050616E5109B}"/>
                    </a:ext>
                  </a:extLst>
                </p:cNvPr>
                <p:cNvSpPr/>
                <p:nvPr/>
              </p:nvSpPr>
              <p:spPr>
                <a:xfrm>
                  <a:off x="3166032" y="1127151"/>
                  <a:ext cx="52463" cy="52463"/>
                </a:xfrm>
                <a:custGeom>
                  <a:avLst/>
                  <a:gdLst>
                    <a:gd name="connsiteX0" fmla="*/ 52464 w 52463"/>
                    <a:gd name="connsiteY0" fmla="*/ 26232 h 52463"/>
                    <a:gd name="connsiteX1" fmla="*/ 26232 w 52463"/>
                    <a:gd name="connsiteY1" fmla="*/ 52464 h 52463"/>
                    <a:gd name="connsiteX2" fmla="*/ 0 w 52463"/>
                    <a:gd name="connsiteY2" fmla="*/ 26232 h 52463"/>
                    <a:gd name="connsiteX3" fmla="*/ 26232 w 52463"/>
                    <a:gd name="connsiteY3" fmla="*/ 0 h 52463"/>
                    <a:gd name="connsiteX4" fmla="*/ 52464 w 52463"/>
                    <a:gd name="connsiteY4" fmla="*/ 26232 h 52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63" h="52463">
                      <a:moveTo>
                        <a:pt x="52464" y="26232"/>
                      </a:moveTo>
                      <a:cubicBezTo>
                        <a:pt x="52464" y="40719"/>
                        <a:pt x="40719" y="52464"/>
                        <a:pt x="26232" y="52464"/>
                      </a:cubicBezTo>
                      <a:cubicBezTo>
                        <a:pt x="11744" y="52464"/>
                        <a:pt x="0" y="40719"/>
                        <a:pt x="0" y="26232"/>
                      </a:cubicBezTo>
                      <a:cubicBezTo>
                        <a:pt x="0" y="11744"/>
                        <a:pt x="11744" y="0"/>
                        <a:pt x="26232" y="0"/>
                      </a:cubicBezTo>
                      <a:cubicBezTo>
                        <a:pt x="40719" y="0"/>
                        <a:pt x="52464" y="11744"/>
                        <a:pt x="52464" y="26232"/>
                      </a:cubicBezTo>
                      <a:close/>
                    </a:path>
                  </a:pathLst>
                </a:custGeom>
                <a:grpFill/>
                <a:ln w="9525" cap="flat">
                  <a:noFill/>
                  <a:prstDash val="solid"/>
                  <a:miter/>
                </a:ln>
              </p:spPr>
              <p:txBody>
                <a:bodyPr rtlCol="0" anchor="ctr"/>
                <a:lstStyle/>
                <a:p>
                  <a:pPr defTabSz="913577">
                    <a:defRPr/>
                  </a:pPr>
                  <a:endParaRPr lang="en-US" sz="1798" kern="0" dirty="0">
                    <a:solidFill>
                      <a:srgbClr val="000000"/>
                    </a:solidFill>
                    <a:latin typeface="Arial"/>
                  </a:endParaRPr>
                </a:p>
              </p:txBody>
            </p:sp>
            <p:sp>
              <p:nvSpPr>
                <p:cNvPr id="22" name="Freeform: Shape 21">
                  <a:extLst>
                    <a:ext uri="{FF2B5EF4-FFF2-40B4-BE49-F238E27FC236}">
                      <a16:creationId xmlns:a16="http://schemas.microsoft.com/office/drawing/2014/main" id="{48F2C584-F128-62B0-82DE-969C40CAA921}"/>
                    </a:ext>
                  </a:extLst>
                </p:cNvPr>
                <p:cNvSpPr/>
                <p:nvPr/>
              </p:nvSpPr>
              <p:spPr>
                <a:xfrm>
                  <a:off x="3229116" y="1056305"/>
                  <a:ext cx="91306" cy="91306"/>
                </a:xfrm>
                <a:custGeom>
                  <a:avLst/>
                  <a:gdLst>
                    <a:gd name="connsiteX0" fmla="*/ 91307 w 91306"/>
                    <a:gd name="connsiteY0" fmla="*/ 45653 h 91306"/>
                    <a:gd name="connsiteX1" fmla="*/ 45653 w 91306"/>
                    <a:gd name="connsiteY1" fmla="*/ 91307 h 91306"/>
                    <a:gd name="connsiteX2" fmla="*/ 0 w 91306"/>
                    <a:gd name="connsiteY2" fmla="*/ 45653 h 91306"/>
                    <a:gd name="connsiteX3" fmla="*/ 45653 w 91306"/>
                    <a:gd name="connsiteY3" fmla="*/ 0 h 91306"/>
                    <a:gd name="connsiteX4" fmla="*/ 91307 w 91306"/>
                    <a:gd name="connsiteY4" fmla="*/ 45653 h 91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6" h="91306">
                      <a:moveTo>
                        <a:pt x="91307" y="45653"/>
                      </a:moveTo>
                      <a:cubicBezTo>
                        <a:pt x="91307" y="70867"/>
                        <a:pt x="70867" y="91307"/>
                        <a:pt x="45653" y="91307"/>
                      </a:cubicBezTo>
                      <a:cubicBezTo>
                        <a:pt x="20440" y="91307"/>
                        <a:pt x="0" y="70867"/>
                        <a:pt x="0" y="45653"/>
                      </a:cubicBezTo>
                      <a:cubicBezTo>
                        <a:pt x="0" y="20440"/>
                        <a:pt x="20440" y="0"/>
                        <a:pt x="45653" y="0"/>
                      </a:cubicBezTo>
                      <a:cubicBezTo>
                        <a:pt x="70867" y="0"/>
                        <a:pt x="91307" y="20440"/>
                        <a:pt x="91307" y="45653"/>
                      </a:cubicBezTo>
                      <a:close/>
                    </a:path>
                  </a:pathLst>
                </a:custGeom>
                <a:grpFill/>
                <a:ln w="9525" cap="flat">
                  <a:noFill/>
                  <a:prstDash val="solid"/>
                  <a:miter/>
                </a:ln>
              </p:spPr>
              <p:txBody>
                <a:bodyPr rtlCol="0" anchor="ctr"/>
                <a:lstStyle/>
                <a:p>
                  <a:pPr defTabSz="913577">
                    <a:defRPr/>
                  </a:pPr>
                  <a:endParaRPr lang="en-US" sz="1798" kern="0" dirty="0">
                    <a:solidFill>
                      <a:srgbClr val="000000"/>
                    </a:solidFill>
                    <a:latin typeface="Arial"/>
                  </a:endParaRPr>
                </a:p>
              </p:txBody>
            </p:sp>
            <p:sp>
              <p:nvSpPr>
                <p:cNvPr id="23" name="Freeform: Shape 22">
                  <a:extLst>
                    <a:ext uri="{FF2B5EF4-FFF2-40B4-BE49-F238E27FC236}">
                      <a16:creationId xmlns:a16="http://schemas.microsoft.com/office/drawing/2014/main" id="{5977FFD9-EFC6-8F48-2C3D-5E1068F431C3}"/>
                    </a:ext>
                  </a:extLst>
                </p:cNvPr>
                <p:cNvSpPr/>
                <p:nvPr/>
              </p:nvSpPr>
              <p:spPr>
                <a:xfrm>
                  <a:off x="3057802" y="600046"/>
                  <a:ext cx="675313" cy="458924"/>
                </a:xfrm>
                <a:custGeom>
                  <a:avLst/>
                  <a:gdLst>
                    <a:gd name="connsiteX0" fmla="*/ 587814 w 675313"/>
                    <a:gd name="connsiteY0" fmla="*/ 155840 h 458924"/>
                    <a:gd name="connsiteX1" fmla="*/ 567906 w 675313"/>
                    <a:gd name="connsiteY1" fmla="*/ 158440 h 458924"/>
                    <a:gd name="connsiteX2" fmla="*/ 570507 w 675313"/>
                    <a:gd name="connsiteY2" fmla="*/ 138524 h 458924"/>
                    <a:gd name="connsiteX3" fmla="*/ 483896 w 675313"/>
                    <a:gd name="connsiteY3" fmla="*/ 51951 h 458924"/>
                    <a:gd name="connsiteX4" fmla="*/ 430222 w 675313"/>
                    <a:gd name="connsiteY4" fmla="*/ 70134 h 458924"/>
                    <a:gd name="connsiteX5" fmla="*/ 345402 w 675313"/>
                    <a:gd name="connsiteY5" fmla="*/ 2 h 458924"/>
                    <a:gd name="connsiteX6" fmla="*/ 261420 w 675313"/>
                    <a:gd name="connsiteY6" fmla="*/ 64934 h 458924"/>
                    <a:gd name="connsiteX7" fmla="*/ 189573 w 675313"/>
                    <a:gd name="connsiteY7" fmla="*/ 25976 h 458924"/>
                    <a:gd name="connsiteX8" fmla="*/ 102991 w 675313"/>
                    <a:gd name="connsiteY8" fmla="*/ 112549 h 458924"/>
                    <a:gd name="connsiteX9" fmla="*/ 105591 w 675313"/>
                    <a:gd name="connsiteY9" fmla="*/ 132466 h 458924"/>
                    <a:gd name="connsiteX10" fmla="*/ 85675 w 675313"/>
                    <a:gd name="connsiteY10" fmla="*/ 129865 h 458924"/>
                    <a:gd name="connsiteX11" fmla="*/ 5 w 675313"/>
                    <a:gd name="connsiteY11" fmla="*/ 217351 h 458924"/>
                    <a:gd name="connsiteX12" fmla="*/ 85675 w 675313"/>
                    <a:gd name="connsiteY12" fmla="*/ 303020 h 458924"/>
                    <a:gd name="connsiteX13" fmla="*/ 86541 w 675313"/>
                    <a:gd name="connsiteY13" fmla="*/ 303020 h 458924"/>
                    <a:gd name="connsiteX14" fmla="*/ 180256 w 675313"/>
                    <a:gd name="connsiteY14" fmla="*/ 380566 h 458924"/>
                    <a:gd name="connsiteX15" fmla="*/ 225063 w 675313"/>
                    <a:gd name="connsiteY15" fmla="*/ 362761 h 458924"/>
                    <a:gd name="connsiteX16" fmla="*/ 224197 w 675313"/>
                    <a:gd name="connsiteY16" fmla="*/ 372286 h 458924"/>
                    <a:gd name="connsiteX17" fmla="*/ 311085 w 675313"/>
                    <a:gd name="connsiteY17" fmla="*/ 458925 h 458924"/>
                    <a:gd name="connsiteX18" fmla="*/ 397361 w 675313"/>
                    <a:gd name="connsiteY18" fmla="*/ 380078 h 458924"/>
                    <a:gd name="connsiteX19" fmla="*/ 466617 w 675313"/>
                    <a:gd name="connsiteY19" fmla="*/ 415577 h 458924"/>
                    <a:gd name="connsiteX20" fmla="*/ 553200 w 675313"/>
                    <a:gd name="connsiteY20" fmla="*/ 328995 h 458924"/>
                    <a:gd name="connsiteX21" fmla="*/ 553200 w 675313"/>
                    <a:gd name="connsiteY21" fmla="*/ 321204 h 458924"/>
                    <a:gd name="connsiteX22" fmla="*/ 587823 w 675313"/>
                    <a:gd name="connsiteY22" fmla="*/ 328995 h 458924"/>
                    <a:gd name="connsiteX23" fmla="*/ 675308 w 675313"/>
                    <a:gd name="connsiteY23" fmla="*/ 243325 h 458924"/>
                    <a:gd name="connsiteX24" fmla="*/ 589640 w 675313"/>
                    <a:gd name="connsiteY24" fmla="*/ 155840 h 458924"/>
                    <a:gd name="connsiteX25" fmla="*/ 587823 w 675313"/>
                    <a:gd name="connsiteY25" fmla="*/ 155840 h 45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313" h="458924">
                      <a:moveTo>
                        <a:pt x="587814" y="155840"/>
                      </a:moveTo>
                      <a:cubicBezTo>
                        <a:pt x="581094" y="155851"/>
                        <a:pt x="574403" y="156725"/>
                        <a:pt x="567906" y="158440"/>
                      </a:cubicBezTo>
                      <a:cubicBezTo>
                        <a:pt x="569678" y="151951"/>
                        <a:pt x="570552" y="145250"/>
                        <a:pt x="570507" y="138524"/>
                      </a:cubicBezTo>
                      <a:cubicBezTo>
                        <a:pt x="570360" y="90757"/>
                        <a:pt x="531663" y="52077"/>
                        <a:pt x="483896" y="51951"/>
                      </a:cubicBezTo>
                      <a:cubicBezTo>
                        <a:pt x="464503" y="52009"/>
                        <a:pt x="445658" y="58394"/>
                        <a:pt x="430222" y="70134"/>
                      </a:cubicBezTo>
                      <a:cubicBezTo>
                        <a:pt x="422669" y="29297"/>
                        <a:pt x="386931" y="-253"/>
                        <a:pt x="345402" y="2"/>
                      </a:cubicBezTo>
                      <a:cubicBezTo>
                        <a:pt x="306042" y="443"/>
                        <a:pt x="271756" y="26952"/>
                        <a:pt x="261420" y="64934"/>
                      </a:cubicBezTo>
                      <a:cubicBezTo>
                        <a:pt x="245574" y="40663"/>
                        <a:pt x="218560" y="26015"/>
                        <a:pt x="189573" y="25976"/>
                      </a:cubicBezTo>
                      <a:cubicBezTo>
                        <a:pt x="141816" y="26112"/>
                        <a:pt x="103132" y="64792"/>
                        <a:pt x="102991" y="112549"/>
                      </a:cubicBezTo>
                      <a:cubicBezTo>
                        <a:pt x="103002" y="119272"/>
                        <a:pt x="103875" y="125966"/>
                        <a:pt x="105591" y="132466"/>
                      </a:cubicBezTo>
                      <a:cubicBezTo>
                        <a:pt x="99092" y="130750"/>
                        <a:pt x="92397" y="129876"/>
                        <a:pt x="85675" y="129865"/>
                      </a:cubicBezTo>
                      <a:cubicBezTo>
                        <a:pt x="37859" y="130367"/>
                        <a:pt x="-496" y="169535"/>
                        <a:pt x="5" y="217351"/>
                      </a:cubicBezTo>
                      <a:cubicBezTo>
                        <a:pt x="499" y="264459"/>
                        <a:pt x="38567" y="302526"/>
                        <a:pt x="85675" y="303020"/>
                      </a:cubicBezTo>
                      <a:lnTo>
                        <a:pt x="86541" y="303020"/>
                      </a:lnTo>
                      <a:cubicBezTo>
                        <a:pt x="91007" y="350313"/>
                        <a:pt x="132963" y="385031"/>
                        <a:pt x="180256" y="380566"/>
                      </a:cubicBezTo>
                      <a:cubicBezTo>
                        <a:pt x="196584" y="379024"/>
                        <a:pt x="212130" y="372846"/>
                        <a:pt x="225063" y="362761"/>
                      </a:cubicBezTo>
                      <a:cubicBezTo>
                        <a:pt x="225063" y="365362"/>
                        <a:pt x="224197" y="368819"/>
                        <a:pt x="224197" y="372286"/>
                      </a:cubicBezTo>
                      <a:cubicBezTo>
                        <a:pt x="224265" y="420205"/>
                        <a:pt x="263166" y="458993"/>
                        <a:pt x="311085" y="458925"/>
                      </a:cubicBezTo>
                      <a:cubicBezTo>
                        <a:pt x="355887" y="458861"/>
                        <a:pt x="393274" y="424694"/>
                        <a:pt x="397361" y="380078"/>
                      </a:cubicBezTo>
                      <a:cubicBezTo>
                        <a:pt x="413342" y="402421"/>
                        <a:pt x="439147" y="415649"/>
                        <a:pt x="466617" y="415577"/>
                      </a:cubicBezTo>
                      <a:cubicBezTo>
                        <a:pt x="514377" y="415436"/>
                        <a:pt x="553059" y="376754"/>
                        <a:pt x="553200" y="328995"/>
                      </a:cubicBezTo>
                      <a:lnTo>
                        <a:pt x="553200" y="321204"/>
                      </a:lnTo>
                      <a:cubicBezTo>
                        <a:pt x="564125" y="326025"/>
                        <a:pt x="575885" y="328671"/>
                        <a:pt x="587823" y="328995"/>
                      </a:cubicBezTo>
                      <a:cubicBezTo>
                        <a:pt x="635639" y="329497"/>
                        <a:pt x="674807" y="291141"/>
                        <a:pt x="675308" y="243325"/>
                      </a:cubicBezTo>
                      <a:cubicBezTo>
                        <a:pt x="675810" y="195510"/>
                        <a:pt x="637455" y="156342"/>
                        <a:pt x="589640" y="155840"/>
                      </a:cubicBezTo>
                      <a:cubicBezTo>
                        <a:pt x="589034" y="155833"/>
                        <a:pt x="588429" y="155833"/>
                        <a:pt x="587823" y="155840"/>
                      </a:cubicBezTo>
                      <a:close/>
                    </a:path>
                  </a:pathLst>
                </a:custGeom>
                <a:grpFill/>
                <a:ln w="9525" cap="flat">
                  <a:noFill/>
                  <a:prstDash val="solid"/>
                  <a:miter/>
                </a:ln>
              </p:spPr>
              <p:txBody>
                <a:bodyPr rtlCol="0" anchor="ctr"/>
                <a:lstStyle/>
                <a:p>
                  <a:pPr defTabSz="913577">
                    <a:defRPr/>
                  </a:pPr>
                  <a:endParaRPr lang="en-US" sz="1798" kern="0" dirty="0">
                    <a:solidFill>
                      <a:srgbClr val="000000"/>
                    </a:solidFill>
                    <a:latin typeface="Arial"/>
                  </a:endParaRPr>
                </a:p>
              </p:txBody>
            </p:sp>
          </p:grpSp>
        </p:grpSp>
        <p:sp>
          <p:nvSpPr>
            <p:cNvPr id="27" name="TextBox 26">
              <a:extLst>
                <a:ext uri="{FF2B5EF4-FFF2-40B4-BE49-F238E27FC236}">
                  <a16:creationId xmlns:a16="http://schemas.microsoft.com/office/drawing/2014/main" id="{294FE3D9-6632-CB6F-7206-3CA626C50660}"/>
                </a:ext>
              </a:extLst>
            </p:cNvPr>
            <p:cNvSpPr txBox="1"/>
            <p:nvPr/>
          </p:nvSpPr>
          <p:spPr>
            <a:xfrm>
              <a:off x="3847311" y="4166161"/>
              <a:ext cx="4359370" cy="366640"/>
            </a:xfrm>
            <a:prstGeom prst="rect">
              <a:avLst/>
            </a:prstGeom>
            <a:noFill/>
          </p:spPr>
          <p:txBody>
            <a:bodyPr wrap="square" rtlCol="0">
              <a:spAutoFit/>
            </a:bodyPr>
            <a:lstStyle/>
            <a:p>
              <a:pPr defTabSz="456789"/>
              <a:r>
                <a:rPr lang="en-US" sz="1599" dirty="0">
                  <a:solidFill>
                    <a:srgbClr val="0056A9"/>
                  </a:solidFill>
                  <a:latin typeface="Verdana Bold"/>
                </a:rPr>
                <a:t>Alignment and Collaboration</a:t>
              </a:r>
            </a:p>
          </p:txBody>
        </p:sp>
        <p:sp>
          <p:nvSpPr>
            <p:cNvPr id="28" name="TextBox 27">
              <a:extLst>
                <a:ext uri="{FF2B5EF4-FFF2-40B4-BE49-F238E27FC236}">
                  <a16:creationId xmlns:a16="http://schemas.microsoft.com/office/drawing/2014/main" id="{994564FA-6E4F-1C63-F4C3-EA331ED53F5C}"/>
                </a:ext>
              </a:extLst>
            </p:cNvPr>
            <p:cNvSpPr txBox="1"/>
            <p:nvPr/>
          </p:nvSpPr>
          <p:spPr>
            <a:xfrm>
              <a:off x="3847311" y="4404727"/>
              <a:ext cx="4879474" cy="1099921"/>
            </a:xfrm>
            <a:prstGeom prst="rect">
              <a:avLst/>
            </a:prstGeom>
            <a:noFill/>
          </p:spPr>
          <p:txBody>
            <a:bodyPr wrap="square" lIns="91440" tIns="45720" rIns="91440" bIns="45720" rtlCol="0" anchor="t">
              <a:spAutoFit/>
            </a:bodyPr>
            <a:lstStyle/>
            <a:p>
              <a:pPr defTabSz="913577">
                <a:defRPr/>
              </a:pPr>
              <a:r>
                <a:rPr lang="en-US" sz="1150" kern="0" dirty="0">
                  <a:solidFill>
                    <a:srgbClr val="000000"/>
                  </a:solidFill>
                  <a:latin typeface="Verdana"/>
                </a:rPr>
                <a:t>By aligning with Connecting Texas 2050, the Statewide Active Transportation Plan, and the Rail Plan, SMTP 2050 will work to ensure that transit is integrated with the Texas multimodal network and provides choices for both individuals and businesses.</a:t>
              </a:r>
            </a:p>
          </p:txBody>
        </p:sp>
        <p:grpSp>
          <p:nvGrpSpPr>
            <p:cNvPr id="29" name="Group 28">
              <a:extLst>
                <a:ext uri="{FF2B5EF4-FFF2-40B4-BE49-F238E27FC236}">
                  <a16:creationId xmlns:a16="http://schemas.microsoft.com/office/drawing/2014/main" id="{7EA73C74-419D-5723-87CC-C790A3CFDA19}"/>
                </a:ext>
              </a:extLst>
            </p:cNvPr>
            <p:cNvGrpSpPr/>
            <p:nvPr/>
          </p:nvGrpSpPr>
          <p:grpSpPr>
            <a:xfrm>
              <a:off x="3247657" y="1513846"/>
              <a:ext cx="632014" cy="521909"/>
              <a:chOff x="4124332" y="617102"/>
              <a:chExt cx="632014" cy="521909"/>
            </a:xfrm>
          </p:grpSpPr>
          <p:sp>
            <p:nvSpPr>
              <p:cNvPr id="30" name="object 366">
                <a:extLst>
                  <a:ext uri="{FF2B5EF4-FFF2-40B4-BE49-F238E27FC236}">
                    <a16:creationId xmlns:a16="http://schemas.microsoft.com/office/drawing/2014/main" id="{A31F953F-B684-96BD-67C5-CC613A3C023B}"/>
                  </a:ext>
                </a:extLst>
              </p:cNvPr>
              <p:cNvSpPr txBox="1"/>
              <p:nvPr/>
            </p:nvSpPr>
            <p:spPr>
              <a:xfrm>
                <a:off x="4124332" y="617102"/>
                <a:ext cx="632014" cy="521909"/>
              </a:xfrm>
              <a:prstGeom prst="roundRect">
                <a:avLst/>
              </a:prstGeom>
              <a:solidFill>
                <a:schemeClr val="accent1"/>
              </a:solidFill>
              <a:ln w="12700">
                <a:solidFill>
                  <a:srgbClr val="FFFFFF"/>
                </a:solidFill>
              </a:ln>
            </p:spPr>
            <p:txBody>
              <a:bodyPr vert="horz" wrap="square" lIns="0" tIns="7977" rIns="0" bIns="0" rtlCol="0" anchor="ctr">
                <a:noAutofit/>
              </a:bodyPr>
              <a:lstStyle/>
              <a:p>
                <a:pPr algn="ctr" defTabSz="913577">
                  <a:spcBef>
                    <a:spcPts val="63"/>
                  </a:spcBef>
                  <a:defRPr/>
                </a:pPr>
                <a:endParaRPr lang="en-US" sz="1399" kern="0" spc="-3" dirty="0">
                  <a:solidFill>
                    <a:srgbClr val="FFFFFF"/>
                  </a:solidFill>
                  <a:latin typeface="Arial"/>
                  <a:cs typeface="Calibri"/>
                </a:endParaRPr>
              </a:p>
            </p:txBody>
          </p:sp>
          <p:grpSp>
            <p:nvGrpSpPr>
              <p:cNvPr id="31" name="Group 30">
                <a:extLst>
                  <a:ext uri="{FF2B5EF4-FFF2-40B4-BE49-F238E27FC236}">
                    <a16:creationId xmlns:a16="http://schemas.microsoft.com/office/drawing/2014/main" id="{CBC8760C-BD7B-C704-297B-C35F6CE62EF1}"/>
                  </a:ext>
                </a:extLst>
              </p:cNvPr>
              <p:cNvGrpSpPr/>
              <p:nvPr/>
            </p:nvGrpSpPr>
            <p:grpSpPr>
              <a:xfrm>
                <a:off x="4260215" y="729041"/>
                <a:ext cx="388418" cy="367990"/>
                <a:chOff x="2061342" y="5299168"/>
                <a:chExt cx="2383215" cy="2257874"/>
              </a:xfrm>
              <a:solidFill>
                <a:srgbClr val="FFFFFF"/>
              </a:solidFill>
            </p:grpSpPr>
            <p:sp>
              <p:nvSpPr>
                <p:cNvPr id="42" name="Freeform: Shape 41">
                  <a:extLst>
                    <a:ext uri="{FF2B5EF4-FFF2-40B4-BE49-F238E27FC236}">
                      <a16:creationId xmlns:a16="http://schemas.microsoft.com/office/drawing/2014/main" id="{3A873A8F-68DC-E2F6-C573-ABF8013E7EAD}"/>
                    </a:ext>
                  </a:extLst>
                </p:cNvPr>
                <p:cNvSpPr/>
                <p:nvPr/>
              </p:nvSpPr>
              <p:spPr>
                <a:xfrm>
                  <a:off x="3201527" y="6294922"/>
                  <a:ext cx="563256" cy="993466"/>
                </a:xfrm>
                <a:custGeom>
                  <a:avLst/>
                  <a:gdLst>
                    <a:gd name="connsiteX0" fmla="*/ 424407 w 1102371"/>
                    <a:gd name="connsiteY0" fmla="*/ 535781 h 1944351"/>
                    <a:gd name="connsiteX1" fmla="*/ 965212 w 1102371"/>
                    <a:gd name="connsiteY1" fmla="*/ 535781 h 1944351"/>
                    <a:gd name="connsiteX2" fmla="*/ 1102372 w 1102371"/>
                    <a:gd name="connsiteY2" fmla="*/ 398621 h 1944351"/>
                    <a:gd name="connsiteX3" fmla="*/ 965212 w 1102371"/>
                    <a:gd name="connsiteY3" fmla="*/ 261461 h 1944351"/>
                    <a:gd name="connsiteX4" fmla="*/ 732012 w 1102371"/>
                    <a:gd name="connsiteY4" fmla="*/ 261461 h 1944351"/>
                    <a:gd name="connsiteX5" fmla="*/ 732012 w 1102371"/>
                    <a:gd name="connsiteY5" fmla="*/ 137160 h 1944351"/>
                    <a:gd name="connsiteX6" fmla="*/ 594785 w 1102371"/>
                    <a:gd name="connsiteY6" fmla="*/ 0 h 1944351"/>
                    <a:gd name="connsiteX7" fmla="*/ 457625 w 1102371"/>
                    <a:gd name="connsiteY7" fmla="*/ 137160 h 1944351"/>
                    <a:gd name="connsiteX8" fmla="*/ 457625 w 1102371"/>
                    <a:gd name="connsiteY8" fmla="*/ 261461 h 1944351"/>
                    <a:gd name="connsiteX9" fmla="*/ 424406 w 1102371"/>
                    <a:gd name="connsiteY9" fmla="*/ 261461 h 1944351"/>
                    <a:gd name="connsiteX10" fmla="*/ 0 w 1102371"/>
                    <a:gd name="connsiteY10" fmla="*/ 685934 h 1944351"/>
                    <a:gd name="connsiteX11" fmla="*/ 424406 w 1102371"/>
                    <a:gd name="connsiteY11" fmla="*/ 1110408 h 1944351"/>
                    <a:gd name="connsiteX12" fmla="*/ 677964 w 1102371"/>
                    <a:gd name="connsiteY12" fmla="*/ 1110408 h 1944351"/>
                    <a:gd name="connsiteX13" fmla="*/ 828050 w 1102371"/>
                    <a:gd name="connsiteY13" fmla="*/ 1260426 h 1944351"/>
                    <a:gd name="connsiteX14" fmla="*/ 677964 w 1102371"/>
                    <a:gd name="connsiteY14" fmla="*/ 1408570 h 1944351"/>
                    <a:gd name="connsiteX15" fmla="*/ 137160 w 1102371"/>
                    <a:gd name="connsiteY15" fmla="*/ 1408570 h 1944351"/>
                    <a:gd name="connsiteX16" fmla="*/ 0 w 1102371"/>
                    <a:gd name="connsiteY16" fmla="*/ 1545730 h 1944351"/>
                    <a:gd name="connsiteX17" fmla="*/ 137160 w 1102371"/>
                    <a:gd name="connsiteY17" fmla="*/ 1682890 h 1944351"/>
                    <a:gd name="connsiteX18" fmla="*/ 457625 w 1102371"/>
                    <a:gd name="connsiteY18" fmla="*/ 1682890 h 1944351"/>
                    <a:gd name="connsiteX19" fmla="*/ 457625 w 1102371"/>
                    <a:gd name="connsiteY19" fmla="*/ 1807192 h 1944351"/>
                    <a:gd name="connsiteX20" fmla="*/ 594785 w 1102371"/>
                    <a:gd name="connsiteY20" fmla="*/ 1944352 h 1944351"/>
                    <a:gd name="connsiteX21" fmla="*/ 732012 w 1102371"/>
                    <a:gd name="connsiteY21" fmla="*/ 1807192 h 1944351"/>
                    <a:gd name="connsiteX22" fmla="*/ 732012 w 1102371"/>
                    <a:gd name="connsiteY22" fmla="*/ 1677449 h 1944351"/>
                    <a:gd name="connsiteX23" fmla="*/ 1102372 w 1102371"/>
                    <a:gd name="connsiteY23" fmla="*/ 1260426 h 1944351"/>
                    <a:gd name="connsiteX24" fmla="*/ 677966 w 1102371"/>
                    <a:gd name="connsiteY24" fmla="*/ 836088 h 1944351"/>
                    <a:gd name="connsiteX25" fmla="*/ 424407 w 1102371"/>
                    <a:gd name="connsiteY25" fmla="*/ 836088 h 1944351"/>
                    <a:gd name="connsiteX26" fmla="*/ 274321 w 1102371"/>
                    <a:gd name="connsiteY26" fmla="*/ 685934 h 1944351"/>
                    <a:gd name="connsiteX27" fmla="*/ 424407 w 1102371"/>
                    <a:gd name="connsiteY27" fmla="*/ 535781 h 194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02371" h="1944351">
                      <a:moveTo>
                        <a:pt x="424407" y="535781"/>
                      </a:moveTo>
                      <a:lnTo>
                        <a:pt x="965212" y="535781"/>
                      </a:lnTo>
                      <a:cubicBezTo>
                        <a:pt x="1041024" y="535781"/>
                        <a:pt x="1102372" y="474434"/>
                        <a:pt x="1102372" y="398621"/>
                      </a:cubicBezTo>
                      <a:cubicBezTo>
                        <a:pt x="1102372" y="322809"/>
                        <a:pt x="1041024" y="261461"/>
                        <a:pt x="965212" y="261461"/>
                      </a:cubicBezTo>
                      <a:lnTo>
                        <a:pt x="732012" y="261461"/>
                      </a:lnTo>
                      <a:lnTo>
                        <a:pt x="732012" y="137160"/>
                      </a:lnTo>
                      <a:cubicBezTo>
                        <a:pt x="732012" y="61348"/>
                        <a:pt x="670531" y="0"/>
                        <a:pt x="594785" y="0"/>
                      </a:cubicBezTo>
                      <a:cubicBezTo>
                        <a:pt x="519038" y="0"/>
                        <a:pt x="457625" y="61348"/>
                        <a:pt x="457625" y="137160"/>
                      </a:cubicBezTo>
                      <a:lnTo>
                        <a:pt x="457625" y="261461"/>
                      </a:lnTo>
                      <a:lnTo>
                        <a:pt x="424406" y="261461"/>
                      </a:lnTo>
                      <a:cubicBezTo>
                        <a:pt x="190404" y="261461"/>
                        <a:pt x="0" y="451931"/>
                        <a:pt x="0" y="685934"/>
                      </a:cubicBezTo>
                      <a:cubicBezTo>
                        <a:pt x="0" y="919938"/>
                        <a:pt x="190403" y="1110408"/>
                        <a:pt x="424406" y="1110408"/>
                      </a:cubicBezTo>
                      <a:lnTo>
                        <a:pt x="677964" y="1110408"/>
                      </a:lnTo>
                      <a:cubicBezTo>
                        <a:pt x="760676" y="1110408"/>
                        <a:pt x="828050" y="1177648"/>
                        <a:pt x="828050" y="1260426"/>
                      </a:cubicBezTo>
                      <a:cubicBezTo>
                        <a:pt x="828050" y="1342133"/>
                        <a:pt x="760676" y="1408570"/>
                        <a:pt x="677964" y="1408570"/>
                      </a:cubicBezTo>
                      <a:lnTo>
                        <a:pt x="137160" y="1408570"/>
                      </a:lnTo>
                      <a:cubicBezTo>
                        <a:pt x="61413" y="1408570"/>
                        <a:pt x="0" y="1469918"/>
                        <a:pt x="0" y="1545730"/>
                      </a:cubicBezTo>
                      <a:cubicBezTo>
                        <a:pt x="0" y="1621543"/>
                        <a:pt x="61413" y="1682890"/>
                        <a:pt x="137160" y="1682890"/>
                      </a:cubicBezTo>
                      <a:lnTo>
                        <a:pt x="457625" y="1682890"/>
                      </a:lnTo>
                      <a:lnTo>
                        <a:pt x="457625" y="1807192"/>
                      </a:lnTo>
                      <a:cubicBezTo>
                        <a:pt x="457625" y="1883004"/>
                        <a:pt x="519038" y="1944352"/>
                        <a:pt x="594785" y="1944352"/>
                      </a:cubicBezTo>
                      <a:cubicBezTo>
                        <a:pt x="670531" y="1944352"/>
                        <a:pt x="732012" y="1883004"/>
                        <a:pt x="732012" y="1807192"/>
                      </a:cubicBezTo>
                      <a:lnTo>
                        <a:pt x="732012" y="1677449"/>
                      </a:lnTo>
                      <a:cubicBezTo>
                        <a:pt x="940364" y="1650685"/>
                        <a:pt x="1102372" y="1474941"/>
                        <a:pt x="1102372" y="1260426"/>
                      </a:cubicBezTo>
                      <a:cubicBezTo>
                        <a:pt x="1102372" y="1026425"/>
                        <a:pt x="912034" y="836088"/>
                        <a:pt x="677966" y="836088"/>
                      </a:cubicBezTo>
                      <a:lnTo>
                        <a:pt x="424407" y="836088"/>
                      </a:lnTo>
                      <a:cubicBezTo>
                        <a:pt x="341629" y="836088"/>
                        <a:pt x="274321" y="768713"/>
                        <a:pt x="274321" y="685934"/>
                      </a:cubicBezTo>
                      <a:cubicBezTo>
                        <a:pt x="274321" y="603156"/>
                        <a:pt x="341630" y="535781"/>
                        <a:pt x="424407" y="535781"/>
                      </a:cubicBezTo>
                      <a:close/>
                    </a:path>
                  </a:pathLst>
                </a:custGeom>
                <a:grpFill/>
                <a:ln w="137160" cap="flat">
                  <a:noFill/>
                  <a:prstDash val="solid"/>
                  <a:miter/>
                </a:ln>
              </p:spPr>
              <p:txBody>
                <a:bodyPr rtlCol="0" anchor="ctr"/>
                <a:lstStyle/>
                <a:p>
                  <a:pPr defTabSz="913577">
                    <a:defRPr/>
                  </a:pPr>
                  <a:endParaRPr lang="en-US" sz="1798" kern="0" dirty="0">
                    <a:solidFill>
                      <a:srgbClr val="000000"/>
                    </a:solidFill>
                    <a:latin typeface="Arial"/>
                  </a:endParaRPr>
                </a:p>
              </p:txBody>
            </p:sp>
            <p:sp>
              <p:nvSpPr>
                <p:cNvPr id="43" name="Freeform: Shape 42">
                  <a:extLst>
                    <a:ext uri="{FF2B5EF4-FFF2-40B4-BE49-F238E27FC236}">
                      <a16:creationId xmlns:a16="http://schemas.microsoft.com/office/drawing/2014/main" id="{B4F37398-65DB-2CA1-900A-562B23051F90}"/>
                    </a:ext>
                  </a:extLst>
                </p:cNvPr>
                <p:cNvSpPr/>
                <p:nvPr/>
              </p:nvSpPr>
              <p:spPr>
                <a:xfrm rot="11131735">
                  <a:off x="2468653" y="5870206"/>
                  <a:ext cx="1940522" cy="1686836"/>
                </a:xfrm>
                <a:custGeom>
                  <a:avLst/>
                  <a:gdLst>
                    <a:gd name="connsiteX0" fmla="*/ 589091 w 3282262"/>
                    <a:gd name="connsiteY0" fmla="*/ 2853169 h 2853169"/>
                    <a:gd name="connsiteX1" fmla="*/ 687073 w 3282262"/>
                    <a:gd name="connsiteY1" fmla="*/ 2811915 h 2853169"/>
                    <a:gd name="connsiteX2" fmla="*/ 685063 w 3282262"/>
                    <a:gd name="connsiteY2" fmla="*/ 2617962 h 2853169"/>
                    <a:gd name="connsiteX3" fmla="*/ 274320 w 3282262"/>
                    <a:gd name="connsiteY3" fmla="*/ 1641099 h 2853169"/>
                    <a:gd name="connsiteX4" fmla="*/ 1641165 w 3282262"/>
                    <a:gd name="connsiteY4" fmla="*/ 274320 h 2853169"/>
                    <a:gd name="connsiteX5" fmla="*/ 3007942 w 3282262"/>
                    <a:gd name="connsiteY5" fmla="*/ 1641098 h 2853169"/>
                    <a:gd name="connsiteX6" fmla="*/ 2997093 w 3282262"/>
                    <a:gd name="connsiteY6" fmla="*/ 1814422 h 2853169"/>
                    <a:gd name="connsiteX7" fmla="*/ 3115902 w 3282262"/>
                    <a:gd name="connsiteY7" fmla="*/ 1967789 h 2853169"/>
                    <a:gd name="connsiteX8" fmla="*/ 3269269 w 3282262"/>
                    <a:gd name="connsiteY8" fmla="*/ 1848980 h 2853169"/>
                    <a:gd name="connsiteX9" fmla="*/ 3282262 w 3282262"/>
                    <a:gd name="connsiteY9" fmla="*/ 1641096 h 2853169"/>
                    <a:gd name="connsiteX10" fmla="*/ 1641165 w 3282262"/>
                    <a:gd name="connsiteY10" fmla="*/ 0 h 2853169"/>
                    <a:gd name="connsiteX11" fmla="*/ 0 w 3282262"/>
                    <a:gd name="connsiteY11" fmla="*/ 1641098 h 2853169"/>
                    <a:gd name="connsiteX12" fmla="*/ 493119 w 3282262"/>
                    <a:gd name="connsiteY12" fmla="*/ 2814057 h 2853169"/>
                    <a:gd name="connsiteX13" fmla="*/ 589091 w 3282262"/>
                    <a:gd name="connsiteY13" fmla="*/ 2853169 h 285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82262" h="2853169">
                      <a:moveTo>
                        <a:pt x="589091" y="2853169"/>
                      </a:moveTo>
                      <a:cubicBezTo>
                        <a:pt x="624654" y="2853169"/>
                        <a:pt x="660216" y="2839373"/>
                        <a:pt x="687073" y="2811915"/>
                      </a:cubicBezTo>
                      <a:cubicBezTo>
                        <a:pt x="740115" y="2757801"/>
                        <a:pt x="739177" y="2671005"/>
                        <a:pt x="685063" y="2617962"/>
                      </a:cubicBezTo>
                      <a:cubicBezTo>
                        <a:pt x="420187" y="2358643"/>
                        <a:pt x="274320" y="2011726"/>
                        <a:pt x="274320" y="1641099"/>
                      </a:cubicBezTo>
                      <a:cubicBezTo>
                        <a:pt x="274320" y="887388"/>
                        <a:pt x="887454" y="274320"/>
                        <a:pt x="1641165" y="274320"/>
                      </a:cubicBezTo>
                      <a:cubicBezTo>
                        <a:pt x="2394875" y="274320"/>
                        <a:pt x="3007942" y="887388"/>
                        <a:pt x="3007942" y="1641098"/>
                      </a:cubicBezTo>
                      <a:cubicBezTo>
                        <a:pt x="3007942" y="1699363"/>
                        <a:pt x="3004325" y="1757630"/>
                        <a:pt x="2997093" y="1814422"/>
                      </a:cubicBezTo>
                      <a:cubicBezTo>
                        <a:pt x="2987582" y="1889566"/>
                        <a:pt x="3040759" y="1958280"/>
                        <a:pt x="3115902" y="1967789"/>
                      </a:cubicBezTo>
                      <a:cubicBezTo>
                        <a:pt x="3192117" y="1976496"/>
                        <a:pt x="3259760" y="1924123"/>
                        <a:pt x="3269269" y="1848980"/>
                      </a:cubicBezTo>
                      <a:cubicBezTo>
                        <a:pt x="3277842" y="1780802"/>
                        <a:pt x="3282262" y="1710882"/>
                        <a:pt x="3282262" y="1641096"/>
                      </a:cubicBezTo>
                      <a:cubicBezTo>
                        <a:pt x="3282262" y="736164"/>
                        <a:pt x="2546100" y="0"/>
                        <a:pt x="1641165" y="0"/>
                      </a:cubicBezTo>
                      <a:cubicBezTo>
                        <a:pt x="736230" y="0"/>
                        <a:pt x="0" y="736164"/>
                        <a:pt x="0" y="1641098"/>
                      </a:cubicBezTo>
                      <a:cubicBezTo>
                        <a:pt x="0" y="2086064"/>
                        <a:pt x="175134" y="2502634"/>
                        <a:pt x="493119" y="2814057"/>
                      </a:cubicBezTo>
                      <a:cubicBezTo>
                        <a:pt x="519842" y="2840176"/>
                        <a:pt x="554467" y="2853169"/>
                        <a:pt x="589091" y="2853169"/>
                      </a:cubicBezTo>
                      <a:close/>
                    </a:path>
                  </a:pathLst>
                </a:custGeom>
                <a:grpFill/>
                <a:ln w="137160" cap="flat">
                  <a:noFill/>
                  <a:prstDash val="solid"/>
                  <a:miter/>
                </a:ln>
              </p:spPr>
              <p:txBody>
                <a:bodyPr rtlCol="0" anchor="ctr"/>
                <a:lstStyle/>
                <a:p>
                  <a:pPr defTabSz="913577">
                    <a:defRPr/>
                  </a:pPr>
                  <a:endParaRPr lang="en-US" sz="1798" kern="0" dirty="0">
                    <a:solidFill>
                      <a:srgbClr val="000000"/>
                    </a:solidFill>
                    <a:latin typeface="Arial"/>
                  </a:endParaRPr>
                </a:p>
              </p:txBody>
            </p:sp>
            <p:sp>
              <p:nvSpPr>
                <p:cNvPr id="44" name="Freeform: Shape 43">
                  <a:extLst>
                    <a:ext uri="{FF2B5EF4-FFF2-40B4-BE49-F238E27FC236}">
                      <a16:creationId xmlns:a16="http://schemas.microsoft.com/office/drawing/2014/main" id="{23A8A18D-8EFB-DE3C-8AC5-299EBDEE0E1A}"/>
                    </a:ext>
                  </a:extLst>
                </p:cNvPr>
                <p:cNvSpPr/>
                <p:nvPr/>
              </p:nvSpPr>
              <p:spPr>
                <a:xfrm>
                  <a:off x="2061342" y="5299168"/>
                  <a:ext cx="2383215" cy="1175114"/>
                </a:xfrm>
                <a:custGeom>
                  <a:avLst/>
                  <a:gdLst>
                    <a:gd name="connsiteX0" fmla="*/ 4029164 w 4031047"/>
                    <a:gd name="connsiteY0" fmla="*/ 167804 h 1987626"/>
                    <a:gd name="connsiteX1" fmla="*/ 4028025 w 4031047"/>
                    <a:gd name="connsiteY1" fmla="*/ 150702 h 1987626"/>
                    <a:gd name="connsiteX2" fmla="*/ 4021018 w 4031047"/>
                    <a:gd name="connsiteY2" fmla="*/ 136168 h 1987626"/>
                    <a:gd name="connsiteX3" fmla="*/ 4003504 w 4031047"/>
                    <a:gd name="connsiteY3" fmla="*/ 99802 h 1987626"/>
                    <a:gd name="connsiteX4" fmla="*/ 3923128 w 4031047"/>
                    <a:gd name="connsiteY4" fmla="*/ 52879 h 1987626"/>
                    <a:gd name="connsiteX5" fmla="*/ 3910738 w 4031047"/>
                    <a:gd name="connsiteY5" fmla="*/ 49531 h 1987626"/>
                    <a:gd name="connsiteX6" fmla="*/ 3901974 w 4031047"/>
                    <a:gd name="connsiteY6" fmla="*/ 47163 h 1987626"/>
                    <a:gd name="connsiteX7" fmla="*/ 2924843 w 4031047"/>
                    <a:gd name="connsiteY7" fmla="*/ 148 h 1987626"/>
                    <a:gd name="connsiteX8" fmla="*/ 2781253 w 4031047"/>
                    <a:gd name="connsiteY8" fmla="*/ 130611 h 1987626"/>
                    <a:gd name="connsiteX9" fmla="*/ 2911716 w 4031047"/>
                    <a:gd name="connsiteY9" fmla="*/ 274201 h 1987626"/>
                    <a:gd name="connsiteX10" fmla="*/ 3519559 w 4031047"/>
                    <a:gd name="connsiteY10" fmla="*/ 303460 h 1987626"/>
                    <a:gd name="connsiteX11" fmla="*/ 2261009 w 4031047"/>
                    <a:gd name="connsiteY11" fmla="*/ 1279729 h 1987626"/>
                    <a:gd name="connsiteX12" fmla="*/ 1742373 w 4031047"/>
                    <a:gd name="connsiteY12" fmla="*/ 584553 h 1987626"/>
                    <a:gd name="connsiteX13" fmla="*/ 1650218 w 4031047"/>
                    <a:gd name="connsiteY13" fmla="*/ 530573 h 1987626"/>
                    <a:gd name="connsiteX14" fmla="*/ 1547281 w 4031047"/>
                    <a:gd name="connsiteY14" fmla="*/ 558970 h 1987626"/>
                    <a:gd name="connsiteX15" fmla="*/ 52052 w 4031047"/>
                    <a:gd name="connsiteY15" fmla="*/ 1742909 h 1987626"/>
                    <a:gd name="connsiteX16" fmla="*/ 29616 w 4031047"/>
                    <a:gd name="connsiteY16" fmla="*/ 1935656 h 1987626"/>
                    <a:gd name="connsiteX17" fmla="*/ 137240 w 4031047"/>
                    <a:gd name="connsiteY17" fmla="*/ 1987627 h 1987626"/>
                    <a:gd name="connsiteX18" fmla="*/ 222296 w 4031047"/>
                    <a:gd name="connsiteY18" fmla="*/ 1958025 h 1987626"/>
                    <a:gd name="connsiteX19" fmla="*/ 1606889 w 4031047"/>
                    <a:gd name="connsiteY19" fmla="*/ 861683 h 1987626"/>
                    <a:gd name="connsiteX20" fmla="*/ 2124654 w 4031047"/>
                    <a:gd name="connsiteY20" fmla="*/ 1555788 h 1987626"/>
                    <a:gd name="connsiteX21" fmla="*/ 2216139 w 4031047"/>
                    <a:gd name="connsiteY21" fmla="*/ 1609767 h 1987626"/>
                    <a:gd name="connsiteX22" fmla="*/ 2318741 w 4031047"/>
                    <a:gd name="connsiteY22" fmla="*/ 1582175 h 1987626"/>
                    <a:gd name="connsiteX23" fmla="*/ 3688642 w 4031047"/>
                    <a:gd name="connsiteY23" fmla="*/ 519536 h 1987626"/>
                    <a:gd name="connsiteX24" fmla="*/ 3569523 w 4031047"/>
                    <a:gd name="connsiteY24" fmla="*/ 1116714 h 1987626"/>
                    <a:gd name="connsiteX25" fmla="*/ 3677215 w 4031047"/>
                    <a:gd name="connsiteY25" fmla="*/ 1277984 h 1987626"/>
                    <a:gd name="connsiteX26" fmla="*/ 3704138 w 4031047"/>
                    <a:gd name="connsiteY26" fmla="*/ 1280663 h 1987626"/>
                    <a:gd name="connsiteX27" fmla="*/ 3838485 w 4031047"/>
                    <a:gd name="connsiteY27" fmla="*/ 1170292 h 1987626"/>
                    <a:gd name="connsiteX28" fmla="*/ 4029893 w 4031047"/>
                    <a:gd name="connsiteY28" fmla="*/ 210975 h 1987626"/>
                    <a:gd name="connsiteX29" fmla="*/ 4029834 w 4031047"/>
                    <a:gd name="connsiteY29" fmla="*/ 207677 h 1987626"/>
                    <a:gd name="connsiteX30" fmla="*/ 4029164 w 4031047"/>
                    <a:gd name="connsiteY30" fmla="*/ 167804 h 198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31047" h="1987626">
                      <a:moveTo>
                        <a:pt x="4029164" y="167804"/>
                      </a:moveTo>
                      <a:cubicBezTo>
                        <a:pt x="4028468" y="162070"/>
                        <a:pt x="4029439" y="156294"/>
                        <a:pt x="4028025" y="150702"/>
                      </a:cubicBezTo>
                      <a:cubicBezTo>
                        <a:pt x="4026685" y="145579"/>
                        <a:pt x="4022968" y="141158"/>
                        <a:pt x="4021018" y="136168"/>
                      </a:cubicBezTo>
                      <a:cubicBezTo>
                        <a:pt x="4016187" y="123585"/>
                        <a:pt x="4012002" y="110661"/>
                        <a:pt x="4003504" y="99802"/>
                      </a:cubicBezTo>
                      <a:cubicBezTo>
                        <a:pt x="3983580" y="74210"/>
                        <a:pt x="3954446" y="59593"/>
                        <a:pt x="3923128" y="52879"/>
                      </a:cubicBezTo>
                      <a:cubicBezTo>
                        <a:pt x="3918901" y="51992"/>
                        <a:pt x="3915033" y="50017"/>
                        <a:pt x="3910738" y="49531"/>
                      </a:cubicBezTo>
                      <a:cubicBezTo>
                        <a:pt x="3907682" y="49172"/>
                        <a:pt x="3905071" y="47322"/>
                        <a:pt x="3901974" y="47163"/>
                      </a:cubicBezTo>
                      <a:lnTo>
                        <a:pt x="2924843" y="148"/>
                      </a:lnTo>
                      <a:cubicBezTo>
                        <a:pt x="2851441" y="-3334"/>
                        <a:pt x="2785004" y="54931"/>
                        <a:pt x="2781253" y="130611"/>
                      </a:cubicBezTo>
                      <a:cubicBezTo>
                        <a:pt x="2777636" y="206290"/>
                        <a:pt x="2836036" y="270584"/>
                        <a:pt x="2911716" y="274201"/>
                      </a:cubicBezTo>
                      <a:lnTo>
                        <a:pt x="3519559" y="303460"/>
                      </a:lnTo>
                      <a:lnTo>
                        <a:pt x="2261009" y="1279729"/>
                      </a:lnTo>
                      <a:lnTo>
                        <a:pt x="1742373" y="584553"/>
                      </a:lnTo>
                      <a:cubicBezTo>
                        <a:pt x="1720205" y="554816"/>
                        <a:pt x="1686919" y="535395"/>
                        <a:pt x="1650218" y="530573"/>
                      </a:cubicBezTo>
                      <a:cubicBezTo>
                        <a:pt x="1613115" y="525618"/>
                        <a:pt x="1576213" y="536065"/>
                        <a:pt x="1547281" y="558970"/>
                      </a:cubicBezTo>
                      <a:lnTo>
                        <a:pt x="52052" y="1742909"/>
                      </a:lnTo>
                      <a:cubicBezTo>
                        <a:pt x="-7354" y="1789923"/>
                        <a:pt x="-17399" y="1876184"/>
                        <a:pt x="29616" y="1935656"/>
                      </a:cubicBezTo>
                      <a:cubicBezTo>
                        <a:pt x="56740" y="1969812"/>
                        <a:pt x="96789" y="1987627"/>
                        <a:pt x="137240" y="1987627"/>
                      </a:cubicBezTo>
                      <a:cubicBezTo>
                        <a:pt x="167110" y="1987627"/>
                        <a:pt x="197113" y="1977983"/>
                        <a:pt x="222296" y="1958025"/>
                      </a:cubicBezTo>
                      <a:lnTo>
                        <a:pt x="1606889" y="861683"/>
                      </a:lnTo>
                      <a:lnTo>
                        <a:pt x="2124654" y="1555788"/>
                      </a:lnTo>
                      <a:cubicBezTo>
                        <a:pt x="2146688" y="1585390"/>
                        <a:pt x="2179706" y="1604812"/>
                        <a:pt x="2216139" y="1609767"/>
                      </a:cubicBezTo>
                      <a:cubicBezTo>
                        <a:pt x="2252304" y="1614456"/>
                        <a:pt x="2289541" y="1604677"/>
                        <a:pt x="2318741" y="1582175"/>
                      </a:cubicBezTo>
                      <a:lnTo>
                        <a:pt x="3688642" y="519536"/>
                      </a:lnTo>
                      <a:lnTo>
                        <a:pt x="3569523" y="1116714"/>
                      </a:lnTo>
                      <a:cubicBezTo>
                        <a:pt x="3554654" y="1190921"/>
                        <a:pt x="3602875" y="1263251"/>
                        <a:pt x="3677215" y="1277984"/>
                      </a:cubicBezTo>
                      <a:cubicBezTo>
                        <a:pt x="3686190" y="1279859"/>
                        <a:pt x="3695298" y="1280663"/>
                        <a:pt x="3704138" y="1280663"/>
                      </a:cubicBezTo>
                      <a:cubicBezTo>
                        <a:pt x="3768165" y="1280663"/>
                        <a:pt x="3825493" y="1235524"/>
                        <a:pt x="3838485" y="1170292"/>
                      </a:cubicBezTo>
                      <a:lnTo>
                        <a:pt x="4029893" y="210975"/>
                      </a:lnTo>
                      <a:cubicBezTo>
                        <a:pt x="4030120" y="209870"/>
                        <a:pt x="4029642" y="208782"/>
                        <a:pt x="4029834" y="207677"/>
                      </a:cubicBezTo>
                      <a:cubicBezTo>
                        <a:pt x="4032027" y="194426"/>
                        <a:pt x="4030905" y="181198"/>
                        <a:pt x="4029164" y="167804"/>
                      </a:cubicBezTo>
                      <a:close/>
                    </a:path>
                  </a:pathLst>
                </a:custGeom>
                <a:grpFill/>
                <a:ln w="137160" cap="flat">
                  <a:noFill/>
                  <a:prstDash val="solid"/>
                  <a:miter/>
                </a:ln>
              </p:spPr>
              <p:txBody>
                <a:bodyPr rtlCol="0" anchor="ctr"/>
                <a:lstStyle/>
                <a:p>
                  <a:pPr defTabSz="913577">
                    <a:defRPr/>
                  </a:pPr>
                  <a:endParaRPr lang="en-US" sz="1798" kern="0" dirty="0">
                    <a:solidFill>
                      <a:srgbClr val="000000"/>
                    </a:solidFill>
                    <a:latin typeface="Arial"/>
                  </a:endParaRPr>
                </a:p>
              </p:txBody>
            </p:sp>
          </p:grpSp>
          <p:grpSp>
            <p:nvGrpSpPr>
              <p:cNvPr id="32" name="Group 31">
                <a:extLst>
                  <a:ext uri="{FF2B5EF4-FFF2-40B4-BE49-F238E27FC236}">
                    <a16:creationId xmlns:a16="http://schemas.microsoft.com/office/drawing/2014/main" id="{5A4A2736-88B9-D8D2-468E-02DB33D88587}"/>
                  </a:ext>
                </a:extLst>
              </p:cNvPr>
              <p:cNvGrpSpPr/>
              <p:nvPr/>
            </p:nvGrpSpPr>
            <p:grpSpPr>
              <a:xfrm>
                <a:off x="4168457" y="669013"/>
                <a:ext cx="276101" cy="160971"/>
                <a:chOff x="161684" y="3512306"/>
                <a:chExt cx="1767712" cy="1030601"/>
              </a:xfrm>
            </p:grpSpPr>
            <p:grpSp>
              <p:nvGrpSpPr>
                <p:cNvPr id="33" name="Graphic 13" descr="Users with solid fill">
                  <a:extLst>
                    <a:ext uri="{FF2B5EF4-FFF2-40B4-BE49-F238E27FC236}">
                      <a16:creationId xmlns:a16="http://schemas.microsoft.com/office/drawing/2014/main" id="{7D935076-B7B8-E669-84EC-287833F7C82B}"/>
                    </a:ext>
                  </a:extLst>
                </p:cNvPr>
                <p:cNvGrpSpPr/>
                <p:nvPr/>
              </p:nvGrpSpPr>
              <p:grpSpPr>
                <a:xfrm>
                  <a:off x="645490" y="3689468"/>
                  <a:ext cx="800100" cy="853439"/>
                  <a:chOff x="578113" y="4184366"/>
                  <a:chExt cx="800100" cy="853439"/>
                </a:xfrm>
                <a:solidFill>
                  <a:srgbClr val="F4BC46"/>
                </a:solidFill>
              </p:grpSpPr>
              <p:sp>
                <p:nvSpPr>
                  <p:cNvPr id="40" name="Freeform: Shape 39">
                    <a:extLst>
                      <a:ext uri="{FF2B5EF4-FFF2-40B4-BE49-F238E27FC236}">
                        <a16:creationId xmlns:a16="http://schemas.microsoft.com/office/drawing/2014/main" id="{839E8EE4-EAEF-3EC0-7F1F-1AF01092F46D}"/>
                      </a:ext>
                    </a:extLst>
                  </p:cNvPr>
                  <p:cNvSpPr/>
                  <p:nvPr/>
                </p:nvSpPr>
                <p:spPr>
                  <a:xfrm>
                    <a:off x="578113" y="4637756"/>
                    <a:ext cx="800100" cy="400049"/>
                  </a:xfrm>
                  <a:custGeom>
                    <a:avLst/>
                    <a:gdLst>
                      <a:gd name="connsiteX0" fmla="*/ 800100 w 800100"/>
                      <a:gd name="connsiteY0" fmla="*/ 400050 h 400049"/>
                      <a:gd name="connsiteX1" fmla="*/ 800100 w 800100"/>
                      <a:gd name="connsiteY1" fmla="*/ 200025 h 400049"/>
                      <a:gd name="connsiteX2" fmla="*/ 760095 w 800100"/>
                      <a:gd name="connsiteY2" fmla="*/ 120015 h 400049"/>
                      <a:gd name="connsiteX3" fmla="*/ 564515 w 800100"/>
                      <a:gd name="connsiteY3" fmla="*/ 26670 h 400049"/>
                      <a:gd name="connsiteX4" fmla="*/ 400050 w 800100"/>
                      <a:gd name="connsiteY4" fmla="*/ 0 h 400049"/>
                      <a:gd name="connsiteX5" fmla="*/ 235585 w 800100"/>
                      <a:gd name="connsiteY5" fmla="*/ 26670 h 400049"/>
                      <a:gd name="connsiteX6" fmla="*/ 40005 w 800100"/>
                      <a:gd name="connsiteY6" fmla="*/ 120015 h 400049"/>
                      <a:gd name="connsiteX7" fmla="*/ 0 w 800100"/>
                      <a:gd name="connsiteY7" fmla="*/ 200025 h 400049"/>
                      <a:gd name="connsiteX8" fmla="*/ 0 w 800100"/>
                      <a:gd name="connsiteY8" fmla="*/ 400050 h 400049"/>
                      <a:gd name="connsiteX9" fmla="*/ 800100 w 800100"/>
                      <a:gd name="connsiteY9" fmla="*/ 400050 h 40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100" h="400049">
                        <a:moveTo>
                          <a:pt x="800100" y="400050"/>
                        </a:moveTo>
                        <a:lnTo>
                          <a:pt x="800100" y="200025"/>
                        </a:lnTo>
                        <a:cubicBezTo>
                          <a:pt x="800100" y="168910"/>
                          <a:pt x="786765" y="137795"/>
                          <a:pt x="760095" y="120015"/>
                        </a:cubicBezTo>
                        <a:cubicBezTo>
                          <a:pt x="706755" y="75565"/>
                          <a:pt x="635635" y="44450"/>
                          <a:pt x="564515" y="26670"/>
                        </a:cubicBezTo>
                        <a:cubicBezTo>
                          <a:pt x="515620" y="13335"/>
                          <a:pt x="457835" y="0"/>
                          <a:pt x="400050" y="0"/>
                        </a:cubicBezTo>
                        <a:cubicBezTo>
                          <a:pt x="346710" y="0"/>
                          <a:pt x="288925" y="8890"/>
                          <a:pt x="235585" y="26670"/>
                        </a:cubicBezTo>
                        <a:cubicBezTo>
                          <a:pt x="164465" y="44450"/>
                          <a:pt x="97790" y="80010"/>
                          <a:pt x="40005" y="120015"/>
                        </a:cubicBezTo>
                        <a:cubicBezTo>
                          <a:pt x="13335" y="142240"/>
                          <a:pt x="0" y="168910"/>
                          <a:pt x="0" y="200025"/>
                        </a:cubicBezTo>
                        <a:lnTo>
                          <a:pt x="0" y="400050"/>
                        </a:lnTo>
                        <a:lnTo>
                          <a:pt x="800100" y="400050"/>
                        </a:lnTo>
                        <a:close/>
                      </a:path>
                    </a:pathLst>
                  </a:custGeom>
                  <a:grpFill/>
                  <a:ln w="22225" cap="flat">
                    <a:noFill/>
                    <a:prstDash val="solid"/>
                    <a:miter/>
                  </a:ln>
                </p:spPr>
                <p:txBody>
                  <a:bodyPr rtlCol="0" anchor="ctr"/>
                  <a:lstStyle/>
                  <a:p>
                    <a:pPr defTabSz="913577">
                      <a:defRPr/>
                    </a:pPr>
                    <a:endParaRPr lang="en-US" sz="1798" kern="0" dirty="0">
                      <a:solidFill>
                        <a:srgbClr val="000000"/>
                      </a:solidFill>
                      <a:latin typeface="Arial"/>
                    </a:endParaRPr>
                  </a:p>
                </p:txBody>
              </p:sp>
              <p:sp>
                <p:nvSpPr>
                  <p:cNvPr id="41" name="Freeform: Shape 40">
                    <a:extLst>
                      <a:ext uri="{FF2B5EF4-FFF2-40B4-BE49-F238E27FC236}">
                        <a16:creationId xmlns:a16="http://schemas.microsoft.com/office/drawing/2014/main" id="{78A4F51F-1ED6-887B-5497-3A53EC823790}"/>
                      </a:ext>
                    </a:extLst>
                  </p:cNvPr>
                  <p:cNvSpPr/>
                  <p:nvPr/>
                </p:nvSpPr>
                <p:spPr>
                  <a:xfrm>
                    <a:off x="778138" y="4184366"/>
                    <a:ext cx="400050" cy="400050"/>
                  </a:xfrm>
                  <a:custGeom>
                    <a:avLst/>
                    <a:gdLst>
                      <a:gd name="connsiteX0" fmla="*/ 400050 w 400050"/>
                      <a:gd name="connsiteY0" fmla="*/ 200025 h 400050"/>
                      <a:gd name="connsiteX1" fmla="*/ 200025 w 400050"/>
                      <a:gd name="connsiteY1" fmla="*/ 400050 h 400050"/>
                      <a:gd name="connsiteX2" fmla="*/ 0 w 400050"/>
                      <a:gd name="connsiteY2" fmla="*/ 200025 h 400050"/>
                      <a:gd name="connsiteX3" fmla="*/ 200025 w 400050"/>
                      <a:gd name="connsiteY3" fmla="*/ 0 h 400050"/>
                      <a:gd name="connsiteX4" fmla="*/ 400050 w 400050"/>
                      <a:gd name="connsiteY4" fmla="*/ 200025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 h="400050">
                        <a:moveTo>
                          <a:pt x="400050" y="200025"/>
                        </a:moveTo>
                        <a:cubicBezTo>
                          <a:pt x="400050" y="310496"/>
                          <a:pt x="310496" y="400050"/>
                          <a:pt x="200025" y="400050"/>
                        </a:cubicBezTo>
                        <a:cubicBezTo>
                          <a:pt x="89554" y="400050"/>
                          <a:pt x="0" y="310496"/>
                          <a:pt x="0" y="200025"/>
                        </a:cubicBezTo>
                        <a:cubicBezTo>
                          <a:pt x="0" y="89554"/>
                          <a:pt x="89554" y="0"/>
                          <a:pt x="200025" y="0"/>
                        </a:cubicBezTo>
                        <a:cubicBezTo>
                          <a:pt x="310496" y="0"/>
                          <a:pt x="400050" y="89554"/>
                          <a:pt x="400050" y="200025"/>
                        </a:cubicBezTo>
                        <a:close/>
                      </a:path>
                    </a:pathLst>
                  </a:custGeom>
                  <a:grpFill/>
                  <a:ln w="22225" cap="flat">
                    <a:noFill/>
                    <a:prstDash val="solid"/>
                    <a:miter/>
                  </a:ln>
                </p:spPr>
                <p:txBody>
                  <a:bodyPr rtlCol="0" anchor="ctr"/>
                  <a:lstStyle/>
                  <a:p>
                    <a:pPr defTabSz="913577">
                      <a:defRPr/>
                    </a:pPr>
                    <a:endParaRPr lang="en-US" sz="1798" kern="0" dirty="0">
                      <a:solidFill>
                        <a:srgbClr val="000000"/>
                      </a:solidFill>
                      <a:latin typeface="Arial"/>
                    </a:endParaRPr>
                  </a:p>
                </p:txBody>
              </p:sp>
            </p:grpSp>
            <p:grpSp>
              <p:nvGrpSpPr>
                <p:cNvPr id="34" name="Graphic 13" descr="Users with solid fill">
                  <a:extLst>
                    <a:ext uri="{FF2B5EF4-FFF2-40B4-BE49-F238E27FC236}">
                      <a16:creationId xmlns:a16="http://schemas.microsoft.com/office/drawing/2014/main" id="{DC84BDE3-612C-2A97-A685-6A83377E70BD}"/>
                    </a:ext>
                  </a:extLst>
                </p:cNvPr>
                <p:cNvGrpSpPr/>
                <p:nvPr/>
              </p:nvGrpSpPr>
              <p:grpSpPr>
                <a:xfrm>
                  <a:off x="1344189" y="3512306"/>
                  <a:ext cx="585207" cy="624221"/>
                  <a:chOff x="578113" y="4184366"/>
                  <a:chExt cx="800100" cy="853439"/>
                </a:xfrm>
                <a:solidFill>
                  <a:srgbClr val="F4BC46"/>
                </a:solidFill>
              </p:grpSpPr>
              <p:sp>
                <p:nvSpPr>
                  <p:cNvPr id="38" name="Freeform: Shape 37">
                    <a:extLst>
                      <a:ext uri="{FF2B5EF4-FFF2-40B4-BE49-F238E27FC236}">
                        <a16:creationId xmlns:a16="http://schemas.microsoft.com/office/drawing/2014/main" id="{4F3DC367-1697-762E-7F20-1D416919E510}"/>
                      </a:ext>
                    </a:extLst>
                  </p:cNvPr>
                  <p:cNvSpPr/>
                  <p:nvPr/>
                </p:nvSpPr>
                <p:spPr>
                  <a:xfrm>
                    <a:off x="578113" y="4637756"/>
                    <a:ext cx="800100" cy="400049"/>
                  </a:xfrm>
                  <a:custGeom>
                    <a:avLst/>
                    <a:gdLst>
                      <a:gd name="connsiteX0" fmla="*/ 800100 w 800100"/>
                      <a:gd name="connsiteY0" fmla="*/ 400050 h 400049"/>
                      <a:gd name="connsiteX1" fmla="*/ 800100 w 800100"/>
                      <a:gd name="connsiteY1" fmla="*/ 200025 h 400049"/>
                      <a:gd name="connsiteX2" fmla="*/ 760095 w 800100"/>
                      <a:gd name="connsiteY2" fmla="*/ 120015 h 400049"/>
                      <a:gd name="connsiteX3" fmla="*/ 564515 w 800100"/>
                      <a:gd name="connsiteY3" fmla="*/ 26670 h 400049"/>
                      <a:gd name="connsiteX4" fmla="*/ 400050 w 800100"/>
                      <a:gd name="connsiteY4" fmla="*/ 0 h 400049"/>
                      <a:gd name="connsiteX5" fmla="*/ 235585 w 800100"/>
                      <a:gd name="connsiteY5" fmla="*/ 26670 h 400049"/>
                      <a:gd name="connsiteX6" fmla="*/ 40005 w 800100"/>
                      <a:gd name="connsiteY6" fmla="*/ 120015 h 400049"/>
                      <a:gd name="connsiteX7" fmla="*/ 0 w 800100"/>
                      <a:gd name="connsiteY7" fmla="*/ 200025 h 400049"/>
                      <a:gd name="connsiteX8" fmla="*/ 0 w 800100"/>
                      <a:gd name="connsiteY8" fmla="*/ 400050 h 400049"/>
                      <a:gd name="connsiteX9" fmla="*/ 800100 w 800100"/>
                      <a:gd name="connsiteY9" fmla="*/ 400050 h 40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100" h="400049">
                        <a:moveTo>
                          <a:pt x="800100" y="400050"/>
                        </a:moveTo>
                        <a:lnTo>
                          <a:pt x="800100" y="200025"/>
                        </a:lnTo>
                        <a:cubicBezTo>
                          <a:pt x="800100" y="168910"/>
                          <a:pt x="786765" y="137795"/>
                          <a:pt x="760095" y="120015"/>
                        </a:cubicBezTo>
                        <a:cubicBezTo>
                          <a:pt x="706755" y="75565"/>
                          <a:pt x="635635" y="44450"/>
                          <a:pt x="564515" y="26670"/>
                        </a:cubicBezTo>
                        <a:cubicBezTo>
                          <a:pt x="515620" y="13335"/>
                          <a:pt x="457835" y="0"/>
                          <a:pt x="400050" y="0"/>
                        </a:cubicBezTo>
                        <a:cubicBezTo>
                          <a:pt x="346710" y="0"/>
                          <a:pt x="288925" y="8890"/>
                          <a:pt x="235585" y="26670"/>
                        </a:cubicBezTo>
                        <a:cubicBezTo>
                          <a:pt x="164465" y="44450"/>
                          <a:pt x="97790" y="80010"/>
                          <a:pt x="40005" y="120015"/>
                        </a:cubicBezTo>
                        <a:cubicBezTo>
                          <a:pt x="13335" y="142240"/>
                          <a:pt x="0" y="168910"/>
                          <a:pt x="0" y="200025"/>
                        </a:cubicBezTo>
                        <a:lnTo>
                          <a:pt x="0" y="400050"/>
                        </a:lnTo>
                        <a:lnTo>
                          <a:pt x="800100" y="400050"/>
                        </a:lnTo>
                        <a:close/>
                      </a:path>
                    </a:pathLst>
                  </a:custGeom>
                  <a:grpFill/>
                  <a:ln w="22225" cap="flat">
                    <a:noFill/>
                    <a:prstDash val="solid"/>
                    <a:miter/>
                  </a:ln>
                </p:spPr>
                <p:txBody>
                  <a:bodyPr rtlCol="0" anchor="ctr"/>
                  <a:lstStyle/>
                  <a:p>
                    <a:pPr defTabSz="913577">
                      <a:defRPr/>
                    </a:pPr>
                    <a:endParaRPr lang="en-US" sz="1798" kern="0" dirty="0">
                      <a:solidFill>
                        <a:srgbClr val="000000"/>
                      </a:solidFill>
                      <a:latin typeface="Arial"/>
                    </a:endParaRPr>
                  </a:p>
                </p:txBody>
              </p:sp>
              <p:sp>
                <p:nvSpPr>
                  <p:cNvPr id="39" name="Freeform: Shape 38">
                    <a:extLst>
                      <a:ext uri="{FF2B5EF4-FFF2-40B4-BE49-F238E27FC236}">
                        <a16:creationId xmlns:a16="http://schemas.microsoft.com/office/drawing/2014/main" id="{91CA3346-71F7-79B9-937C-C7431B3CEF62}"/>
                      </a:ext>
                    </a:extLst>
                  </p:cNvPr>
                  <p:cNvSpPr/>
                  <p:nvPr/>
                </p:nvSpPr>
                <p:spPr>
                  <a:xfrm>
                    <a:off x="778138" y="4184366"/>
                    <a:ext cx="400050" cy="400050"/>
                  </a:xfrm>
                  <a:custGeom>
                    <a:avLst/>
                    <a:gdLst>
                      <a:gd name="connsiteX0" fmla="*/ 400050 w 400050"/>
                      <a:gd name="connsiteY0" fmla="*/ 200025 h 400050"/>
                      <a:gd name="connsiteX1" fmla="*/ 200025 w 400050"/>
                      <a:gd name="connsiteY1" fmla="*/ 400050 h 400050"/>
                      <a:gd name="connsiteX2" fmla="*/ 0 w 400050"/>
                      <a:gd name="connsiteY2" fmla="*/ 200025 h 400050"/>
                      <a:gd name="connsiteX3" fmla="*/ 200025 w 400050"/>
                      <a:gd name="connsiteY3" fmla="*/ 0 h 400050"/>
                      <a:gd name="connsiteX4" fmla="*/ 400050 w 400050"/>
                      <a:gd name="connsiteY4" fmla="*/ 200025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 h="400050">
                        <a:moveTo>
                          <a:pt x="400050" y="200025"/>
                        </a:moveTo>
                        <a:cubicBezTo>
                          <a:pt x="400050" y="310496"/>
                          <a:pt x="310496" y="400050"/>
                          <a:pt x="200025" y="400050"/>
                        </a:cubicBezTo>
                        <a:cubicBezTo>
                          <a:pt x="89554" y="400050"/>
                          <a:pt x="0" y="310496"/>
                          <a:pt x="0" y="200025"/>
                        </a:cubicBezTo>
                        <a:cubicBezTo>
                          <a:pt x="0" y="89554"/>
                          <a:pt x="89554" y="0"/>
                          <a:pt x="200025" y="0"/>
                        </a:cubicBezTo>
                        <a:cubicBezTo>
                          <a:pt x="310496" y="0"/>
                          <a:pt x="400050" y="89554"/>
                          <a:pt x="400050" y="200025"/>
                        </a:cubicBezTo>
                        <a:close/>
                      </a:path>
                    </a:pathLst>
                  </a:custGeom>
                  <a:grpFill/>
                  <a:ln w="22225" cap="flat">
                    <a:noFill/>
                    <a:prstDash val="solid"/>
                    <a:miter/>
                  </a:ln>
                </p:spPr>
                <p:txBody>
                  <a:bodyPr rtlCol="0" anchor="ctr"/>
                  <a:lstStyle/>
                  <a:p>
                    <a:pPr defTabSz="913577">
                      <a:defRPr/>
                    </a:pPr>
                    <a:endParaRPr lang="en-US" sz="1798" kern="0" dirty="0">
                      <a:solidFill>
                        <a:srgbClr val="000000"/>
                      </a:solidFill>
                      <a:latin typeface="Arial"/>
                    </a:endParaRPr>
                  </a:p>
                </p:txBody>
              </p:sp>
            </p:grpSp>
            <p:grpSp>
              <p:nvGrpSpPr>
                <p:cNvPr id="35" name="Graphic 13" descr="Users with solid fill">
                  <a:extLst>
                    <a:ext uri="{FF2B5EF4-FFF2-40B4-BE49-F238E27FC236}">
                      <a16:creationId xmlns:a16="http://schemas.microsoft.com/office/drawing/2014/main" id="{1F84B02D-74C2-80A6-7E00-E7F309E73B87}"/>
                    </a:ext>
                  </a:extLst>
                </p:cNvPr>
                <p:cNvGrpSpPr/>
                <p:nvPr/>
              </p:nvGrpSpPr>
              <p:grpSpPr>
                <a:xfrm>
                  <a:off x="161684" y="3542349"/>
                  <a:ext cx="585207" cy="624221"/>
                  <a:chOff x="578113" y="4184366"/>
                  <a:chExt cx="800100" cy="853439"/>
                </a:xfrm>
                <a:solidFill>
                  <a:srgbClr val="F4BC46"/>
                </a:solidFill>
              </p:grpSpPr>
              <p:sp>
                <p:nvSpPr>
                  <p:cNvPr id="36" name="Freeform: Shape 35">
                    <a:extLst>
                      <a:ext uri="{FF2B5EF4-FFF2-40B4-BE49-F238E27FC236}">
                        <a16:creationId xmlns:a16="http://schemas.microsoft.com/office/drawing/2014/main" id="{BB4826C2-70C7-9204-660A-C5F4F1B20103}"/>
                      </a:ext>
                    </a:extLst>
                  </p:cNvPr>
                  <p:cNvSpPr/>
                  <p:nvPr/>
                </p:nvSpPr>
                <p:spPr>
                  <a:xfrm>
                    <a:off x="578113" y="4637756"/>
                    <a:ext cx="800100" cy="400049"/>
                  </a:xfrm>
                  <a:custGeom>
                    <a:avLst/>
                    <a:gdLst>
                      <a:gd name="connsiteX0" fmla="*/ 800100 w 800100"/>
                      <a:gd name="connsiteY0" fmla="*/ 400050 h 400049"/>
                      <a:gd name="connsiteX1" fmla="*/ 800100 w 800100"/>
                      <a:gd name="connsiteY1" fmla="*/ 200025 h 400049"/>
                      <a:gd name="connsiteX2" fmla="*/ 760095 w 800100"/>
                      <a:gd name="connsiteY2" fmla="*/ 120015 h 400049"/>
                      <a:gd name="connsiteX3" fmla="*/ 564515 w 800100"/>
                      <a:gd name="connsiteY3" fmla="*/ 26670 h 400049"/>
                      <a:gd name="connsiteX4" fmla="*/ 400050 w 800100"/>
                      <a:gd name="connsiteY4" fmla="*/ 0 h 400049"/>
                      <a:gd name="connsiteX5" fmla="*/ 235585 w 800100"/>
                      <a:gd name="connsiteY5" fmla="*/ 26670 h 400049"/>
                      <a:gd name="connsiteX6" fmla="*/ 40005 w 800100"/>
                      <a:gd name="connsiteY6" fmla="*/ 120015 h 400049"/>
                      <a:gd name="connsiteX7" fmla="*/ 0 w 800100"/>
                      <a:gd name="connsiteY7" fmla="*/ 200025 h 400049"/>
                      <a:gd name="connsiteX8" fmla="*/ 0 w 800100"/>
                      <a:gd name="connsiteY8" fmla="*/ 400050 h 400049"/>
                      <a:gd name="connsiteX9" fmla="*/ 800100 w 800100"/>
                      <a:gd name="connsiteY9" fmla="*/ 400050 h 40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100" h="400049">
                        <a:moveTo>
                          <a:pt x="800100" y="400050"/>
                        </a:moveTo>
                        <a:lnTo>
                          <a:pt x="800100" y="200025"/>
                        </a:lnTo>
                        <a:cubicBezTo>
                          <a:pt x="800100" y="168910"/>
                          <a:pt x="786765" y="137795"/>
                          <a:pt x="760095" y="120015"/>
                        </a:cubicBezTo>
                        <a:cubicBezTo>
                          <a:pt x="706755" y="75565"/>
                          <a:pt x="635635" y="44450"/>
                          <a:pt x="564515" y="26670"/>
                        </a:cubicBezTo>
                        <a:cubicBezTo>
                          <a:pt x="515620" y="13335"/>
                          <a:pt x="457835" y="0"/>
                          <a:pt x="400050" y="0"/>
                        </a:cubicBezTo>
                        <a:cubicBezTo>
                          <a:pt x="346710" y="0"/>
                          <a:pt x="288925" y="8890"/>
                          <a:pt x="235585" y="26670"/>
                        </a:cubicBezTo>
                        <a:cubicBezTo>
                          <a:pt x="164465" y="44450"/>
                          <a:pt x="97790" y="80010"/>
                          <a:pt x="40005" y="120015"/>
                        </a:cubicBezTo>
                        <a:cubicBezTo>
                          <a:pt x="13335" y="142240"/>
                          <a:pt x="0" y="168910"/>
                          <a:pt x="0" y="200025"/>
                        </a:cubicBezTo>
                        <a:lnTo>
                          <a:pt x="0" y="400050"/>
                        </a:lnTo>
                        <a:lnTo>
                          <a:pt x="800100" y="400050"/>
                        </a:lnTo>
                        <a:close/>
                      </a:path>
                    </a:pathLst>
                  </a:custGeom>
                  <a:grpFill/>
                  <a:ln w="22225" cap="flat">
                    <a:noFill/>
                    <a:prstDash val="solid"/>
                    <a:miter/>
                  </a:ln>
                </p:spPr>
                <p:txBody>
                  <a:bodyPr rtlCol="0" anchor="ctr"/>
                  <a:lstStyle/>
                  <a:p>
                    <a:pPr defTabSz="913577">
                      <a:defRPr/>
                    </a:pPr>
                    <a:endParaRPr lang="en-US" sz="1798" kern="0" dirty="0">
                      <a:solidFill>
                        <a:srgbClr val="000000"/>
                      </a:solidFill>
                      <a:latin typeface="Arial"/>
                    </a:endParaRPr>
                  </a:p>
                </p:txBody>
              </p:sp>
              <p:sp>
                <p:nvSpPr>
                  <p:cNvPr id="37" name="Freeform: Shape 36">
                    <a:extLst>
                      <a:ext uri="{FF2B5EF4-FFF2-40B4-BE49-F238E27FC236}">
                        <a16:creationId xmlns:a16="http://schemas.microsoft.com/office/drawing/2014/main" id="{811AE4F7-C63A-179F-F50D-996F8557AD44}"/>
                      </a:ext>
                    </a:extLst>
                  </p:cNvPr>
                  <p:cNvSpPr/>
                  <p:nvPr/>
                </p:nvSpPr>
                <p:spPr>
                  <a:xfrm>
                    <a:off x="778138" y="4184366"/>
                    <a:ext cx="400050" cy="400050"/>
                  </a:xfrm>
                  <a:custGeom>
                    <a:avLst/>
                    <a:gdLst>
                      <a:gd name="connsiteX0" fmla="*/ 400050 w 400050"/>
                      <a:gd name="connsiteY0" fmla="*/ 200025 h 400050"/>
                      <a:gd name="connsiteX1" fmla="*/ 200025 w 400050"/>
                      <a:gd name="connsiteY1" fmla="*/ 400050 h 400050"/>
                      <a:gd name="connsiteX2" fmla="*/ 0 w 400050"/>
                      <a:gd name="connsiteY2" fmla="*/ 200025 h 400050"/>
                      <a:gd name="connsiteX3" fmla="*/ 200025 w 400050"/>
                      <a:gd name="connsiteY3" fmla="*/ 0 h 400050"/>
                      <a:gd name="connsiteX4" fmla="*/ 400050 w 400050"/>
                      <a:gd name="connsiteY4" fmla="*/ 200025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 h="400050">
                        <a:moveTo>
                          <a:pt x="400050" y="200025"/>
                        </a:moveTo>
                        <a:cubicBezTo>
                          <a:pt x="400050" y="310496"/>
                          <a:pt x="310496" y="400050"/>
                          <a:pt x="200025" y="400050"/>
                        </a:cubicBezTo>
                        <a:cubicBezTo>
                          <a:pt x="89554" y="400050"/>
                          <a:pt x="0" y="310496"/>
                          <a:pt x="0" y="200025"/>
                        </a:cubicBezTo>
                        <a:cubicBezTo>
                          <a:pt x="0" y="89554"/>
                          <a:pt x="89554" y="0"/>
                          <a:pt x="200025" y="0"/>
                        </a:cubicBezTo>
                        <a:cubicBezTo>
                          <a:pt x="310496" y="0"/>
                          <a:pt x="400050" y="89554"/>
                          <a:pt x="400050" y="200025"/>
                        </a:cubicBezTo>
                        <a:close/>
                      </a:path>
                    </a:pathLst>
                  </a:custGeom>
                  <a:grpFill/>
                  <a:ln w="22225" cap="flat">
                    <a:noFill/>
                    <a:prstDash val="solid"/>
                    <a:miter/>
                  </a:ln>
                </p:spPr>
                <p:txBody>
                  <a:bodyPr rtlCol="0" anchor="ctr"/>
                  <a:lstStyle/>
                  <a:p>
                    <a:pPr defTabSz="913577">
                      <a:defRPr/>
                    </a:pPr>
                    <a:endParaRPr lang="en-US" sz="1798" kern="0" dirty="0">
                      <a:solidFill>
                        <a:srgbClr val="000000"/>
                      </a:solidFill>
                      <a:latin typeface="Arial"/>
                    </a:endParaRPr>
                  </a:p>
                </p:txBody>
              </p:sp>
            </p:grpSp>
          </p:grpSp>
        </p:grpSp>
        <p:sp>
          <p:nvSpPr>
            <p:cNvPr id="45" name="object 366">
              <a:extLst>
                <a:ext uri="{FF2B5EF4-FFF2-40B4-BE49-F238E27FC236}">
                  <a16:creationId xmlns:a16="http://schemas.microsoft.com/office/drawing/2014/main" id="{C1DCE8F2-3AE1-951A-39E0-DF40B7E254AC}"/>
                </a:ext>
              </a:extLst>
            </p:cNvPr>
            <p:cNvSpPr txBox="1"/>
            <p:nvPr/>
          </p:nvSpPr>
          <p:spPr>
            <a:xfrm>
              <a:off x="3247657" y="4191226"/>
              <a:ext cx="632014" cy="521909"/>
            </a:xfrm>
            <a:prstGeom prst="roundRect">
              <a:avLst/>
            </a:prstGeom>
            <a:solidFill>
              <a:schemeClr val="accent1"/>
            </a:solidFill>
            <a:ln w="12700">
              <a:solidFill>
                <a:srgbClr val="FFFFFF"/>
              </a:solidFill>
            </a:ln>
          </p:spPr>
          <p:txBody>
            <a:bodyPr vert="horz" wrap="square" lIns="0" tIns="7977" rIns="0" bIns="0" rtlCol="0" anchor="ctr">
              <a:noAutofit/>
            </a:bodyPr>
            <a:lstStyle/>
            <a:p>
              <a:pPr algn="ctr" defTabSz="913577">
                <a:spcBef>
                  <a:spcPts val="63"/>
                </a:spcBef>
                <a:defRPr/>
              </a:pPr>
              <a:endParaRPr lang="en-US" sz="1399" kern="0" spc="-3" dirty="0">
                <a:solidFill>
                  <a:srgbClr val="FFFFFF"/>
                </a:solidFill>
                <a:latin typeface="Arial"/>
                <a:cs typeface="Calibri"/>
              </a:endParaRPr>
            </a:p>
          </p:txBody>
        </p:sp>
        <p:sp>
          <p:nvSpPr>
            <p:cNvPr id="46" name="TextBox 45">
              <a:extLst>
                <a:ext uri="{FF2B5EF4-FFF2-40B4-BE49-F238E27FC236}">
                  <a16:creationId xmlns:a16="http://schemas.microsoft.com/office/drawing/2014/main" id="{95355D69-E6F6-104C-D029-6E56657037C3}"/>
                </a:ext>
              </a:extLst>
            </p:cNvPr>
            <p:cNvSpPr txBox="1"/>
            <p:nvPr/>
          </p:nvSpPr>
          <p:spPr>
            <a:xfrm>
              <a:off x="3847311" y="2567959"/>
              <a:ext cx="5239240" cy="499964"/>
            </a:xfrm>
            <a:prstGeom prst="rect">
              <a:avLst/>
            </a:prstGeom>
            <a:noFill/>
          </p:spPr>
          <p:txBody>
            <a:bodyPr wrap="square" rtlCol="0">
              <a:spAutoFit/>
            </a:bodyPr>
            <a:lstStyle/>
            <a:p>
              <a:pPr defTabSz="913577">
                <a:defRPr/>
              </a:pPr>
              <a:r>
                <a:rPr lang="en-US" sz="1199" kern="0" dirty="0">
                  <a:solidFill>
                    <a:srgbClr val="000000"/>
                  </a:solidFill>
                  <a:latin typeface="Verdana"/>
                </a:rPr>
                <a:t>TxDOT has heard Texans want options when it comes to getting around our state. </a:t>
              </a:r>
            </a:p>
          </p:txBody>
        </p:sp>
        <p:sp>
          <p:nvSpPr>
            <p:cNvPr id="47" name="TextBox 46">
              <a:extLst>
                <a:ext uri="{FF2B5EF4-FFF2-40B4-BE49-F238E27FC236}">
                  <a16:creationId xmlns:a16="http://schemas.microsoft.com/office/drawing/2014/main" id="{1B6EF860-AF24-BF72-3CCA-0B7778BB70B7}"/>
                </a:ext>
              </a:extLst>
            </p:cNvPr>
            <p:cNvSpPr txBox="1"/>
            <p:nvPr/>
          </p:nvSpPr>
          <p:spPr>
            <a:xfrm>
              <a:off x="3847311" y="2318800"/>
              <a:ext cx="4092039" cy="366640"/>
            </a:xfrm>
            <a:prstGeom prst="rect">
              <a:avLst/>
            </a:prstGeom>
            <a:noFill/>
          </p:spPr>
          <p:txBody>
            <a:bodyPr wrap="square" rtlCol="0">
              <a:spAutoFit/>
            </a:bodyPr>
            <a:lstStyle/>
            <a:p>
              <a:pPr defTabSz="456789"/>
              <a:r>
                <a:rPr lang="en-US" sz="1599" dirty="0">
                  <a:solidFill>
                    <a:srgbClr val="0056A9"/>
                  </a:solidFill>
                  <a:latin typeface="Verdana Bold"/>
                </a:rPr>
                <a:t>Giving Texans options</a:t>
              </a:r>
            </a:p>
          </p:txBody>
        </p:sp>
        <p:grpSp>
          <p:nvGrpSpPr>
            <p:cNvPr id="48" name="Group 47">
              <a:extLst>
                <a:ext uri="{FF2B5EF4-FFF2-40B4-BE49-F238E27FC236}">
                  <a16:creationId xmlns:a16="http://schemas.microsoft.com/office/drawing/2014/main" id="{4E43DF1F-EB7D-EE34-CCD3-30F97DCF3795}"/>
                </a:ext>
              </a:extLst>
            </p:cNvPr>
            <p:cNvGrpSpPr/>
            <p:nvPr/>
          </p:nvGrpSpPr>
          <p:grpSpPr>
            <a:xfrm>
              <a:off x="3313676" y="4304841"/>
              <a:ext cx="491808" cy="294745"/>
              <a:chOff x="-1160778" y="2760556"/>
              <a:chExt cx="826770" cy="495484"/>
            </a:xfrm>
          </p:grpSpPr>
          <p:sp>
            <p:nvSpPr>
              <p:cNvPr id="49" name="Freeform: Shape 48">
                <a:extLst>
                  <a:ext uri="{FF2B5EF4-FFF2-40B4-BE49-F238E27FC236}">
                    <a16:creationId xmlns:a16="http://schemas.microsoft.com/office/drawing/2014/main" id="{F81052C9-D81B-839D-3CAC-B653C03F3D20}"/>
                  </a:ext>
                </a:extLst>
              </p:cNvPr>
              <p:cNvSpPr/>
              <p:nvPr/>
            </p:nvSpPr>
            <p:spPr>
              <a:xfrm>
                <a:off x="-797571" y="3160910"/>
                <a:ext cx="74640" cy="80658"/>
              </a:xfrm>
              <a:custGeom>
                <a:avLst/>
                <a:gdLst>
                  <a:gd name="connsiteX0" fmla="*/ 20651 w 74640"/>
                  <a:gd name="connsiteY0" fmla="*/ 80659 h 80658"/>
                  <a:gd name="connsiteX1" fmla="*/ 6364 w 74640"/>
                  <a:gd name="connsiteY1" fmla="*/ 75896 h 80658"/>
                  <a:gd name="connsiteX2" fmla="*/ 4459 w 74640"/>
                  <a:gd name="connsiteY2" fmla="*/ 49226 h 80658"/>
                  <a:gd name="connsiteX3" fmla="*/ 41606 w 74640"/>
                  <a:gd name="connsiteY3" fmla="*/ 6364 h 80658"/>
                  <a:gd name="connsiteX4" fmla="*/ 68276 w 74640"/>
                  <a:gd name="connsiteY4" fmla="*/ 4459 h 80658"/>
                  <a:gd name="connsiteX5" fmla="*/ 70181 w 74640"/>
                  <a:gd name="connsiteY5" fmla="*/ 31129 h 80658"/>
                  <a:gd name="connsiteX6" fmla="*/ 33034 w 74640"/>
                  <a:gd name="connsiteY6" fmla="*/ 73991 h 80658"/>
                  <a:gd name="connsiteX7" fmla="*/ 20651 w 74640"/>
                  <a:gd name="connsiteY7" fmla="*/ 80659 h 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40" h="80658">
                    <a:moveTo>
                      <a:pt x="20651" y="80659"/>
                    </a:moveTo>
                    <a:cubicBezTo>
                      <a:pt x="15889" y="80659"/>
                      <a:pt x="10174" y="79706"/>
                      <a:pt x="6364" y="75896"/>
                    </a:cubicBezTo>
                    <a:cubicBezTo>
                      <a:pt x="-1256" y="69229"/>
                      <a:pt x="-2209" y="56846"/>
                      <a:pt x="4459" y="49226"/>
                    </a:cubicBezTo>
                    <a:lnTo>
                      <a:pt x="41606" y="6364"/>
                    </a:lnTo>
                    <a:cubicBezTo>
                      <a:pt x="48274" y="-1256"/>
                      <a:pt x="60656" y="-2209"/>
                      <a:pt x="68276" y="4459"/>
                    </a:cubicBezTo>
                    <a:cubicBezTo>
                      <a:pt x="75896" y="11126"/>
                      <a:pt x="76849" y="23509"/>
                      <a:pt x="70181" y="31129"/>
                    </a:cubicBezTo>
                    <a:lnTo>
                      <a:pt x="33034" y="73991"/>
                    </a:lnTo>
                    <a:cubicBezTo>
                      <a:pt x="30176" y="77801"/>
                      <a:pt x="25414" y="79706"/>
                      <a:pt x="20651" y="80659"/>
                    </a:cubicBezTo>
                    <a:close/>
                  </a:path>
                </a:pathLst>
              </a:custGeom>
              <a:solidFill>
                <a:schemeClr val="accent5"/>
              </a:solidFill>
              <a:ln w="9525" cap="flat">
                <a:noFill/>
                <a:prstDash val="solid"/>
                <a:miter/>
              </a:ln>
            </p:spPr>
            <p:txBody>
              <a:bodyPr rtlCol="0" anchor="ctr"/>
              <a:lstStyle/>
              <a:p>
                <a:pPr defTabSz="913577">
                  <a:defRPr/>
                </a:pPr>
                <a:endParaRPr lang="en-US" sz="1798" kern="0" dirty="0">
                  <a:solidFill>
                    <a:srgbClr val="000000"/>
                  </a:solidFill>
                  <a:latin typeface="Arial"/>
                </a:endParaRPr>
              </a:p>
            </p:txBody>
          </p:sp>
          <p:sp>
            <p:nvSpPr>
              <p:cNvPr id="50" name="Freeform: Shape 49">
                <a:extLst>
                  <a:ext uri="{FF2B5EF4-FFF2-40B4-BE49-F238E27FC236}">
                    <a16:creationId xmlns:a16="http://schemas.microsoft.com/office/drawing/2014/main" id="{7694C22A-3EBB-7D81-54C8-032BE453997F}"/>
                  </a:ext>
                </a:extLst>
              </p:cNvPr>
              <p:cNvSpPr/>
              <p:nvPr/>
            </p:nvSpPr>
            <p:spPr>
              <a:xfrm>
                <a:off x="-860901" y="3122345"/>
                <a:ext cx="90810" cy="97554"/>
              </a:xfrm>
              <a:custGeom>
                <a:avLst/>
                <a:gdLst>
                  <a:gd name="connsiteX0" fmla="*/ 25879 w 90810"/>
                  <a:gd name="connsiteY0" fmla="*/ 97316 h 97554"/>
                  <a:gd name="connsiteX1" fmla="*/ 7781 w 90810"/>
                  <a:gd name="connsiteY1" fmla="*/ 91601 h 97554"/>
                  <a:gd name="connsiteX2" fmla="*/ 5876 w 90810"/>
                  <a:gd name="connsiteY2" fmla="*/ 58264 h 97554"/>
                  <a:gd name="connsiteX3" fmla="*/ 49691 w 90810"/>
                  <a:gd name="connsiteY3" fmla="*/ 7781 h 97554"/>
                  <a:gd name="connsiteX4" fmla="*/ 83029 w 90810"/>
                  <a:gd name="connsiteY4" fmla="*/ 5876 h 97554"/>
                  <a:gd name="connsiteX5" fmla="*/ 84934 w 90810"/>
                  <a:gd name="connsiteY5" fmla="*/ 39214 h 97554"/>
                  <a:gd name="connsiteX6" fmla="*/ 41119 w 90810"/>
                  <a:gd name="connsiteY6" fmla="*/ 89696 h 97554"/>
                  <a:gd name="connsiteX7" fmla="*/ 25879 w 90810"/>
                  <a:gd name="connsiteY7" fmla="*/ 97316 h 9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10" h="97554">
                    <a:moveTo>
                      <a:pt x="25879" y="97316"/>
                    </a:moveTo>
                    <a:cubicBezTo>
                      <a:pt x="19211" y="98269"/>
                      <a:pt x="13496" y="96364"/>
                      <a:pt x="7781" y="91601"/>
                    </a:cubicBezTo>
                    <a:cubicBezTo>
                      <a:pt x="-1744" y="83029"/>
                      <a:pt x="-2696" y="67789"/>
                      <a:pt x="5876" y="58264"/>
                    </a:cubicBezTo>
                    <a:lnTo>
                      <a:pt x="49691" y="7781"/>
                    </a:lnTo>
                    <a:cubicBezTo>
                      <a:pt x="58264" y="-1744"/>
                      <a:pt x="73504" y="-2696"/>
                      <a:pt x="83029" y="5876"/>
                    </a:cubicBezTo>
                    <a:cubicBezTo>
                      <a:pt x="92554" y="14449"/>
                      <a:pt x="93506" y="29689"/>
                      <a:pt x="84934" y="39214"/>
                    </a:cubicBezTo>
                    <a:lnTo>
                      <a:pt x="41119" y="89696"/>
                    </a:lnTo>
                    <a:cubicBezTo>
                      <a:pt x="37309" y="94459"/>
                      <a:pt x="31594" y="97316"/>
                      <a:pt x="25879" y="97316"/>
                    </a:cubicBezTo>
                    <a:close/>
                  </a:path>
                </a:pathLst>
              </a:custGeom>
              <a:solidFill>
                <a:schemeClr val="accent5"/>
              </a:solidFill>
              <a:ln w="9525" cap="flat">
                <a:noFill/>
                <a:prstDash val="solid"/>
                <a:miter/>
              </a:ln>
            </p:spPr>
            <p:txBody>
              <a:bodyPr rtlCol="0" anchor="ctr"/>
              <a:lstStyle/>
              <a:p>
                <a:pPr defTabSz="913577">
                  <a:defRPr/>
                </a:pPr>
                <a:endParaRPr lang="en-US" sz="1798" kern="0" dirty="0">
                  <a:solidFill>
                    <a:srgbClr val="000000"/>
                  </a:solidFill>
                  <a:latin typeface="Arial"/>
                </a:endParaRPr>
              </a:p>
            </p:txBody>
          </p:sp>
          <p:sp>
            <p:nvSpPr>
              <p:cNvPr id="51" name="Freeform: Shape 50">
                <a:extLst>
                  <a:ext uri="{FF2B5EF4-FFF2-40B4-BE49-F238E27FC236}">
                    <a16:creationId xmlns:a16="http://schemas.microsoft.com/office/drawing/2014/main" id="{166D3FC7-BA0C-EED8-E24A-E1109319B8FA}"/>
                  </a:ext>
                </a:extLst>
              </p:cNvPr>
              <p:cNvSpPr/>
              <p:nvPr/>
            </p:nvSpPr>
            <p:spPr>
              <a:xfrm>
                <a:off x="-925261" y="3085611"/>
                <a:ext cx="100443" cy="107077"/>
              </a:xfrm>
              <a:custGeom>
                <a:avLst/>
                <a:gdLst>
                  <a:gd name="connsiteX0" fmla="*/ 30696 w 100443"/>
                  <a:gd name="connsiteY0" fmla="*/ 106896 h 107078"/>
                  <a:gd name="connsiteX1" fmla="*/ 9741 w 100443"/>
                  <a:gd name="connsiteY1" fmla="*/ 100228 h 107078"/>
                  <a:gd name="connsiteX2" fmla="*/ 6883 w 100443"/>
                  <a:gd name="connsiteY2" fmla="*/ 60223 h 107078"/>
                  <a:gd name="connsiteX3" fmla="*/ 50698 w 100443"/>
                  <a:gd name="connsiteY3" fmla="*/ 9741 h 107078"/>
                  <a:gd name="connsiteX4" fmla="*/ 90703 w 100443"/>
                  <a:gd name="connsiteY4" fmla="*/ 6883 h 107078"/>
                  <a:gd name="connsiteX5" fmla="*/ 93561 w 100443"/>
                  <a:gd name="connsiteY5" fmla="*/ 46888 h 107078"/>
                  <a:gd name="connsiteX6" fmla="*/ 49746 w 100443"/>
                  <a:gd name="connsiteY6" fmla="*/ 97371 h 107078"/>
                  <a:gd name="connsiteX7" fmla="*/ 30696 w 100443"/>
                  <a:gd name="connsiteY7" fmla="*/ 106896 h 10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43" h="107078">
                    <a:moveTo>
                      <a:pt x="30696" y="106896"/>
                    </a:moveTo>
                    <a:cubicBezTo>
                      <a:pt x="23076" y="107848"/>
                      <a:pt x="15456" y="104991"/>
                      <a:pt x="9741" y="100228"/>
                    </a:cubicBezTo>
                    <a:cubicBezTo>
                      <a:pt x="-1689" y="89751"/>
                      <a:pt x="-3594" y="71653"/>
                      <a:pt x="6883" y="60223"/>
                    </a:cubicBezTo>
                    <a:lnTo>
                      <a:pt x="50698" y="9741"/>
                    </a:lnTo>
                    <a:cubicBezTo>
                      <a:pt x="61176" y="-1689"/>
                      <a:pt x="79273" y="-3594"/>
                      <a:pt x="90703" y="6883"/>
                    </a:cubicBezTo>
                    <a:cubicBezTo>
                      <a:pt x="102133" y="17361"/>
                      <a:pt x="104038" y="35458"/>
                      <a:pt x="93561" y="46888"/>
                    </a:cubicBezTo>
                    <a:lnTo>
                      <a:pt x="49746" y="97371"/>
                    </a:lnTo>
                    <a:cubicBezTo>
                      <a:pt x="44983" y="103086"/>
                      <a:pt x="37363" y="106896"/>
                      <a:pt x="30696" y="106896"/>
                    </a:cubicBezTo>
                    <a:close/>
                  </a:path>
                </a:pathLst>
              </a:custGeom>
              <a:solidFill>
                <a:schemeClr val="accent5"/>
              </a:solidFill>
              <a:ln w="9525" cap="flat">
                <a:noFill/>
                <a:prstDash val="solid"/>
                <a:miter/>
              </a:ln>
            </p:spPr>
            <p:txBody>
              <a:bodyPr rtlCol="0" anchor="ctr"/>
              <a:lstStyle/>
              <a:p>
                <a:pPr defTabSz="913577">
                  <a:defRPr/>
                </a:pPr>
                <a:endParaRPr lang="en-US" sz="1798" kern="0" dirty="0">
                  <a:solidFill>
                    <a:srgbClr val="000000"/>
                  </a:solidFill>
                  <a:latin typeface="Arial"/>
                </a:endParaRPr>
              </a:p>
            </p:txBody>
          </p:sp>
          <p:sp>
            <p:nvSpPr>
              <p:cNvPr id="52" name="Freeform: Shape 51">
                <a:extLst>
                  <a:ext uri="{FF2B5EF4-FFF2-40B4-BE49-F238E27FC236}">
                    <a16:creationId xmlns:a16="http://schemas.microsoft.com/office/drawing/2014/main" id="{74483697-77D4-AE70-CBA4-716375642396}"/>
                  </a:ext>
                </a:extLst>
              </p:cNvPr>
              <p:cNvSpPr/>
              <p:nvPr/>
            </p:nvSpPr>
            <p:spPr>
              <a:xfrm>
                <a:off x="-995258" y="3035613"/>
                <a:ext cx="107111" cy="113745"/>
              </a:xfrm>
              <a:custGeom>
                <a:avLst/>
                <a:gdLst>
                  <a:gd name="connsiteX0" fmla="*/ 30696 w 107111"/>
                  <a:gd name="connsiteY0" fmla="*/ 113563 h 113745"/>
                  <a:gd name="connsiteX1" fmla="*/ 9741 w 107111"/>
                  <a:gd name="connsiteY1" fmla="*/ 106896 h 113745"/>
                  <a:gd name="connsiteX2" fmla="*/ 6883 w 107111"/>
                  <a:gd name="connsiteY2" fmla="*/ 66891 h 113745"/>
                  <a:gd name="connsiteX3" fmla="*/ 57366 w 107111"/>
                  <a:gd name="connsiteY3" fmla="*/ 9741 h 113745"/>
                  <a:gd name="connsiteX4" fmla="*/ 97371 w 107111"/>
                  <a:gd name="connsiteY4" fmla="*/ 6883 h 113745"/>
                  <a:gd name="connsiteX5" fmla="*/ 100228 w 107111"/>
                  <a:gd name="connsiteY5" fmla="*/ 46888 h 113745"/>
                  <a:gd name="connsiteX6" fmla="*/ 49746 w 107111"/>
                  <a:gd name="connsiteY6" fmla="*/ 104038 h 113745"/>
                  <a:gd name="connsiteX7" fmla="*/ 30696 w 107111"/>
                  <a:gd name="connsiteY7" fmla="*/ 113563 h 11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11" h="113745">
                    <a:moveTo>
                      <a:pt x="30696" y="113563"/>
                    </a:moveTo>
                    <a:cubicBezTo>
                      <a:pt x="23076" y="114516"/>
                      <a:pt x="15456" y="111658"/>
                      <a:pt x="9741" y="106896"/>
                    </a:cubicBezTo>
                    <a:cubicBezTo>
                      <a:pt x="-1689" y="96418"/>
                      <a:pt x="-3594" y="78321"/>
                      <a:pt x="6883" y="66891"/>
                    </a:cubicBezTo>
                    <a:lnTo>
                      <a:pt x="57366" y="9741"/>
                    </a:lnTo>
                    <a:cubicBezTo>
                      <a:pt x="67843" y="-1689"/>
                      <a:pt x="85941" y="-3594"/>
                      <a:pt x="97371" y="6883"/>
                    </a:cubicBezTo>
                    <a:cubicBezTo>
                      <a:pt x="108801" y="17361"/>
                      <a:pt x="110706" y="35458"/>
                      <a:pt x="100228" y="46888"/>
                    </a:cubicBezTo>
                    <a:lnTo>
                      <a:pt x="49746" y="104038"/>
                    </a:lnTo>
                    <a:cubicBezTo>
                      <a:pt x="44031" y="109753"/>
                      <a:pt x="37363" y="112611"/>
                      <a:pt x="30696" y="113563"/>
                    </a:cubicBezTo>
                    <a:close/>
                  </a:path>
                </a:pathLst>
              </a:custGeom>
              <a:solidFill>
                <a:schemeClr val="accent5"/>
              </a:solidFill>
              <a:ln w="9525" cap="flat">
                <a:noFill/>
                <a:prstDash val="solid"/>
                <a:miter/>
              </a:ln>
            </p:spPr>
            <p:txBody>
              <a:bodyPr rtlCol="0" anchor="ctr"/>
              <a:lstStyle/>
              <a:p>
                <a:pPr defTabSz="913577">
                  <a:defRPr/>
                </a:pPr>
                <a:endParaRPr lang="en-US" sz="1798" kern="0" dirty="0">
                  <a:solidFill>
                    <a:srgbClr val="000000"/>
                  </a:solidFill>
                  <a:latin typeface="Arial"/>
                </a:endParaRPr>
              </a:p>
            </p:txBody>
          </p:sp>
          <p:sp>
            <p:nvSpPr>
              <p:cNvPr id="53" name="Freeform: Shape 52">
                <a:extLst>
                  <a:ext uri="{FF2B5EF4-FFF2-40B4-BE49-F238E27FC236}">
                    <a16:creationId xmlns:a16="http://schemas.microsoft.com/office/drawing/2014/main" id="{2A2EC05F-C72D-7F1B-BE76-A9E1741F383A}"/>
                  </a:ext>
                </a:extLst>
              </p:cNvPr>
              <p:cNvSpPr/>
              <p:nvPr/>
            </p:nvSpPr>
            <p:spPr>
              <a:xfrm>
                <a:off x="-1160778" y="2760556"/>
                <a:ext cx="190574" cy="226769"/>
              </a:xfrm>
              <a:custGeom>
                <a:avLst/>
                <a:gdLst>
                  <a:gd name="connsiteX0" fmla="*/ 0 w 190574"/>
                  <a:gd name="connsiteY0" fmla="*/ 179070 h 226769"/>
                  <a:gd name="connsiteX1" fmla="*/ 73343 w 190574"/>
                  <a:gd name="connsiteY1" fmla="*/ 223838 h 226769"/>
                  <a:gd name="connsiteX2" fmla="*/ 99060 w 190574"/>
                  <a:gd name="connsiteY2" fmla="*/ 217170 h 226769"/>
                  <a:gd name="connsiteX3" fmla="*/ 187643 w 190574"/>
                  <a:gd name="connsiteY3" fmla="*/ 70485 h 226769"/>
                  <a:gd name="connsiteX4" fmla="*/ 180975 w 190574"/>
                  <a:gd name="connsiteY4" fmla="*/ 44768 h 226769"/>
                  <a:gd name="connsiteX5" fmla="*/ 108585 w 190574"/>
                  <a:gd name="connsiteY5" fmla="*/ 0 h 226769"/>
                  <a:gd name="connsiteX6" fmla="*/ 0 w 190574"/>
                  <a:gd name="connsiteY6" fmla="*/ 179070 h 2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74" h="226769">
                    <a:moveTo>
                      <a:pt x="0" y="179070"/>
                    </a:moveTo>
                    <a:lnTo>
                      <a:pt x="73343" y="223838"/>
                    </a:lnTo>
                    <a:cubicBezTo>
                      <a:pt x="81915" y="229553"/>
                      <a:pt x="94298" y="226695"/>
                      <a:pt x="99060" y="217170"/>
                    </a:cubicBezTo>
                    <a:lnTo>
                      <a:pt x="187643" y="70485"/>
                    </a:lnTo>
                    <a:cubicBezTo>
                      <a:pt x="193358" y="61913"/>
                      <a:pt x="190500" y="49530"/>
                      <a:pt x="180975" y="44768"/>
                    </a:cubicBezTo>
                    <a:lnTo>
                      <a:pt x="108585" y="0"/>
                    </a:lnTo>
                    <a:lnTo>
                      <a:pt x="0" y="179070"/>
                    </a:lnTo>
                    <a:close/>
                  </a:path>
                </a:pathLst>
              </a:custGeom>
              <a:solidFill>
                <a:srgbClr val="FFFFFF"/>
              </a:solidFill>
              <a:ln w="9525" cap="flat">
                <a:noFill/>
                <a:prstDash val="solid"/>
                <a:miter/>
              </a:ln>
            </p:spPr>
            <p:txBody>
              <a:bodyPr rtlCol="0" anchor="ctr"/>
              <a:lstStyle/>
              <a:p>
                <a:pPr defTabSz="913577">
                  <a:defRPr/>
                </a:pPr>
                <a:endParaRPr lang="en-US" sz="1798" kern="0" dirty="0">
                  <a:solidFill>
                    <a:srgbClr val="000000"/>
                  </a:solidFill>
                  <a:latin typeface="Arial"/>
                </a:endParaRPr>
              </a:p>
            </p:txBody>
          </p:sp>
          <p:sp>
            <p:nvSpPr>
              <p:cNvPr id="54" name="Freeform: Shape 53">
                <a:extLst>
                  <a:ext uri="{FF2B5EF4-FFF2-40B4-BE49-F238E27FC236}">
                    <a16:creationId xmlns:a16="http://schemas.microsoft.com/office/drawing/2014/main" id="{DBC1179B-E9E1-B82D-C16E-07B12448A95F}"/>
                  </a:ext>
                </a:extLst>
              </p:cNvPr>
              <p:cNvSpPr/>
              <p:nvPr/>
            </p:nvSpPr>
            <p:spPr>
              <a:xfrm>
                <a:off x="-1043620" y="2846281"/>
                <a:ext cx="510700" cy="409759"/>
              </a:xfrm>
              <a:custGeom>
                <a:avLst/>
                <a:gdLst>
                  <a:gd name="connsiteX0" fmla="*/ 500063 w 510700"/>
                  <a:gd name="connsiteY0" fmla="*/ 218123 h 409759"/>
                  <a:gd name="connsiteX1" fmla="*/ 346710 w 510700"/>
                  <a:gd name="connsiteY1" fmla="*/ 86678 h 409759"/>
                  <a:gd name="connsiteX2" fmla="*/ 336233 w 510700"/>
                  <a:gd name="connsiteY2" fmla="*/ 77153 h 409759"/>
                  <a:gd name="connsiteX3" fmla="*/ 270510 w 510700"/>
                  <a:gd name="connsiteY3" fmla="*/ 152400 h 409759"/>
                  <a:gd name="connsiteX4" fmla="*/ 232410 w 510700"/>
                  <a:gd name="connsiteY4" fmla="*/ 171450 h 409759"/>
                  <a:gd name="connsiteX5" fmla="*/ 227648 w 510700"/>
                  <a:gd name="connsiteY5" fmla="*/ 171450 h 409759"/>
                  <a:gd name="connsiteX6" fmla="*/ 190500 w 510700"/>
                  <a:gd name="connsiteY6" fmla="*/ 157163 h 409759"/>
                  <a:gd name="connsiteX7" fmla="*/ 184785 w 510700"/>
                  <a:gd name="connsiteY7" fmla="*/ 76200 h 409759"/>
                  <a:gd name="connsiteX8" fmla="*/ 240983 w 510700"/>
                  <a:gd name="connsiteY8" fmla="*/ 11430 h 409759"/>
                  <a:gd name="connsiteX9" fmla="*/ 82868 w 510700"/>
                  <a:gd name="connsiteY9" fmla="*/ 0 h 409759"/>
                  <a:gd name="connsiteX10" fmla="*/ 0 w 510700"/>
                  <a:gd name="connsiteY10" fmla="*/ 137160 h 409759"/>
                  <a:gd name="connsiteX11" fmla="*/ 64770 w 510700"/>
                  <a:gd name="connsiteY11" fmla="*/ 212408 h 409759"/>
                  <a:gd name="connsiteX12" fmla="*/ 89535 w 510700"/>
                  <a:gd name="connsiteY12" fmla="*/ 183833 h 409759"/>
                  <a:gd name="connsiteX13" fmla="*/ 125730 w 510700"/>
                  <a:gd name="connsiteY13" fmla="*/ 167640 h 409759"/>
                  <a:gd name="connsiteX14" fmla="*/ 125730 w 510700"/>
                  <a:gd name="connsiteY14" fmla="*/ 167640 h 409759"/>
                  <a:gd name="connsiteX15" fmla="*/ 157163 w 510700"/>
                  <a:gd name="connsiteY15" fmla="*/ 179070 h 409759"/>
                  <a:gd name="connsiteX16" fmla="*/ 173355 w 510700"/>
                  <a:gd name="connsiteY16" fmla="*/ 213360 h 409759"/>
                  <a:gd name="connsiteX17" fmla="*/ 189548 w 510700"/>
                  <a:gd name="connsiteY17" fmla="*/ 210503 h 409759"/>
                  <a:gd name="connsiteX18" fmla="*/ 220980 w 510700"/>
                  <a:gd name="connsiteY18" fmla="*/ 221933 h 409759"/>
                  <a:gd name="connsiteX19" fmla="*/ 237173 w 510700"/>
                  <a:gd name="connsiteY19" fmla="*/ 257175 h 409759"/>
                  <a:gd name="connsiteX20" fmla="*/ 249555 w 510700"/>
                  <a:gd name="connsiteY20" fmla="*/ 255270 h 409759"/>
                  <a:gd name="connsiteX21" fmla="*/ 249555 w 510700"/>
                  <a:gd name="connsiteY21" fmla="*/ 255270 h 409759"/>
                  <a:gd name="connsiteX22" fmla="*/ 278130 w 510700"/>
                  <a:gd name="connsiteY22" fmla="*/ 265748 h 409759"/>
                  <a:gd name="connsiteX23" fmla="*/ 292418 w 510700"/>
                  <a:gd name="connsiteY23" fmla="*/ 295275 h 409759"/>
                  <a:gd name="connsiteX24" fmla="*/ 302895 w 510700"/>
                  <a:gd name="connsiteY24" fmla="*/ 293370 h 409759"/>
                  <a:gd name="connsiteX25" fmla="*/ 302895 w 510700"/>
                  <a:gd name="connsiteY25" fmla="*/ 293370 h 409759"/>
                  <a:gd name="connsiteX26" fmla="*/ 327660 w 510700"/>
                  <a:gd name="connsiteY26" fmla="*/ 302895 h 409759"/>
                  <a:gd name="connsiteX27" fmla="*/ 340995 w 510700"/>
                  <a:gd name="connsiteY27" fmla="*/ 328613 h 409759"/>
                  <a:gd name="connsiteX28" fmla="*/ 331470 w 510700"/>
                  <a:gd name="connsiteY28" fmla="*/ 356235 h 409759"/>
                  <a:gd name="connsiteX29" fmla="*/ 299085 w 510700"/>
                  <a:gd name="connsiteY29" fmla="*/ 393382 h 409759"/>
                  <a:gd name="connsiteX30" fmla="*/ 312420 w 510700"/>
                  <a:gd name="connsiteY30" fmla="*/ 403860 h 409759"/>
                  <a:gd name="connsiteX31" fmla="*/ 335280 w 510700"/>
                  <a:gd name="connsiteY31" fmla="*/ 409575 h 409759"/>
                  <a:gd name="connsiteX32" fmla="*/ 369570 w 510700"/>
                  <a:gd name="connsiteY32" fmla="*/ 368618 h 409759"/>
                  <a:gd name="connsiteX33" fmla="*/ 369570 w 510700"/>
                  <a:gd name="connsiteY33" fmla="*/ 367665 h 409759"/>
                  <a:gd name="connsiteX34" fmla="*/ 379095 w 510700"/>
                  <a:gd name="connsiteY34" fmla="*/ 368618 h 409759"/>
                  <a:gd name="connsiteX35" fmla="*/ 413385 w 510700"/>
                  <a:gd name="connsiteY35" fmla="*/ 327660 h 409759"/>
                  <a:gd name="connsiteX36" fmla="*/ 413385 w 510700"/>
                  <a:gd name="connsiteY36" fmla="*/ 326707 h 409759"/>
                  <a:gd name="connsiteX37" fmla="*/ 422910 w 510700"/>
                  <a:gd name="connsiteY37" fmla="*/ 327660 h 409759"/>
                  <a:gd name="connsiteX38" fmla="*/ 457200 w 510700"/>
                  <a:gd name="connsiteY38" fmla="*/ 286703 h 409759"/>
                  <a:gd name="connsiteX39" fmla="*/ 456248 w 510700"/>
                  <a:gd name="connsiteY39" fmla="*/ 280988 h 409759"/>
                  <a:gd name="connsiteX40" fmla="*/ 476250 w 510700"/>
                  <a:gd name="connsiteY40" fmla="*/ 284798 h 409759"/>
                  <a:gd name="connsiteX41" fmla="*/ 510540 w 510700"/>
                  <a:gd name="connsiteY41" fmla="*/ 243840 h 409759"/>
                  <a:gd name="connsiteX42" fmla="*/ 500063 w 510700"/>
                  <a:gd name="connsiteY42" fmla="*/ 218123 h 40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10700" h="409759">
                    <a:moveTo>
                      <a:pt x="500063" y="218123"/>
                    </a:moveTo>
                    <a:lnTo>
                      <a:pt x="346710" y="86678"/>
                    </a:lnTo>
                    <a:lnTo>
                      <a:pt x="336233" y="77153"/>
                    </a:lnTo>
                    <a:lnTo>
                      <a:pt x="270510" y="152400"/>
                    </a:lnTo>
                    <a:cubicBezTo>
                      <a:pt x="260985" y="163830"/>
                      <a:pt x="247650" y="170498"/>
                      <a:pt x="232410" y="171450"/>
                    </a:cubicBezTo>
                    <a:cubicBezTo>
                      <a:pt x="230505" y="171450"/>
                      <a:pt x="228600" y="171450"/>
                      <a:pt x="227648" y="171450"/>
                    </a:cubicBezTo>
                    <a:cubicBezTo>
                      <a:pt x="213360" y="171450"/>
                      <a:pt x="200025" y="166688"/>
                      <a:pt x="190500" y="157163"/>
                    </a:cubicBezTo>
                    <a:cubicBezTo>
                      <a:pt x="166688" y="136208"/>
                      <a:pt x="164783" y="100013"/>
                      <a:pt x="184785" y="76200"/>
                    </a:cubicBezTo>
                    <a:lnTo>
                      <a:pt x="240983" y="11430"/>
                    </a:lnTo>
                    <a:cubicBezTo>
                      <a:pt x="197167" y="5715"/>
                      <a:pt x="140970" y="28575"/>
                      <a:pt x="82868" y="0"/>
                    </a:cubicBezTo>
                    <a:lnTo>
                      <a:pt x="0" y="137160"/>
                    </a:lnTo>
                    <a:lnTo>
                      <a:pt x="64770" y="212408"/>
                    </a:lnTo>
                    <a:lnTo>
                      <a:pt x="89535" y="183833"/>
                    </a:lnTo>
                    <a:cubicBezTo>
                      <a:pt x="98108" y="173355"/>
                      <a:pt x="111443" y="167640"/>
                      <a:pt x="125730" y="167640"/>
                    </a:cubicBezTo>
                    <a:lnTo>
                      <a:pt x="125730" y="167640"/>
                    </a:lnTo>
                    <a:cubicBezTo>
                      <a:pt x="137160" y="167640"/>
                      <a:pt x="148590" y="171450"/>
                      <a:pt x="157163" y="179070"/>
                    </a:cubicBezTo>
                    <a:cubicBezTo>
                      <a:pt x="167640" y="187642"/>
                      <a:pt x="172403" y="200025"/>
                      <a:pt x="173355" y="213360"/>
                    </a:cubicBezTo>
                    <a:cubicBezTo>
                      <a:pt x="178117" y="211455"/>
                      <a:pt x="183833" y="210503"/>
                      <a:pt x="189548" y="210503"/>
                    </a:cubicBezTo>
                    <a:cubicBezTo>
                      <a:pt x="200978" y="210503"/>
                      <a:pt x="212408" y="214313"/>
                      <a:pt x="220980" y="221933"/>
                    </a:cubicBezTo>
                    <a:cubicBezTo>
                      <a:pt x="231458" y="231458"/>
                      <a:pt x="237173" y="243840"/>
                      <a:pt x="237173" y="257175"/>
                    </a:cubicBezTo>
                    <a:cubicBezTo>
                      <a:pt x="240983" y="256223"/>
                      <a:pt x="245745" y="255270"/>
                      <a:pt x="249555" y="255270"/>
                    </a:cubicBezTo>
                    <a:lnTo>
                      <a:pt x="249555" y="255270"/>
                    </a:lnTo>
                    <a:cubicBezTo>
                      <a:pt x="260033" y="255270"/>
                      <a:pt x="269558" y="259080"/>
                      <a:pt x="278130" y="265748"/>
                    </a:cubicBezTo>
                    <a:cubicBezTo>
                      <a:pt x="286703" y="273368"/>
                      <a:pt x="291465" y="283845"/>
                      <a:pt x="292418" y="295275"/>
                    </a:cubicBezTo>
                    <a:cubicBezTo>
                      <a:pt x="295275" y="294323"/>
                      <a:pt x="299085" y="293370"/>
                      <a:pt x="302895" y="293370"/>
                    </a:cubicBezTo>
                    <a:lnTo>
                      <a:pt x="302895" y="293370"/>
                    </a:lnTo>
                    <a:cubicBezTo>
                      <a:pt x="312420" y="293370"/>
                      <a:pt x="320993" y="296228"/>
                      <a:pt x="327660" y="302895"/>
                    </a:cubicBezTo>
                    <a:cubicBezTo>
                      <a:pt x="335280" y="309563"/>
                      <a:pt x="340043" y="319088"/>
                      <a:pt x="340995" y="328613"/>
                    </a:cubicBezTo>
                    <a:cubicBezTo>
                      <a:pt x="341948" y="339090"/>
                      <a:pt x="338138" y="348615"/>
                      <a:pt x="331470" y="356235"/>
                    </a:cubicBezTo>
                    <a:lnTo>
                      <a:pt x="299085" y="393382"/>
                    </a:lnTo>
                    <a:lnTo>
                      <a:pt x="312420" y="403860"/>
                    </a:lnTo>
                    <a:cubicBezTo>
                      <a:pt x="319088" y="407670"/>
                      <a:pt x="326708" y="410528"/>
                      <a:pt x="335280" y="409575"/>
                    </a:cubicBezTo>
                    <a:cubicBezTo>
                      <a:pt x="356235" y="407670"/>
                      <a:pt x="371475" y="389573"/>
                      <a:pt x="369570" y="368618"/>
                    </a:cubicBezTo>
                    <a:cubicBezTo>
                      <a:pt x="369570" y="368618"/>
                      <a:pt x="369570" y="367665"/>
                      <a:pt x="369570" y="367665"/>
                    </a:cubicBezTo>
                    <a:cubicBezTo>
                      <a:pt x="372428" y="368618"/>
                      <a:pt x="376238" y="368618"/>
                      <a:pt x="379095" y="368618"/>
                    </a:cubicBezTo>
                    <a:cubicBezTo>
                      <a:pt x="400050" y="366713"/>
                      <a:pt x="415290" y="348615"/>
                      <a:pt x="413385" y="327660"/>
                    </a:cubicBezTo>
                    <a:cubicBezTo>
                      <a:pt x="413385" y="327660"/>
                      <a:pt x="413385" y="326707"/>
                      <a:pt x="413385" y="326707"/>
                    </a:cubicBezTo>
                    <a:cubicBezTo>
                      <a:pt x="416243" y="327660"/>
                      <a:pt x="420053" y="327660"/>
                      <a:pt x="422910" y="327660"/>
                    </a:cubicBezTo>
                    <a:cubicBezTo>
                      <a:pt x="443865" y="325755"/>
                      <a:pt x="459105" y="307658"/>
                      <a:pt x="457200" y="286703"/>
                    </a:cubicBezTo>
                    <a:cubicBezTo>
                      <a:pt x="457200" y="284798"/>
                      <a:pt x="456248" y="282893"/>
                      <a:pt x="456248" y="280988"/>
                    </a:cubicBezTo>
                    <a:cubicBezTo>
                      <a:pt x="461963" y="283845"/>
                      <a:pt x="468630" y="285750"/>
                      <a:pt x="476250" y="284798"/>
                    </a:cubicBezTo>
                    <a:cubicBezTo>
                      <a:pt x="497205" y="282893"/>
                      <a:pt x="512445" y="264795"/>
                      <a:pt x="510540" y="243840"/>
                    </a:cubicBezTo>
                    <a:cubicBezTo>
                      <a:pt x="511493" y="233363"/>
                      <a:pt x="506730" y="224790"/>
                      <a:pt x="500063" y="218123"/>
                    </a:cubicBezTo>
                    <a:close/>
                  </a:path>
                </a:pathLst>
              </a:custGeom>
              <a:solidFill>
                <a:schemeClr val="accent5"/>
              </a:solidFill>
              <a:ln w="9525" cap="flat">
                <a:noFill/>
                <a:prstDash val="solid"/>
                <a:miter/>
              </a:ln>
            </p:spPr>
            <p:txBody>
              <a:bodyPr rtlCol="0" anchor="ctr"/>
              <a:lstStyle/>
              <a:p>
                <a:pPr defTabSz="913577">
                  <a:defRPr/>
                </a:pPr>
                <a:endParaRPr lang="en-US" sz="1798" kern="0" dirty="0">
                  <a:solidFill>
                    <a:srgbClr val="000000"/>
                  </a:solidFill>
                  <a:latin typeface="Arial"/>
                </a:endParaRPr>
              </a:p>
            </p:txBody>
          </p:sp>
          <p:sp>
            <p:nvSpPr>
              <p:cNvPr id="55" name="Freeform: Shape 54">
                <a:extLst>
                  <a:ext uri="{FF2B5EF4-FFF2-40B4-BE49-F238E27FC236}">
                    <a16:creationId xmlns:a16="http://schemas.microsoft.com/office/drawing/2014/main" id="{B1AF7D25-9853-D0F2-BA3F-065893610525}"/>
                  </a:ext>
                </a:extLst>
              </p:cNvPr>
              <p:cNvSpPr/>
              <p:nvPr/>
            </p:nvSpPr>
            <p:spPr>
              <a:xfrm>
                <a:off x="-524582" y="2760556"/>
                <a:ext cx="190574" cy="226769"/>
              </a:xfrm>
              <a:custGeom>
                <a:avLst/>
                <a:gdLst>
                  <a:gd name="connsiteX0" fmla="*/ 190575 w 190574"/>
                  <a:gd name="connsiteY0" fmla="*/ 179070 h 226769"/>
                  <a:gd name="connsiteX1" fmla="*/ 117232 w 190574"/>
                  <a:gd name="connsiteY1" fmla="*/ 223838 h 226769"/>
                  <a:gd name="connsiteX2" fmla="*/ 91515 w 190574"/>
                  <a:gd name="connsiteY2" fmla="*/ 217170 h 226769"/>
                  <a:gd name="connsiteX3" fmla="*/ 2932 w 190574"/>
                  <a:gd name="connsiteY3" fmla="*/ 70485 h 226769"/>
                  <a:gd name="connsiteX4" fmla="*/ 9600 w 190574"/>
                  <a:gd name="connsiteY4" fmla="*/ 44768 h 226769"/>
                  <a:gd name="connsiteX5" fmla="*/ 82942 w 190574"/>
                  <a:gd name="connsiteY5" fmla="*/ 0 h 226769"/>
                  <a:gd name="connsiteX6" fmla="*/ 190575 w 190574"/>
                  <a:gd name="connsiteY6" fmla="*/ 179070 h 2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74" h="226769">
                    <a:moveTo>
                      <a:pt x="190575" y="179070"/>
                    </a:moveTo>
                    <a:lnTo>
                      <a:pt x="117232" y="223838"/>
                    </a:lnTo>
                    <a:cubicBezTo>
                      <a:pt x="108660" y="229553"/>
                      <a:pt x="96277" y="226695"/>
                      <a:pt x="91515" y="217170"/>
                    </a:cubicBezTo>
                    <a:lnTo>
                      <a:pt x="2932" y="70485"/>
                    </a:lnTo>
                    <a:cubicBezTo>
                      <a:pt x="-2783" y="61913"/>
                      <a:pt x="75" y="49530"/>
                      <a:pt x="9600" y="44768"/>
                    </a:cubicBezTo>
                    <a:lnTo>
                      <a:pt x="82942" y="0"/>
                    </a:lnTo>
                    <a:lnTo>
                      <a:pt x="190575" y="179070"/>
                    </a:lnTo>
                    <a:close/>
                  </a:path>
                </a:pathLst>
              </a:custGeom>
              <a:solidFill>
                <a:srgbClr val="F4BC46"/>
              </a:solidFill>
              <a:ln w="9525" cap="flat">
                <a:noFill/>
                <a:prstDash val="solid"/>
                <a:miter/>
              </a:ln>
            </p:spPr>
            <p:txBody>
              <a:bodyPr rtlCol="0" anchor="ctr"/>
              <a:lstStyle/>
              <a:p>
                <a:pPr defTabSz="913577">
                  <a:defRPr/>
                </a:pPr>
                <a:endParaRPr lang="en-US" sz="1798" kern="0" dirty="0">
                  <a:solidFill>
                    <a:srgbClr val="000000"/>
                  </a:solidFill>
                  <a:latin typeface="Arial"/>
                </a:endParaRPr>
              </a:p>
            </p:txBody>
          </p:sp>
          <p:sp>
            <p:nvSpPr>
              <p:cNvPr id="56" name="Freeform: Shape 55">
                <a:extLst>
                  <a:ext uri="{FF2B5EF4-FFF2-40B4-BE49-F238E27FC236}">
                    <a16:creationId xmlns:a16="http://schemas.microsoft.com/office/drawing/2014/main" id="{CBC74015-98B8-83EE-C540-F4D27E5757C6}"/>
                  </a:ext>
                </a:extLst>
              </p:cNvPr>
              <p:cNvSpPr/>
              <p:nvPr/>
            </p:nvSpPr>
            <p:spPr>
              <a:xfrm>
                <a:off x="-855125" y="2837567"/>
                <a:ext cx="403007" cy="223979"/>
              </a:xfrm>
              <a:custGeom>
                <a:avLst/>
                <a:gdLst>
                  <a:gd name="connsiteX0" fmla="*/ 322045 w 403007"/>
                  <a:gd name="connsiteY0" fmla="*/ 12524 h 223979"/>
                  <a:gd name="connsiteX1" fmla="*/ 122020 w 403007"/>
                  <a:gd name="connsiteY1" fmla="*/ 1094 h 223979"/>
                  <a:gd name="connsiteX2" fmla="*/ 117258 w 403007"/>
                  <a:gd name="connsiteY2" fmla="*/ 142 h 223979"/>
                  <a:gd name="connsiteX3" fmla="*/ 84873 w 403007"/>
                  <a:gd name="connsiteY3" fmla="*/ 12524 h 223979"/>
                  <a:gd name="connsiteX4" fmla="*/ 9625 w 403007"/>
                  <a:gd name="connsiteY4" fmla="*/ 98249 h 223979"/>
                  <a:gd name="connsiteX5" fmla="*/ 13435 w 403007"/>
                  <a:gd name="connsiteY5" fmla="*/ 151589 h 223979"/>
                  <a:gd name="connsiteX6" fmla="*/ 42010 w 403007"/>
                  <a:gd name="connsiteY6" fmla="*/ 161114 h 223979"/>
                  <a:gd name="connsiteX7" fmla="*/ 67728 w 403007"/>
                  <a:gd name="connsiteY7" fmla="*/ 147779 h 223979"/>
                  <a:gd name="connsiteX8" fmla="*/ 145833 w 403007"/>
                  <a:gd name="connsiteY8" fmla="*/ 58244 h 223979"/>
                  <a:gd name="connsiteX9" fmla="*/ 323950 w 403007"/>
                  <a:gd name="connsiteY9" fmla="*/ 211597 h 223979"/>
                  <a:gd name="connsiteX10" fmla="*/ 323950 w 403007"/>
                  <a:gd name="connsiteY10" fmla="*/ 211597 h 223979"/>
                  <a:gd name="connsiteX11" fmla="*/ 323950 w 403007"/>
                  <a:gd name="connsiteY11" fmla="*/ 211597 h 223979"/>
                  <a:gd name="connsiteX12" fmla="*/ 334428 w 403007"/>
                  <a:gd name="connsiteY12" fmla="*/ 223979 h 223979"/>
                  <a:gd name="connsiteX13" fmla="*/ 403008 w 403007"/>
                  <a:gd name="connsiteY13" fmla="*/ 144922 h 223979"/>
                  <a:gd name="connsiteX14" fmla="*/ 322045 w 403007"/>
                  <a:gd name="connsiteY14" fmla="*/ 12524 h 22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3007" h="223979">
                    <a:moveTo>
                      <a:pt x="322045" y="12524"/>
                    </a:moveTo>
                    <a:cubicBezTo>
                      <a:pt x="242988" y="41099"/>
                      <a:pt x="185838" y="13477"/>
                      <a:pt x="122020" y="1094"/>
                    </a:cubicBezTo>
                    <a:cubicBezTo>
                      <a:pt x="121068" y="1094"/>
                      <a:pt x="117258" y="142"/>
                      <a:pt x="117258" y="142"/>
                    </a:cubicBezTo>
                    <a:cubicBezTo>
                      <a:pt x="105828" y="-811"/>
                      <a:pt x="93445" y="2999"/>
                      <a:pt x="84873" y="12524"/>
                    </a:cubicBezTo>
                    <a:lnTo>
                      <a:pt x="9625" y="98249"/>
                    </a:lnTo>
                    <a:cubicBezTo>
                      <a:pt x="-4662" y="114442"/>
                      <a:pt x="-2757" y="138254"/>
                      <a:pt x="13435" y="151589"/>
                    </a:cubicBezTo>
                    <a:cubicBezTo>
                      <a:pt x="22008" y="158257"/>
                      <a:pt x="31533" y="162067"/>
                      <a:pt x="42010" y="161114"/>
                    </a:cubicBezTo>
                    <a:cubicBezTo>
                      <a:pt x="51535" y="160162"/>
                      <a:pt x="61060" y="156352"/>
                      <a:pt x="67728" y="147779"/>
                    </a:cubicBezTo>
                    <a:cubicBezTo>
                      <a:pt x="67728" y="147779"/>
                      <a:pt x="145833" y="58244"/>
                      <a:pt x="145833" y="58244"/>
                    </a:cubicBezTo>
                    <a:lnTo>
                      <a:pt x="323950" y="211597"/>
                    </a:lnTo>
                    <a:lnTo>
                      <a:pt x="323950" y="211597"/>
                    </a:lnTo>
                    <a:lnTo>
                      <a:pt x="323950" y="211597"/>
                    </a:lnTo>
                    <a:cubicBezTo>
                      <a:pt x="328713" y="216359"/>
                      <a:pt x="330618" y="218264"/>
                      <a:pt x="334428" y="223979"/>
                    </a:cubicBezTo>
                    <a:lnTo>
                      <a:pt x="403008" y="144922"/>
                    </a:lnTo>
                    <a:lnTo>
                      <a:pt x="322045" y="12524"/>
                    </a:lnTo>
                    <a:close/>
                  </a:path>
                </a:pathLst>
              </a:custGeom>
              <a:solidFill>
                <a:schemeClr val="accent5"/>
              </a:solidFill>
              <a:ln w="9525" cap="flat">
                <a:noFill/>
                <a:prstDash val="solid"/>
                <a:miter/>
              </a:ln>
            </p:spPr>
            <p:txBody>
              <a:bodyPr rtlCol="0" anchor="ctr"/>
              <a:lstStyle/>
              <a:p>
                <a:pPr defTabSz="913577">
                  <a:defRPr/>
                </a:pPr>
                <a:endParaRPr lang="en-US" sz="1798" kern="0" dirty="0">
                  <a:solidFill>
                    <a:srgbClr val="000000"/>
                  </a:solidFill>
                  <a:latin typeface="Arial"/>
                </a:endParaRPr>
              </a:p>
            </p:txBody>
          </p:sp>
        </p:grpSp>
      </p:grpSp>
    </p:spTree>
    <p:extLst>
      <p:ext uri="{BB962C8B-B14F-4D97-AF65-F5344CB8AC3E}">
        <p14:creationId xmlns:p14="http://schemas.microsoft.com/office/powerpoint/2010/main" val="2707966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walking at a train station&#10;&#10;Description automatically generated">
            <a:extLst>
              <a:ext uri="{FF2B5EF4-FFF2-40B4-BE49-F238E27FC236}">
                <a16:creationId xmlns:a16="http://schemas.microsoft.com/office/drawing/2014/main" id="{62146A67-CF50-CF75-1F91-6A898511CA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
            <a:ext cx="9144000" cy="5143501"/>
          </a:xfrm>
          <a:prstGeom prst="rect">
            <a:avLst/>
          </a:prstGeom>
        </p:spPr>
      </p:pic>
      <p:grpSp>
        <p:nvGrpSpPr>
          <p:cNvPr id="3" name="Group 2">
            <a:extLst>
              <a:ext uri="{FF2B5EF4-FFF2-40B4-BE49-F238E27FC236}">
                <a16:creationId xmlns:a16="http://schemas.microsoft.com/office/drawing/2014/main" id="{BE786E58-76BB-52CE-12A7-072995BD79C5}"/>
              </a:ext>
            </a:extLst>
          </p:cNvPr>
          <p:cNvGrpSpPr/>
          <p:nvPr/>
        </p:nvGrpSpPr>
        <p:grpSpPr>
          <a:xfrm>
            <a:off x="429495" y="176998"/>
            <a:ext cx="3759627" cy="3483874"/>
            <a:chOff x="400778" y="2102617"/>
            <a:chExt cx="3005559" cy="3031128"/>
          </a:xfrm>
        </p:grpSpPr>
        <p:sp>
          <p:nvSpPr>
            <p:cNvPr id="4" name="object 56">
              <a:extLst>
                <a:ext uri="{FF2B5EF4-FFF2-40B4-BE49-F238E27FC236}">
                  <a16:creationId xmlns:a16="http://schemas.microsoft.com/office/drawing/2014/main" id="{FD06DEF6-BDF5-B29A-8C58-17DA0D6C6B2E}"/>
                </a:ext>
              </a:extLst>
            </p:cNvPr>
            <p:cNvSpPr/>
            <p:nvPr/>
          </p:nvSpPr>
          <p:spPr>
            <a:xfrm>
              <a:off x="421847" y="2127858"/>
              <a:ext cx="2948851" cy="2992972"/>
            </a:xfrm>
            <a:custGeom>
              <a:avLst/>
              <a:gdLst/>
              <a:ahLst/>
              <a:cxnLst/>
              <a:rect l="l" t="t" r="r" b="b"/>
              <a:pathLst>
                <a:path w="4335145" h="1079500">
                  <a:moveTo>
                    <a:pt x="0" y="1079004"/>
                  </a:moveTo>
                  <a:lnTo>
                    <a:pt x="4335005" y="1079004"/>
                  </a:lnTo>
                  <a:lnTo>
                    <a:pt x="4335005" y="0"/>
                  </a:lnTo>
                  <a:lnTo>
                    <a:pt x="0" y="0"/>
                  </a:lnTo>
                  <a:lnTo>
                    <a:pt x="0" y="1079004"/>
                  </a:lnTo>
                  <a:close/>
                </a:path>
              </a:pathLst>
            </a:custGeom>
            <a:solidFill>
              <a:schemeClr val="accent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object 59">
              <a:extLst>
                <a:ext uri="{FF2B5EF4-FFF2-40B4-BE49-F238E27FC236}">
                  <a16:creationId xmlns:a16="http://schemas.microsoft.com/office/drawing/2014/main" id="{1E203456-9846-4159-6E23-85BBF745A6D7}"/>
                </a:ext>
              </a:extLst>
            </p:cNvPr>
            <p:cNvSpPr/>
            <p:nvPr/>
          </p:nvSpPr>
          <p:spPr>
            <a:xfrm>
              <a:off x="3230849" y="2102617"/>
              <a:ext cx="175488" cy="175488"/>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object 60">
              <a:extLst>
                <a:ext uri="{FF2B5EF4-FFF2-40B4-BE49-F238E27FC236}">
                  <a16:creationId xmlns:a16="http://schemas.microsoft.com/office/drawing/2014/main" id="{B6453685-4680-D126-27C6-8714915C7BB0}"/>
                </a:ext>
              </a:extLst>
            </p:cNvPr>
            <p:cNvSpPr/>
            <p:nvPr/>
          </p:nvSpPr>
          <p:spPr>
            <a:xfrm>
              <a:off x="400778" y="2102617"/>
              <a:ext cx="175488" cy="175488"/>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object 61">
              <a:extLst>
                <a:ext uri="{FF2B5EF4-FFF2-40B4-BE49-F238E27FC236}">
                  <a16:creationId xmlns:a16="http://schemas.microsoft.com/office/drawing/2014/main" id="{232395DE-896A-A0C3-2BD9-1635C808D249}"/>
                </a:ext>
              </a:extLst>
            </p:cNvPr>
            <p:cNvSpPr/>
            <p:nvPr/>
          </p:nvSpPr>
          <p:spPr>
            <a:xfrm>
              <a:off x="3230849" y="4958257"/>
              <a:ext cx="175488" cy="175488"/>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object 62">
              <a:extLst>
                <a:ext uri="{FF2B5EF4-FFF2-40B4-BE49-F238E27FC236}">
                  <a16:creationId xmlns:a16="http://schemas.microsoft.com/office/drawing/2014/main" id="{F8C152DC-0CBC-38F8-EEA0-91FBCF0F3505}"/>
                </a:ext>
              </a:extLst>
            </p:cNvPr>
            <p:cNvSpPr/>
            <p:nvPr/>
          </p:nvSpPr>
          <p:spPr>
            <a:xfrm>
              <a:off x="400778" y="4958257"/>
              <a:ext cx="175488" cy="175488"/>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56A9"/>
                </a:solidFill>
                <a:effectLst/>
                <a:uLnTx/>
                <a:uFillTx/>
                <a:latin typeface="Verdana"/>
                <a:ea typeface="+mn-ea"/>
                <a:cs typeface="+mn-cs"/>
              </a:endParaRPr>
            </a:p>
          </p:txBody>
        </p:sp>
        <p:sp>
          <p:nvSpPr>
            <p:cNvPr id="9" name="object 68">
              <a:extLst>
                <a:ext uri="{FF2B5EF4-FFF2-40B4-BE49-F238E27FC236}">
                  <a16:creationId xmlns:a16="http://schemas.microsoft.com/office/drawing/2014/main" id="{C0E043CF-F9E0-C840-1ADD-43F5F1EAC00D}"/>
                </a:ext>
              </a:extLst>
            </p:cNvPr>
            <p:cNvSpPr txBox="1"/>
            <p:nvPr/>
          </p:nvSpPr>
          <p:spPr>
            <a:xfrm>
              <a:off x="575524" y="2935876"/>
              <a:ext cx="2656068" cy="2049183"/>
            </a:xfrm>
            <a:prstGeom prst="rect">
              <a:avLst/>
            </a:prstGeom>
          </p:spPr>
          <p:txBody>
            <a:bodyPr vert="horz" wrap="square" lIns="0" tIns="12700" rIns="0" bIns="0" rtlCol="0" anchor="t">
              <a:spAutoFit/>
            </a:bodyPr>
            <a:lstStyle/>
            <a:p>
              <a:pPr marL="12700" marR="5080" lvl="0" indent="0" algn="l" defTabSz="457200" rtl="0" eaLnBrk="1" fontAlgn="auto" latinLnBrk="0" hangingPunct="1">
                <a:lnSpc>
                  <a:spcPct val="113700"/>
                </a:lnSpc>
                <a:spcBef>
                  <a:spcPts val="100"/>
                </a:spcBef>
                <a:spcAft>
                  <a:spcPts val="0"/>
                </a:spcAft>
                <a:buClrTx/>
                <a:buSzTx/>
                <a:buFontTx/>
                <a:buNone/>
                <a:tabLst/>
                <a:defRPr/>
              </a:pPr>
              <a:r>
                <a:rPr kumimoji="0" lang="en-US" sz="1500" b="0" i="0" u="none" strike="noStrike" kern="1200" cap="none" spc="-10" normalizeH="0" baseline="0" noProof="0" dirty="0">
                  <a:ln>
                    <a:noFill/>
                  </a:ln>
                  <a:solidFill>
                    <a:schemeClr val="bg1"/>
                  </a:solidFill>
                  <a:effectLst/>
                  <a:uLnTx/>
                  <a:uFillTx/>
                  <a:latin typeface="Verdana"/>
                  <a:ea typeface="+mn-ea"/>
                  <a:cs typeface="Franklin Gothic Medium"/>
                </a:rPr>
                <a:t>A safe, universally accessible, and integrated network of transit mobility options that connects people seamlessly, both locally and across the state, supporting an improved quality of life and a resilient and vibrant economy by 2050 and beyond.</a:t>
              </a:r>
              <a:endParaRPr lang="en-US" sz="1500" b="0" i="0" u="none" strike="noStrike" kern="1200" cap="none" spc="-10" normalizeH="0" baseline="0" noProof="0" dirty="0">
                <a:ln>
                  <a:noFill/>
                </a:ln>
                <a:solidFill>
                  <a:schemeClr val="bg1"/>
                </a:solidFill>
                <a:effectLst/>
                <a:uLnTx/>
                <a:uFillTx/>
                <a:latin typeface="Verdana"/>
                <a:ea typeface="Verdana"/>
                <a:cs typeface="Franklin Gothic Medium"/>
              </a:endParaRPr>
            </a:p>
          </p:txBody>
        </p:sp>
      </p:grpSp>
      <p:sp>
        <p:nvSpPr>
          <p:cNvPr id="2" name="object 67">
            <a:extLst>
              <a:ext uri="{FF2B5EF4-FFF2-40B4-BE49-F238E27FC236}">
                <a16:creationId xmlns:a16="http://schemas.microsoft.com/office/drawing/2014/main" id="{004EBC9C-3DE4-204A-D9A0-24D9879B4F91}"/>
              </a:ext>
            </a:extLst>
          </p:cNvPr>
          <p:cNvSpPr txBox="1"/>
          <p:nvPr/>
        </p:nvSpPr>
        <p:spPr>
          <a:xfrm>
            <a:off x="648083" y="550811"/>
            <a:ext cx="3167742" cy="320601"/>
          </a:xfrm>
          <a:prstGeom prst="rect">
            <a:avLst/>
          </a:prstGeom>
        </p:spPr>
        <p:txBody>
          <a:bodyPr vert="horz" wrap="square" lIns="0" tIns="12700" rIns="0" bIns="0" rtlCol="0" anchor="t">
            <a:spAutoFit/>
          </a:bodyPr>
          <a:lstStyle/>
          <a:p>
            <a:pPr marL="12700" marR="0" lvl="0" indent="0" algn="ctr" defTabSz="457200" rtl="0" eaLnBrk="1" fontAlgn="auto" latinLnBrk="0" hangingPunct="1">
              <a:lnSpc>
                <a:spcPct val="100000"/>
              </a:lnSpc>
              <a:spcBef>
                <a:spcPts val="100"/>
              </a:spcBef>
              <a:spcAft>
                <a:spcPts val="0"/>
              </a:spcAft>
              <a:buClrTx/>
              <a:buSzTx/>
              <a:buFontTx/>
              <a:buNone/>
              <a:tabLst/>
              <a:defRPr/>
            </a:pPr>
            <a:r>
              <a:rPr kumimoji="0" lang="en-US" sz="2000" b="1" i="0" u="none" strike="noStrike" kern="1200" cap="none" spc="90" normalizeH="0" baseline="0" noProof="0" dirty="0">
                <a:ln>
                  <a:noFill/>
                </a:ln>
                <a:solidFill>
                  <a:schemeClr val="bg1"/>
                </a:solidFill>
                <a:effectLst/>
                <a:uLnTx/>
                <a:uFillTx/>
                <a:latin typeface="Verdana Bold"/>
                <a:ea typeface="+mn-ea"/>
                <a:cs typeface="Calibri"/>
              </a:rPr>
              <a:t>Texas Transit Vision</a:t>
            </a:r>
            <a:endParaRPr lang="en-US" sz="2000" b="1" i="0" u="none" strike="noStrike" kern="1200" cap="none" spc="90" normalizeH="0" baseline="0" noProof="0" dirty="0">
              <a:ln>
                <a:noFill/>
              </a:ln>
              <a:solidFill>
                <a:schemeClr val="bg1"/>
              </a:solidFill>
              <a:effectLst/>
              <a:uLnTx/>
              <a:uFillTx/>
              <a:latin typeface="Verdana Bold"/>
              <a:ea typeface="Verdana Bold"/>
              <a:cs typeface="Calibri"/>
            </a:endParaRPr>
          </a:p>
        </p:txBody>
      </p:sp>
      <p:sp>
        <p:nvSpPr>
          <p:cNvPr id="12" name="TextBox 11">
            <a:extLst>
              <a:ext uri="{FF2B5EF4-FFF2-40B4-BE49-F238E27FC236}">
                <a16:creationId xmlns:a16="http://schemas.microsoft.com/office/drawing/2014/main" id="{380F3DC0-8507-EDD7-6200-40E0CD8E26E5}"/>
              </a:ext>
            </a:extLst>
          </p:cNvPr>
          <p:cNvSpPr txBox="1"/>
          <p:nvPr/>
        </p:nvSpPr>
        <p:spPr>
          <a:xfrm>
            <a:off x="0" y="4912668"/>
            <a:ext cx="3943673" cy="230832"/>
          </a:xfrm>
          <a:prstGeom prst="rect">
            <a:avLst/>
          </a:prstGeom>
          <a:noFill/>
        </p:spPr>
        <p:txBody>
          <a:bodyPr wrap="square">
            <a:spAutoFit/>
          </a:bodyPr>
          <a:lstStyle/>
          <a:p>
            <a:r>
              <a:rPr lang="en-US" sz="900" dirty="0">
                <a:solidFill>
                  <a:schemeClr val="bg1"/>
                </a:solidFill>
                <a:latin typeface="Verdana"/>
                <a:ea typeface="Calibri"/>
                <a:cs typeface="Calibri"/>
              </a:rPr>
              <a:t>Photo Source: Trinity Metro</a:t>
            </a:r>
            <a:endParaRPr lang="en-US" sz="900" dirty="0">
              <a:solidFill>
                <a:schemeClr val="bg1"/>
              </a:solidFill>
            </a:endParaRPr>
          </a:p>
        </p:txBody>
      </p:sp>
    </p:spTree>
    <p:extLst>
      <p:ext uri="{BB962C8B-B14F-4D97-AF65-F5344CB8AC3E}">
        <p14:creationId xmlns:p14="http://schemas.microsoft.com/office/powerpoint/2010/main" val="677028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67">
            <a:extLst>
              <a:ext uri="{FF2B5EF4-FFF2-40B4-BE49-F238E27FC236}">
                <a16:creationId xmlns:a16="http://schemas.microsoft.com/office/drawing/2014/main" id="{397CD53C-46E0-B088-B714-C7EEA7C18719}"/>
              </a:ext>
            </a:extLst>
          </p:cNvPr>
          <p:cNvSpPr txBox="1"/>
          <p:nvPr/>
        </p:nvSpPr>
        <p:spPr>
          <a:xfrm>
            <a:off x="213258" y="170036"/>
            <a:ext cx="6970628" cy="320601"/>
          </a:xfrm>
          <a:prstGeom prst="rect">
            <a:avLst/>
          </a:prstGeom>
        </p:spPr>
        <p:txBody>
          <a:bodyPr vert="horz" wrap="square" lIns="0" tIns="12700" rIns="0" bIns="0" rtlCol="0" anchor="t">
            <a:spAutoFit/>
          </a:bodyPr>
          <a:lstStyle/>
          <a:p>
            <a:pPr marL="12700" defTabSz="457200">
              <a:spcBef>
                <a:spcPts val="100"/>
              </a:spcBef>
              <a:defRPr/>
            </a:pPr>
            <a:r>
              <a:rPr lang="en-US" sz="2000" b="1" i="1" spc="90" dirty="0">
                <a:solidFill>
                  <a:srgbClr val="0056A9"/>
                </a:solidFill>
                <a:latin typeface="Verdana Bold"/>
                <a:cs typeface="Calibri"/>
              </a:rPr>
              <a:t>Texas Statewide Transit Plan</a:t>
            </a:r>
            <a:r>
              <a:rPr kumimoji="0" lang="en-US" sz="2000" b="1" i="1" u="none" strike="noStrike" kern="1200" cap="none" spc="90" normalizeH="0" baseline="0" noProof="0" dirty="0">
                <a:ln>
                  <a:noFill/>
                </a:ln>
                <a:solidFill>
                  <a:srgbClr val="0056A9"/>
                </a:solidFill>
                <a:effectLst/>
                <a:uLnTx/>
                <a:uFillTx/>
                <a:latin typeface="Verdana Bold"/>
                <a:ea typeface="+mn-ea"/>
                <a:cs typeface="Calibri"/>
              </a:rPr>
              <a:t> </a:t>
            </a:r>
            <a:r>
              <a:rPr kumimoji="0" lang="en-US" sz="2000" b="1" u="none" strike="noStrike" kern="1200" cap="none" spc="90" normalizeH="0" baseline="0" noProof="0" dirty="0">
                <a:ln>
                  <a:noFill/>
                </a:ln>
                <a:solidFill>
                  <a:srgbClr val="0056A9"/>
                </a:solidFill>
                <a:effectLst/>
                <a:uLnTx/>
                <a:uFillTx/>
                <a:latin typeface="Verdana Bold"/>
                <a:ea typeface="+mn-ea"/>
                <a:cs typeface="Calibri"/>
              </a:rPr>
              <a:t>Goals</a:t>
            </a:r>
          </a:p>
        </p:txBody>
      </p:sp>
      <p:grpSp>
        <p:nvGrpSpPr>
          <p:cNvPr id="39" name="Group 38">
            <a:extLst>
              <a:ext uri="{FF2B5EF4-FFF2-40B4-BE49-F238E27FC236}">
                <a16:creationId xmlns:a16="http://schemas.microsoft.com/office/drawing/2014/main" id="{0A96A2DC-640B-998D-6505-D875158AA090}"/>
              </a:ext>
            </a:extLst>
          </p:cNvPr>
          <p:cNvGrpSpPr/>
          <p:nvPr/>
        </p:nvGrpSpPr>
        <p:grpSpPr>
          <a:xfrm>
            <a:off x="154760" y="623943"/>
            <a:ext cx="8989240" cy="4432290"/>
            <a:chOff x="358480" y="1436707"/>
            <a:chExt cx="9435369" cy="4652261"/>
          </a:xfrm>
        </p:grpSpPr>
        <p:sp>
          <p:nvSpPr>
            <p:cNvPr id="3" name="object 2">
              <a:extLst>
                <a:ext uri="{FF2B5EF4-FFF2-40B4-BE49-F238E27FC236}">
                  <a16:creationId xmlns:a16="http://schemas.microsoft.com/office/drawing/2014/main" id="{19CB04FC-67FF-8583-C802-088B0C893FD5}"/>
                </a:ext>
              </a:extLst>
            </p:cNvPr>
            <p:cNvSpPr/>
            <p:nvPr/>
          </p:nvSpPr>
          <p:spPr>
            <a:xfrm>
              <a:off x="951470" y="1541742"/>
              <a:ext cx="4069715" cy="1094810"/>
            </a:xfrm>
            <a:custGeom>
              <a:avLst/>
              <a:gdLst/>
              <a:ahLst/>
              <a:cxnLst/>
              <a:rect l="l" t="t" r="r" b="b"/>
              <a:pathLst>
                <a:path w="4069715" h="1000125">
                  <a:moveTo>
                    <a:pt x="4069664" y="0"/>
                  </a:moveTo>
                  <a:lnTo>
                    <a:pt x="0" y="0"/>
                  </a:lnTo>
                  <a:lnTo>
                    <a:pt x="0" y="999832"/>
                  </a:lnTo>
                  <a:lnTo>
                    <a:pt x="3625164" y="999832"/>
                  </a:lnTo>
                  <a:lnTo>
                    <a:pt x="4069664" y="0"/>
                  </a:lnTo>
                  <a:close/>
                </a:path>
              </a:pathLst>
            </a:custGeom>
            <a:solidFill>
              <a:schemeClr val="accent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object 16">
              <a:extLst>
                <a:ext uri="{FF2B5EF4-FFF2-40B4-BE49-F238E27FC236}">
                  <a16:creationId xmlns:a16="http://schemas.microsoft.com/office/drawing/2014/main" id="{746E9147-C3D8-5A31-F042-FAAC15BA0AA3}"/>
                </a:ext>
              </a:extLst>
            </p:cNvPr>
            <p:cNvSpPr txBox="1"/>
            <p:nvPr/>
          </p:nvSpPr>
          <p:spPr>
            <a:xfrm>
              <a:off x="1743633" y="1554733"/>
              <a:ext cx="3082833" cy="983287"/>
            </a:xfrm>
            <a:prstGeom prst="rect">
              <a:avLst/>
            </a:prstGeom>
          </p:spPr>
          <p:txBody>
            <a:bodyPr vert="horz" wrap="square" lIns="0" tIns="53975" rIns="0" bIns="0" rtlCol="0">
              <a:spAutoFit/>
            </a:bodyPr>
            <a:lstStyle/>
            <a:p>
              <a:pPr marL="12700" marR="0" lvl="0" indent="0" algn="l" defTabSz="457200" rtl="0" eaLnBrk="1" fontAlgn="auto" latinLnBrk="0" hangingPunct="1">
                <a:lnSpc>
                  <a:spcPct val="100000"/>
                </a:lnSpc>
                <a:spcBef>
                  <a:spcPts val="425"/>
                </a:spcBef>
                <a:spcAft>
                  <a:spcPts val="0"/>
                </a:spcAft>
                <a:buClrTx/>
                <a:buSzTx/>
                <a:buFontTx/>
                <a:buNone/>
                <a:tabLst/>
                <a:defRPr/>
              </a:pPr>
              <a:r>
                <a:rPr kumimoji="0" lang="en-US" sz="1400" b="1" i="0" u="none" strike="noStrike" kern="1200" cap="none" spc="45" normalizeH="0" baseline="0" noProof="0" dirty="0">
                  <a:ln>
                    <a:noFill/>
                  </a:ln>
                  <a:solidFill>
                    <a:srgbClr val="FFFFFF"/>
                  </a:solidFill>
                  <a:effectLst/>
                  <a:uLnTx/>
                  <a:uFillTx/>
                  <a:latin typeface="Verdana Bold"/>
                  <a:ea typeface="+mn-ea"/>
                  <a:cs typeface="Calibri"/>
                </a:rPr>
                <a:t>Safety and Security</a:t>
              </a:r>
              <a:endParaRPr kumimoji="0" lang="en-US" sz="1400" b="0" i="0" u="none" strike="noStrike" kern="1200" cap="none" spc="0" normalizeH="0" baseline="0" noProof="0" dirty="0">
                <a:ln>
                  <a:noFill/>
                </a:ln>
                <a:solidFill>
                  <a:srgbClr val="000000"/>
                </a:solidFill>
                <a:effectLst/>
                <a:uLnTx/>
                <a:uFillTx/>
                <a:latin typeface="Verdana Bold"/>
                <a:ea typeface="+mn-ea"/>
                <a:cs typeface="Calibri"/>
              </a:endParaRPr>
            </a:p>
            <a:p>
              <a:pPr marL="12700" marR="5080" lvl="0" indent="0" algn="l" defTabSz="457200" rtl="0" eaLnBrk="1" fontAlgn="auto" latinLnBrk="0" hangingPunct="1">
                <a:lnSpc>
                  <a:spcPts val="1200"/>
                </a:lnSpc>
                <a:spcBef>
                  <a:spcPts val="350"/>
                </a:spcBef>
                <a:spcAft>
                  <a:spcPts val="0"/>
                </a:spcAft>
                <a:buClrTx/>
                <a:buSzTx/>
                <a:buFontTx/>
                <a:buNone/>
                <a:tabLst/>
                <a:defRPr/>
              </a:pPr>
              <a:r>
                <a:rPr kumimoji="0" lang="en-US" sz="1050" b="0" i="0" u="none" strike="noStrike" kern="1200" cap="none" spc="-5" normalizeH="0" baseline="0" noProof="0" dirty="0">
                  <a:ln>
                    <a:noFill/>
                  </a:ln>
                  <a:solidFill>
                    <a:srgbClr val="FFFFFF"/>
                  </a:solidFill>
                  <a:effectLst/>
                  <a:uLnTx/>
                  <a:uFillTx/>
                  <a:latin typeface="Verdana"/>
                  <a:ea typeface="+mn-ea"/>
                  <a:cs typeface="Franklin Gothic Medium"/>
                </a:rPr>
                <a:t>Maintain a transit network that is safe and secure, strives towards zero fatalities, and fosters a culture of transportation safety and security in Texas.</a:t>
              </a:r>
            </a:p>
          </p:txBody>
        </p:sp>
        <p:sp>
          <p:nvSpPr>
            <p:cNvPr id="5" name="object 26">
              <a:extLst>
                <a:ext uri="{FF2B5EF4-FFF2-40B4-BE49-F238E27FC236}">
                  <a16:creationId xmlns:a16="http://schemas.microsoft.com/office/drawing/2014/main" id="{379A9904-46E4-6130-33E7-89C05C78592B}"/>
                </a:ext>
              </a:extLst>
            </p:cNvPr>
            <p:cNvSpPr/>
            <p:nvPr/>
          </p:nvSpPr>
          <p:spPr>
            <a:xfrm>
              <a:off x="362333" y="1440976"/>
              <a:ext cx="1303020" cy="1303020"/>
            </a:xfrm>
            <a:custGeom>
              <a:avLst/>
              <a:gdLst/>
              <a:ahLst/>
              <a:cxnLst/>
              <a:rect l="l" t="t" r="r" b="b"/>
              <a:pathLst>
                <a:path w="1303020" h="1303020">
                  <a:moveTo>
                    <a:pt x="0" y="0"/>
                  </a:moveTo>
                  <a:lnTo>
                    <a:pt x="1303020" y="0"/>
                  </a:lnTo>
                  <a:lnTo>
                    <a:pt x="1303020" y="1303019"/>
                  </a:lnTo>
                  <a:lnTo>
                    <a:pt x="0" y="1303019"/>
                  </a:lnTo>
                  <a:lnTo>
                    <a:pt x="0" y="0"/>
                  </a:lnTo>
                  <a:close/>
                </a:path>
              </a:pathLst>
            </a:custGeom>
            <a:solidFill>
              <a:schemeClr val="accent1">
                <a:alpha val="62000"/>
              </a:scheme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object 27">
              <a:extLst>
                <a:ext uri="{FF2B5EF4-FFF2-40B4-BE49-F238E27FC236}">
                  <a16:creationId xmlns:a16="http://schemas.microsoft.com/office/drawing/2014/main" id="{E6F47AEB-DAEE-CED0-9093-DC508D023367}"/>
                </a:ext>
              </a:extLst>
            </p:cNvPr>
            <p:cNvSpPr/>
            <p:nvPr/>
          </p:nvSpPr>
          <p:spPr>
            <a:xfrm>
              <a:off x="423734" y="1502386"/>
              <a:ext cx="1183005" cy="1183005"/>
            </a:xfrm>
            <a:custGeom>
              <a:avLst/>
              <a:gdLst/>
              <a:ahLst/>
              <a:cxnLst/>
              <a:rect l="l" t="t" r="r" b="b"/>
              <a:pathLst>
                <a:path w="1183005" h="1183004">
                  <a:moveTo>
                    <a:pt x="591235" y="0"/>
                  </a:moveTo>
                  <a:lnTo>
                    <a:pt x="542745" y="1959"/>
                  </a:lnTo>
                  <a:lnTo>
                    <a:pt x="495334" y="7737"/>
                  </a:lnTo>
                  <a:lnTo>
                    <a:pt x="449155" y="17182"/>
                  </a:lnTo>
                  <a:lnTo>
                    <a:pt x="404359" y="30140"/>
                  </a:lnTo>
                  <a:lnTo>
                    <a:pt x="361100" y="46460"/>
                  </a:lnTo>
                  <a:lnTo>
                    <a:pt x="319529" y="65990"/>
                  </a:lnTo>
                  <a:lnTo>
                    <a:pt x="279798" y="88577"/>
                  </a:lnTo>
                  <a:lnTo>
                    <a:pt x="242059" y="114069"/>
                  </a:lnTo>
                  <a:lnTo>
                    <a:pt x="206466" y="142315"/>
                  </a:lnTo>
                  <a:lnTo>
                    <a:pt x="173169" y="173162"/>
                  </a:lnTo>
                  <a:lnTo>
                    <a:pt x="142321" y="206458"/>
                  </a:lnTo>
                  <a:lnTo>
                    <a:pt x="114074" y="242051"/>
                  </a:lnTo>
                  <a:lnTo>
                    <a:pt x="88580" y="279789"/>
                  </a:lnTo>
                  <a:lnTo>
                    <a:pt x="65992" y="319519"/>
                  </a:lnTo>
                  <a:lnTo>
                    <a:pt x="46462" y="361089"/>
                  </a:lnTo>
                  <a:lnTo>
                    <a:pt x="30141" y="404348"/>
                  </a:lnTo>
                  <a:lnTo>
                    <a:pt x="17182" y="449143"/>
                  </a:lnTo>
                  <a:lnTo>
                    <a:pt x="7738" y="495322"/>
                  </a:lnTo>
                  <a:lnTo>
                    <a:pt x="1959" y="542732"/>
                  </a:lnTo>
                  <a:lnTo>
                    <a:pt x="0" y="591223"/>
                  </a:lnTo>
                  <a:lnTo>
                    <a:pt x="1959" y="639713"/>
                  </a:lnTo>
                  <a:lnTo>
                    <a:pt x="7738" y="687124"/>
                  </a:lnTo>
                  <a:lnTo>
                    <a:pt x="17182" y="733303"/>
                  </a:lnTo>
                  <a:lnTo>
                    <a:pt x="30141" y="778099"/>
                  </a:lnTo>
                  <a:lnTo>
                    <a:pt x="46462" y="821358"/>
                  </a:lnTo>
                  <a:lnTo>
                    <a:pt x="65992" y="862929"/>
                  </a:lnTo>
                  <a:lnTo>
                    <a:pt x="88580" y="902660"/>
                  </a:lnTo>
                  <a:lnTo>
                    <a:pt x="114074" y="940398"/>
                  </a:lnTo>
                  <a:lnTo>
                    <a:pt x="142321" y="975992"/>
                  </a:lnTo>
                  <a:lnTo>
                    <a:pt x="173169" y="1009289"/>
                  </a:lnTo>
                  <a:lnTo>
                    <a:pt x="206466" y="1040137"/>
                  </a:lnTo>
                  <a:lnTo>
                    <a:pt x="242059" y="1068384"/>
                  </a:lnTo>
                  <a:lnTo>
                    <a:pt x="279798" y="1093877"/>
                  </a:lnTo>
                  <a:lnTo>
                    <a:pt x="319529" y="1116466"/>
                  </a:lnTo>
                  <a:lnTo>
                    <a:pt x="361100" y="1135996"/>
                  </a:lnTo>
                  <a:lnTo>
                    <a:pt x="404359" y="1152317"/>
                  </a:lnTo>
                  <a:lnTo>
                    <a:pt x="449155" y="1165275"/>
                  </a:lnTo>
                  <a:lnTo>
                    <a:pt x="495334" y="1174720"/>
                  </a:lnTo>
                  <a:lnTo>
                    <a:pt x="542745" y="1180498"/>
                  </a:lnTo>
                  <a:lnTo>
                    <a:pt x="591235" y="1182458"/>
                  </a:lnTo>
                  <a:lnTo>
                    <a:pt x="639726" y="1180498"/>
                  </a:lnTo>
                  <a:lnTo>
                    <a:pt x="687137" y="1174720"/>
                  </a:lnTo>
                  <a:lnTo>
                    <a:pt x="733316" y="1165275"/>
                  </a:lnTo>
                  <a:lnTo>
                    <a:pt x="778111" y="1152317"/>
                  </a:lnTo>
                  <a:lnTo>
                    <a:pt x="821371" y="1135996"/>
                  </a:lnTo>
                  <a:lnTo>
                    <a:pt x="862942" y="1116466"/>
                  </a:lnTo>
                  <a:lnTo>
                    <a:pt x="902673" y="1093877"/>
                  </a:lnTo>
                  <a:lnTo>
                    <a:pt x="940411" y="1068384"/>
                  </a:lnTo>
                  <a:lnTo>
                    <a:pt x="976005" y="1040137"/>
                  </a:lnTo>
                  <a:lnTo>
                    <a:pt x="1009302" y="1009289"/>
                  </a:lnTo>
                  <a:lnTo>
                    <a:pt x="1040150" y="975992"/>
                  </a:lnTo>
                  <a:lnTo>
                    <a:pt x="1068397" y="940398"/>
                  </a:lnTo>
                  <a:lnTo>
                    <a:pt x="1093890" y="902660"/>
                  </a:lnTo>
                  <a:lnTo>
                    <a:pt x="1116478" y="862929"/>
                  </a:lnTo>
                  <a:lnTo>
                    <a:pt x="1136009" y="821358"/>
                  </a:lnTo>
                  <a:lnTo>
                    <a:pt x="1152329" y="778099"/>
                  </a:lnTo>
                  <a:lnTo>
                    <a:pt x="1165288" y="733303"/>
                  </a:lnTo>
                  <a:lnTo>
                    <a:pt x="1174733" y="687124"/>
                  </a:lnTo>
                  <a:lnTo>
                    <a:pt x="1180511" y="639713"/>
                  </a:lnTo>
                  <a:lnTo>
                    <a:pt x="1182471" y="591223"/>
                  </a:lnTo>
                  <a:lnTo>
                    <a:pt x="1180511" y="542732"/>
                  </a:lnTo>
                  <a:lnTo>
                    <a:pt x="1174733" y="495322"/>
                  </a:lnTo>
                  <a:lnTo>
                    <a:pt x="1165288" y="449143"/>
                  </a:lnTo>
                  <a:lnTo>
                    <a:pt x="1152329" y="404348"/>
                  </a:lnTo>
                  <a:lnTo>
                    <a:pt x="1136009" y="361089"/>
                  </a:lnTo>
                  <a:lnTo>
                    <a:pt x="1116478" y="319519"/>
                  </a:lnTo>
                  <a:lnTo>
                    <a:pt x="1093890" y="279789"/>
                  </a:lnTo>
                  <a:lnTo>
                    <a:pt x="1068397" y="242051"/>
                  </a:lnTo>
                  <a:lnTo>
                    <a:pt x="1040150" y="206458"/>
                  </a:lnTo>
                  <a:lnTo>
                    <a:pt x="1009302" y="173162"/>
                  </a:lnTo>
                  <a:lnTo>
                    <a:pt x="976005" y="142315"/>
                  </a:lnTo>
                  <a:lnTo>
                    <a:pt x="940411" y="114069"/>
                  </a:lnTo>
                  <a:lnTo>
                    <a:pt x="902673" y="88577"/>
                  </a:lnTo>
                  <a:lnTo>
                    <a:pt x="862942" y="65990"/>
                  </a:lnTo>
                  <a:lnTo>
                    <a:pt x="821371" y="46460"/>
                  </a:lnTo>
                  <a:lnTo>
                    <a:pt x="778111" y="30140"/>
                  </a:lnTo>
                  <a:lnTo>
                    <a:pt x="733316" y="17182"/>
                  </a:lnTo>
                  <a:lnTo>
                    <a:pt x="687137" y="7737"/>
                  </a:lnTo>
                  <a:lnTo>
                    <a:pt x="639726" y="1959"/>
                  </a:lnTo>
                  <a:lnTo>
                    <a:pt x="591235" y="0"/>
                  </a:lnTo>
                  <a:close/>
                </a:path>
              </a:pathLst>
            </a:custGeom>
            <a:solidFill>
              <a:srgbClr val="FFFFFF">
                <a:alpha val="50000"/>
              </a:srgb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Oval 6">
              <a:extLst>
                <a:ext uri="{FF2B5EF4-FFF2-40B4-BE49-F238E27FC236}">
                  <a16:creationId xmlns:a16="http://schemas.microsoft.com/office/drawing/2014/main" id="{EBD9F0EC-D59C-D30F-E7D3-79070E5C9DBF}"/>
                </a:ext>
              </a:extLst>
            </p:cNvPr>
            <p:cNvSpPr/>
            <p:nvPr/>
          </p:nvSpPr>
          <p:spPr>
            <a:xfrm>
              <a:off x="481493" y="1564267"/>
              <a:ext cx="1064252" cy="10642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object 2">
              <a:extLst>
                <a:ext uri="{FF2B5EF4-FFF2-40B4-BE49-F238E27FC236}">
                  <a16:creationId xmlns:a16="http://schemas.microsoft.com/office/drawing/2014/main" id="{39813475-8369-D696-DA33-ABFE1143EFE3}"/>
                </a:ext>
              </a:extLst>
            </p:cNvPr>
            <p:cNvSpPr/>
            <p:nvPr/>
          </p:nvSpPr>
          <p:spPr>
            <a:xfrm>
              <a:off x="947617" y="3273650"/>
              <a:ext cx="4069715" cy="1097280"/>
            </a:xfrm>
            <a:custGeom>
              <a:avLst/>
              <a:gdLst/>
              <a:ahLst/>
              <a:cxnLst/>
              <a:rect l="l" t="t" r="r" b="b"/>
              <a:pathLst>
                <a:path w="4069715" h="1000125">
                  <a:moveTo>
                    <a:pt x="4069664" y="0"/>
                  </a:moveTo>
                  <a:lnTo>
                    <a:pt x="0" y="0"/>
                  </a:lnTo>
                  <a:lnTo>
                    <a:pt x="0" y="999832"/>
                  </a:lnTo>
                  <a:lnTo>
                    <a:pt x="3625164" y="999832"/>
                  </a:lnTo>
                  <a:lnTo>
                    <a:pt x="4069664" y="0"/>
                  </a:lnTo>
                  <a:close/>
                </a:path>
              </a:pathLst>
            </a:custGeom>
            <a:solidFill>
              <a:schemeClr val="accent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object 16">
              <a:extLst>
                <a:ext uri="{FF2B5EF4-FFF2-40B4-BE49-F238E27FC236}">
                  <a16:creationId xmlns:a16="http://schemas.microsoft.com/office/drawing/2014/main" id="{5C260DAE-2068-EAC5-C840-79E3785B77DA}"/>
                </a:ext>
              </a:extLst>
            </p:cNvPr>
            <p:cNvSpPr txBox="1"/>
            <p:nvPr/>
          </p:nvSpPr>
          <p:spPr>
            <a:xfrm>
              <a:off x="1753196" y="3236820"/>
              <a:ext cx="2923373" cy="936795"/>
            </a:xfrm>
            <a:prstGeom prst="rect">
              <a:avLst/>
            </a:prstGeom>
          </p:spPr>
          <p:txBody>
            <a:bodyPr vert="horz" wrap="square" lIns="0" tIns="53975" rIns="0" bIns="0" rtlCol="0">
              <a:spAutoFit/>
            </a:bodyPr>
            <a:lstStyle/>
            <a:p>
              <a:pPr marL="12700" marR="0" lvl="0" indent="0" algn="l" defTabSz="457200" rtl="0" eaLnBrk="1" fontAlgn="auto" latinLnBrk="0" hangingPunct="1">
                <a:lnSpc>
                  <a:spcPct val="100000"/>
                </a:lnSpc>
                <a:spcBef>
                  <a:spcPts val="425"/>
                </a:spcBef>
                <a:spcAft>
                  <a:spcPts val="0"/>
                </a:spcAft>
                <a:buClrTx/>
                <a:buSzTx/>
                <a:buFontTx/>
                <a:buNone/>
                <a:tabLst/>
                <a:defRPr/>
              </a:pPr>
              <a:r>
                <a:rPr kumimoji="0" lang="en-US" sz="1400" b="1" i="0" u="none" strike="noStrike" kern="1200" cap="none" spc="45" normalizeH="0" baseline="0" noProof="0" dirty="0">
                  <a:ln>
                    <a:noFill/>
                  </a:ln>
                  <a:solidFill>
                    <a:srgbClr val="FFFFFF"/>
                  </a:solidFill>
                  <a:effectLst/>
                  <a:uLnTx/>
                  <a:uFillTx/>
                  <a:latin typeface="Verdana Bold"/>
                  <a:ea typeface="+mn-ea"/>
                  <a:cs typeface="Calibri"/>
                </a:rPr>
                <a:t>Asset Preservation</a:t>
              </a:r>
              <a:endParaRPr kumimoji="0" sz="1400" b="0" i="0" u="none" strike="noStrike" kern="1200" cap="none" spc="0" normalizeH="0" baseline="0" noProof="0" dirty="0">
                <a:ln>
                  <a:noFill/>
                </a:ln>
                <a:solidFill>
                  <a:srgbClr val="000000"/>
                </a:solidFill>
                <a:effectLst/>
                <a:uLnTx/>
                <a:uFillTx/>
                <a:latin typeface="Verdana Bold"/>
                <a:ea typeface="+mn-ea"/>
                <a:cs typeface="Calibri"/>
              </a:endParaRPr>
            </a:p>
            <a:p>
              <a:pPr marL="12700" marR="5080" lvl="0" indent="0" algn="l" defTabSz="457200" rtl="0" eaLnBrk="1" fontAlgn="auto" latinLnBrk="0" hangingPunct="1">
                <a:lnSpc>
                  <a:spcPts val="1200"/>
                </a:lnSpc>
                <a:spcBef>
                  <a:spcPts val="350"/>
                </a:spcBef>
                <a:spcAft>
                  <a:spcPts val="0"/>
                </a:spcAft>
                <a:buClrTx/>
                <a:buSzTx/>
                <a:buFontTx/>
                <a:buNone/>
                <a:tabLst/>
                <a:defRPr/>
              </a:pPr>
              <a:r>
                <a:rPr kumimoji="0" lang="en-US" sz="1050" b="0" i="0" u="none" strike="noStrike" kern="1200" cap="none" spc="-5" normalizeH="0" baseline="0" noProof="0" dirty="0">
                  <a:ln>
                    <a:noFill/>
                  </a:ln>
                  <a:solidFill>
                    <a:srgbClr val="FFFFFF"/>
                  </a:solidFill>
                  <a:effectLst/>
                  <a:uLnTx/>
                  <a:uFillTx/>
                  <a:latin typeface="Verdana"/>
                  <a:ea typeface="+mn-ea"/>
                  <a:cs typeface="Franklin Gothic Medium"/>
                </a:rPr>
                <a:t>Maintain and preserve a resilient and high-quality transit system that is financially stable and operates in a state of good repair to meet community need.</a:t>
              </a:r>
            </a:p>
          </p:txBody>
        </p:sp>
        <p:sp>
          <p:nvSpPr>
            <p:cNvPr id="10" name="object 26">
              <a:extLst>
                <a:ext uri="{FF2B5EF4-FFF2-40B4-BE49-F238E27FC236}">
                  <a16:creationId xmlns:a16="http://schemas.microsoft.com/office/drawing/2014/main" id="{5418639B-0408-E411-1721-AD9839721768}"/>
                </a:ext>
              </a:extLst>
            </p:cNvPr>
            <p:cNvSpPr/>
            <p:nvPr/>
          </p:nvSpPr>
          <p:spPr>
            <a:xfrm>
              <a:off x="358480" y="3120930"/>
              <a:ext cx="1303020" cy="1303020"/>
            </a:xfrm>
            <a:custGeom>
              <a:avLst/>
              <a:gdLst/>
              <a:ahLst/>
              <a:cxnLst/>
              <a:rect l="l" t="t" r="r" b="b"/>
              <a:pathLst>
                <a:path w="1303020" h="1303020">
                  <a:moveTo>
                    <a:pt x="0" y="0"/>
                  </a:moveTo>
                  <a:lnTo>
                    <a:pt x="1303020" y="0"/>
                  </a:lnTo>
                  <a:lnTo>
                    <a:pt x="1303020" y="1303019"/>
                  </a:lnTo>
                  <a:lnTo>
                    <a:pt x="0" y="1303019"/>
                  </a:lnTo>
                  <a:lnTo>
                    <a:pt x="0" y="0"/>
                  </a:lnTo>
                  <a:close/>
                </a:path>
              </a:pathLst>
            </a:custGeom>
            <a:solidFill>
              <a:schemeClr val="accent1">
                <a:alpha val="62000"/>
              </a:scheme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object 27">
              <a:extLst>
                <a:ext uri="{FF2B5EF4-FFF2-40B4-BE49-F238E27FC236}">
                  <a16:creationId xmlns:a16="http://schemas.microsoft.com/office/drawing/2014/main" id="{50681F04-631E-8FEE-8F81-16BB40D86C04}"/>
                </a:ext>
              </a:extLst>
            </p:cNvPr>
            <p:cNvSpPr/>
            <p:nvPr/>
          </p:nvSpPr>
          <p:spPr>
            <a:xfrm>
              <a:off x="419881" y="3182340"/>
              <a:ext cx="1183005" cy="1183005"/>
            </a:xfrm>
            <a:custGeom>
              <a:avLst/>
              <a:gdLst/>
              <a:ahLst/>
              <a:cxnLst/>
              <a:rect l="l" t="t" r="r" b="b"/>
              <a:pathLst>
                <a:path w="1183005" h="1183004">
                  <a:moveTo>
                    <a:pt x="591235" y="0"/>
                  </a:moveTo>
                  <a:lnTo>
                    <a:pt x="542745" y="1959"/>
                  </a:lnTo>
                  <a:lnTo>
                    <a:pt x="495334" y="7737"/>
                  </a:lnTo>
                  <a:lnTo>
                    <a:pt x="449155" y="17182"/>
                  </a:lnTo>
                  <a:lnTo>
                    <a:pt x="404359" y="30140"/>
                  </a:lnTo>
                  <a:lnTo>
                    <a:pt x="361100" y="46460"/>
                  </a:lnTo>
                  <a:lnTo>
                    <a:pt x="319529" y="65990"/>
                  </a:lnTo>
                  <a:lnTo>
                    <a:pt x="279798" y="88577"/>
                  </a:lnTo>
                  <a:lnTo>
                    <a:pt x="242059" y="114069"/>
                  </a:lnTo>
                  <a:lnTo>
                    <a:pt x="206466" y="142315"/>
                  </a:lnTo>
                  <a:lnTo>
                    <a:pt x="173169" y="173162"/>
                  </a:lnTo>
                  <a:lnTo>
                    <a:pt x="142321" y="206458"/>
                  </a:lnTo>
                  <a:lnTo>
                    <a:pt x="114074" y="242051"/>
                  </a:lnTo>
                  <a:lnTo>
                    <a:pt x="88580" y="279789"/>
                  </a:lnTo>
                  <a:lnTo>
                    <a:pt x="65992" y="319519"/>
                  </a:lnTo>
                  <a:lnTo>
                    <a:pt x="46462" y="361089"/>
                  </a:lnTo>
                  <a:lnTo>
                    <a:pt x="30141" y="404348"/>
                  </a:lnTo>
                  <a:lnTo>
                    <a:pt x="17182" y="449143"/>
                  </a:lnTo>
                  <a:lnTo>
                    <a:pt x="7738" y="495322"/>
                  </a:lnTo>
                  <a:lnTo>
                    <a:pt x="1959" y="542732"/>
                  </a:lnTo>
                  <a:lnTo>
                    <a:pt x="0" y="591223"/>
                  </a:lnTo>
                  <a:lnTo>
                    <a:pt x="1959" y="639713"/>
                  </a:lnTo>
                  <a:lnTo>
                    <a:pt x="7738" y="687124"/>
                  </a:lnTo>
                  <a:lnTo>
                    <a:pt x="17182" y="733303"/>
                  </a:lnTo>
                  <a:lnTo>
                    <a:pt x="30141" y="778099"/>
                  </a:lnTo>
                  <a:lnTo>
                    <a:pt x="46462" y="821358"/>
                  </a:lnTo>
                  <a:lnTo>
                    <a:pt x="65992" y="862929"/>
                  </a:lnTo>
                  <a:lnTo>
                    <a:pt x="88580" y="902660"/>
                  </a:lnTo>
                  <a:lnTo>
                    <a:pt x="114074" y="940398"/>
                  </a:lnTo>
                  <a:lnTo>
                    <a:pt x="142321" y="975992"/>
                  </a:lnTo>
                  <a:lnTo>
                    <a:pt x="173169" y="1009289"/>
                  </a:lnTo>
                  <a:lnTo>
                    <a:pt x="206466" y="1040137"/>
                  </a:lnTo>
                  <a:lnTo>
                    <a:pt x="242059" y="1068384"/>
                  </a:lnTo>
                  <a:lnTo>
                    <a:pt x="279798" y="1093877"/>
                  </a:lnTo>
                  <a:lnTo>
                    <a:pt x="319529" y="1116466"/>
                  </a:lnTo>
                  <a:lnTo>
                    <a:pt x="361100" y="1135996"/>
                  </a:lnTo>
                  <a:lnTo>
                    <a:pt x="404359" y="1152317"/>
                  </a:lnTo>
                  <a:lnTo>
                    <a:pt x="449155" y="1165275"/>
                  </a:lnTo>
                  <a:lnTo>
                    <a:pt x="495334" y="1174720"/>
                  </a:lnTo>
                  <a:lnTo>
                    <a:pt x="542745" y="1180498"/>
                  </a:lnTo>
                  <a:lnTo>
                    <a:pt x="591235" y="1182458"/>
                  </a:lnTo>
                  <a:lnTo>
                    <a:pt x="639726" y="1180498"/>
                  </a:lnTo>
                  <a:lnTo>
                    <a:pt x="687137" y="1174720"/>
                  </a:lnTo>
                  <a:lnTo>
                    <a:pt x="733316" y="1165275"/>
                  </a:lnTo>
                  <a:lnTo>
                    <a:pt x="778111" y="1152317"/>
                  </a:lnTo>
                  <a:lnTo>
                    <a:pt x="821371" y="1135996"/>
                  </a:lnTo>
                  <a:lnTo>
                    <a:pt x="862942" y="1116466"/>
                  </a:lnTo>
                  <a:lnTo>
                    <a:pt x="902673" y="1093877"/>
                  </a:lnTo>
                  <a:lnTo>
                    <a:pt x="940411" y="1068384"/>
                  </a:lnTo>
                  <a:lnTo>
                    <a:pt x="976005" y="1040137"/>
                  </a:lnTo>
                  <a:lnTo>
                    <a:pt x="1009302" y="1009289"/>
                  </a:lnTo>
                  <a:lnTo>
                    <a:pt x="1040150" y="975992"/>
                  </a:lnTo>
                  <a:lnTo>
                    <a:pt x="1068397" y="940398"/>
                  </a:lnTo>
                  <a:lnTo>
                    <a:pt x="1093890" y="902660"/>
                  </a:lnTo>
                  <a:lnTo>
                    <a:pt x="1116478" y="862929"/>
                  </a:lnTo>
                  <a:lnTo>
                    <a:pt x="1136009" y="821358"/>
                  </a:lnTo>
                  <a:lnTo>
                    <a:pt x="1152329" y="778099"/>
                  </a:lnTo>
                  <a:lnTo>
                    <a:pt x="1165288" y="733303"/>
                  </a:lnTo>
                  <a:lnTo>
                    <a:pt x="1174733" y="687124"/>
                  </a:lnTo>
                  <a:lnTo>
                    <a:pt x="1180511" y="639713"/>
                  </a:lnTo>
                  <a:lnTo>
                    <a:pt x="1182471" y="591223"/>
                  </a:lnTo>
                  <a:lnTo>
                    <a:pt x="1180511" y="542732"/>
                  </a:lnTo>
                  <a:lnTo>
                    <a:pt x="1174733" y="495322"/>
                  </a:lnTo>
                  <a:lnTo>
                    <a:pt x="1165288" y="449143"/>
                  </a:lnTo>
                  <a:lnTo>
                    <a:pt x="1152329" y="404348"/>
                  </a:lnTo>
                  <a:lnTo>
                    <a:pt x="1136009" y="361089"/>
                  </a:lnTo>
                  <a:lnTo>
                    <a:pt x="1116478" y="319519"/>
                  </a:lnTo>
                  <a:lnTo>
                    <a:pt x="1093890" y="279789"/>
                  </a:lnTo>
                  <a:lnTo>
                    <a:pt x="1068397" y="242051"/>
                  </a:lnTo>
                  <a:lnTo>
                    <a:pt x="1040150" y="206458"/>
                  </a:lnTo>
                  <a:lnTo>
                    <a:pt x="1009302" y="173162"/>
                  </a:lnTo>
                  <a:lnTo>
                    <a:pt x="976005" y="142315"/>
                  </a:lnTo>
                  <a:lnTo>
                    <a:pt x="940411" y="114069"/>
                  </a:lnTo>
                  <a:lnTo>
                    <a:pt x="902673" y="88577"/>
                  </a:lnTo>
                  <a:lnTo>
                    <a:pt x="862942" y="65990"/>
                  </a:lnTo>
                  <a:lnTo>
                    <a:pt x="821371" y="46460"/>
                  </a:lnTo>
                  <a:lnTo>
                    <a:pt x="778111" y="30140"/>
                  </a:lnTo>
                  <a:lnTo>
                    <a:pt x="733316" y="17182"/>
                  </a:lnTo>
                  <a:lnTo>
                    <a:pt x="687137" y="7737"/>
                  </a:lnTo>
                  <a:lnTo>
                    <a:pt x="639726" y="1959"/>
                  </a:lnTo>
                  <a:lnTo>
                    <a:pt x="591235" y="0"/>
                  </a:lnTo>
                  <a:close/>
                </a:path>
              </a:pathLst>
            </a:custGeom>
            <a:solidFill>
              <a:srgbClr val="FFFFFF">
                <a:alpha val="50000"/>
              </a:srgb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Oval 11">
              <a:extLst>
                <a:ext uri="{FF2B5EF4-FFF2-40B4-BE49-F238E27FC236}">
                  <a16:creationId xmlns:a16="http://schemas.microsoft.com/office/drawing/2014/main" id="{B5B27A33-C3B4-9652-4190-0DB453139F2B}"/>
                </a:ext>
              </a:extLst>
            </p:cNvPr>
            <p:cNvSpPr/>
            <p:nvPr/>
          </p:nvSpPr>
          <p:spPr>
            <a:xfrm>
              <a:off x="481493" y="3244437"/>
              <a:ext cx="1064252" cy="10642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 name="object 2">
              <a:extLst>
                <a:ext uri="{FF2B5EF4-FFF2-40B4-BE49-F238E27FC236}">
                  <a16:creationId xmlns:a16="http://schemas.microsoft.com/office/drawing/2014/main" id="{F1C3CDDC-4687-A444-501D-D93B4680CE25}"/>
                </a:ext>
              </a:extLst>
            </p:cNvPr>
            <p:cNvSpPr/>
            <p:nvPr/>
          </p:nvSpPr>
          <p:spPr>
            <a:xfrm>
              <a:off x="973759" y="4894999"/>
              <a:ext cx="4069715" cy="1097280"/>
            </a:xfrm>
            <a:custGeom>
              <a:avLst/>
              <a:gdLst/>
              <a:ahLst/>
              <a:cxnLst/>
              <a:rect l="l" t="t" r="r" b="b"/>
              <a:pathLst>
                <a:path w="4069715" h="1000125">
                  <a:moveTo>
                    <a:pt x="4069664" y="0"/>
                  </a:moveTo>
                  <a:lnTo>
                    <a:pt x="0" y="0"/>
                  </a:lnTo>
                  <a:lnTo>
                    <a:pt x="0" y="999832"/>
                  </a:lnTo>
                  <a:lnTo>
                    <a:pt x="3625164" y="999832"/>
                  </a:lnTo>
                  <a:lnTo>
                    <a:pt x="4069664" y="0"/>
                  </a:lnTo>
                  <a:close/>
                </a:path>
              </a:pathLst>
            </a:custGeom>
            <a:solidFill>
              <a:schemeClr val="accent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object 16">
              <a:extLst>
                <a:ext uri="{FF2B5EF4-FFF2-40B4-BE49-F238E27FC236}">
                  <a16:creationId xmlns:a16="http://schemas.microsoft.com/office/drawing/2014/main" id="{BA35C8EB-F994-574A-6CBF-BB0A923C0CAD}"/>
                </a:ext>
              </a:extLst>
            </p:cNvPr>
            <p:cNvSpPr txBox="1"/>
            <p:nvPr/>
          </p:nvSpPr>
          <p:spPr>
            <a:xfrm>
              <a:off x="1743506" y="4843324"/>
              <a:ext cx="3082961" cy="936795"/>
            </a:xfrm>
            <a:prstGeom prst="rect">
              <a:avLst/>
            </a:prstGeom>
          </p:spPr>
          <p:txBody>
            <a:bodyPr vert="horz" wrap="square" lIns="0" tIns="53975" rIns="0" bIns="0" rtlCol="0">
              <a:spAutoFit/>
            </a:bodyPr>
            <a:lstStyle/>
            <a:p>
              <a:pPr marL="12700" marR="0" lvl="0" indent="0" algn="l" defTabSz="457200" rtl="0" eaLnBrk="1" fontAlgn="auto" latinLnBrk="0" hangingPunct="1">
                <a:lnSpc>
                  <a:spcPct val="100000"/>
                </a:lnSpc>
                <a:spcBef>
                  <a:spcPts val="425"/>
                </a:spcBef>
                <a:spcAft>
                  <a:spcPts val="0"/>
                </a:spcAft>
                <a:buClrTx/>
                <a:buSzTx/>
                <a:buFontTx/>
                <a:buNone/>
                <a:tabLst/>
                <a:defRPr/>
              </a:pPr>
              <a:r>
                <a:rPr kumimoji="0" lang="en-US" sz="1400" b="1" i="0" u="none" strike="noStrike" kern="1200" cap="none" spc="45" normalizeH="0" baseline="0" noProof="0" dirty="0">
                  <a:ln>
                    <a:noFill/>
                  </a:ln>
                  <a:solidFill>
                    <a:srgbClr val="FFFFFF"/>
                  </a:solidFill>
                  <a:effectLst/>
                  <a:uLnTx/>
                  <a:uFillTx/>
                  <a:latin typeface="Verdana Bold"/>
                  <a:ea typeface="+mn-ea"/>
                  <a:cs typeface="Calibri"/>
                </a:rPr>
                <a:t>Mobility</a:t>
              </a:r>
              <a:endParaRPr kumimoji="0" sz="1400" b="0" i="0" u="none" strike="noStrike" kern="1200" cap="none" spc="0" normalizeH="0" baseline="0" noProof="0" dirty="0">
                <a:ln>
                  <a:noFill/>
                </a:ln>
                <a:solidFill>
                  <a:srgbClr val="000000"/>
                </a:solidFill>
                <a:effectLst/>
                <a:uLnTx/>
                <a:uFillTx/>
                <a:latin typeface="Verdana Bold"/>
                <a:ea typeface="+mn-ea"/>
                <a:cs typeface="Calibri"/>
              </a:endParaRPr>
            </a:p>
            <a:p>
              <a:pPr marL="12700" marR="5080" lvl="0" indent="0" algn="l" defTabSz="457200" rtl="0" eaLnBrk="1" fontAlgn="auto" latinLnBrk="0" hangingPunct="1">
                <a:lnSpc>
                  <a:spcPts val="1200"/>
                </a:lnSpc>
                <a:spcBef>
                  <a:spcPts val="350"/>
                </a:spcBef>
                <a:spcAft>
                  <a:spcPts val="0"/>
                </a:spcAft>
                <a:buClrTx/>
                <a:buSzTx/>
                <a:buFontTx/>
                <a:buNone/>
                <a:tabLst/>
                <a:defRPr/>
              </a:pPr>
              <a:r>
                <a:rPr lang="en-US" sz="1050" spc="-5" dirty="0">
                  <a:solidFill>
                    <a:srgbClr val="FFFFFF"/>
                  </a:solidFill>
                  <a:latin typeface="Verdana"/>
                  <a:cs typeface="Franklin Gothic Medium"/>
                </a:rPr>
                <a:t>Support an integrated transportation system that efficiently and effectively enhances access to work, school, essential services, and recreation activities.</a:t>
              </a:r>
              <a:endParaRPr kumimoji="0" lang="en-US" sz="1050" b="0" i="0" u="none" strike="noStrike" kern="1200" cap="none" spc="-5" normalizeH="0" baseline="0" noProof="0" dirty="0">
                <a:ln>
                  <a:noFill/>
                </a:ln>
                <a:solidFill>
                  <a:srgbClr val="FFFFFF"/>
                </a:solidFill>
                <a:effectLst/>
                <a:uLnTx/>
                <a:uFillTx/>
                <a:latin typeface="Verdana"/>
                <a:ea typeface="+mn-ea"/>
                <a:cs typeface="Franklin Gothic Medium"/>
              </a:endParaRPr>
            </a:p>
          </p:txBody>
        </p:sp>
        <p:sp>
          <p:nvSpPr>
            <p:cNvPr id="15" name="object 26">
              <a:extLst>
                <a:ext uri="{FF2B5EF4-FFF2-40B4-BE49-F238E27FC236}">
                  <a16:creationId xmlns:a16="http://schemas.microsoft.com/office/drawing/2014/main" id="{8A843BB7-04F3-B978-4975-0ABC26B95979}"/>
                </a:ext>
              </a:extLst>
            </p:cNvPr>
            <p:cNvSpPr/>
            <p:nvPr/>
          </p:nvSpPr>
          <p:spPr>
            <a:xfrm>
              <a:off x="384622" y="4742279"/>
              <a:ext cx="1303020" cy="1303020"/>
            </a:xfrm>
            <a:custGeom>
              <a:avLst/>
              <a:gdLst/>
              <a:ahLst/>
              <a:cxnLst/>
              <a:rect l="l" t="t" r="r" b="b"/>
              <a:pathLst>
                <a:path w="1303020" h="1303020">
                  <a:moveTo>
                    <a:pt x="0" y="0"/>
                  </a:moveTo>
                  <a:lnTo>
                    <a:pt x="1303020" y="0"/>
                  </a:lnTo>
                  <a:lnTo>
                    <a:pt x="1303020" y="1303019"/>
                  </a:lnTo>
                  <a:lnTo>
                    <a:pt x="0" y="1303019"/>
                  </a:lnTo>
                  <a:lnTo>
                    <a:pt x="0" y="0"/>
                  </a:lnTo>
                  <a:close/>
                </a:path>
              </a:pathLst>
            </a:custGeom>
            <a:solidFill>
              <a:schemeClr val="accent1">
                <a:alpha val="62000"/>
              </a:scheme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 name="object 27">
              <a:extLst>
                <a:ext uri="{FF2B5EF4-FFF2-40B4-BE49-F238E27FC236}">
                  <a16:creationId xmlns:a16="http://schemas.microsoft.com/office/drawing/2014/main" id="{B1BC5B73-0CAE-64A1-1E35-1C2CAED5C139}"/>
                </a:ext>
              </a:extLst>
            </p:cNvPr>
            <p:cNvSpPr/>
            <p:nvPr/>
          </p:nvSpPr>
          <p:spPr>
            <a:xfrm>
              <a:off x="446023" y="4803689"/>
              <a:ext cx="1183005" cy="1183005"/>
            </a:xfrm>
            <a:custGeom>
              <a:avLst/>
              <a:gdLst/>
              <a:ahLst/>
              <a:cxnLst/>
              <a:rect l="l" t="t" r="r" b="b"/>
              <a:pathLst>
                <a:path w="1183005" h="1183004">
                  <a:moveTo>
                    <a:pt x="591235" y="0"/>
                  </a:moveTo>
                  <a:lnTo>
                    <a:pt x="542745" y="1959"/>
                  </a:lnTo>
                  <a:lnTo>
                    <a:pt x="495334" y="7737"/>
                  </a:lnTo>
                  <a:lnTo>
                    <a:pt x="449155" y="17182"/>
                  </a:lnTo>
                  <a:lnTo>
                    <a:pt x="404359" y="30140"/>
                  </a:lnTo>
                  <a:lnTo>
                    <a:pt x="361100" y="46460"/>
                  </a:lnTo>
                  <a:lnTo>
                    <a:pt x="319529" y="65990"/>
                  </a:lnTo>
                  <a:lnTo>
                    <a:pt x="279798" y="88577"/>
                  </a:lnTo>
                  <a:lnTo>
                    <a:pt x="242059" y="114069"/>
                  </a:lnTo>
                  <a:lnTo>
                    <a:pt x="206466" y="142315"/>
                  </a:lnTo>
                  <a:lnTo>
                    <a:pt x="173169" y="173162"/>
                  </a:lnTo>
                  <a:lnTo>
                    <a:pt x="142321" y="206458"/>
                  </a:lnTo>
                  <a:lnTo>
                    <a:pt x="114074" y="242051"/>
                  </a:lnTo>
                  <a:lnTo>
                    <a:pt x="88580" y="279789"/>
                  </a:lnTo>
                  <a:lnTo>
                    <a:pt x="65992" y="319519"/>
                  </a:lnTo>
                  <a:lnTo>
                    <a:pt x="46462" y="361089"/>
                  </a:lnTo>
                  <a:lnTo>
                    <a:pt x="30141" y="404348"/>
                  </a:lnTo>
                  <a:lnTo>
                    <a:pt x="17182" y="449143"/>
                  </a:lnTo>
                  <a:lnTo>
                    <a:pt x="7738" y="495322"/>
                  </a:lnTo>
                  <a:lnTo>
                    <a:pt x="1959" y="542732"/>
                  </a:lnTo>
                  <a:lnTo>
                    <a:pt x="0" y="591223"/>
                  </a:lnTo>
                  <a:lnTo>
                    <a:pt x="1959" y="639713"/>
                  </a:lnTo>
                  <a:lnTo>
                    <a:pt x="7738" y="687124"/>
                  </a:lnTo>
                  <a:lnTo>
                    <a:pt x="17182" y="733303"/>
                  </a:lnTo>
                  <a:lnTo>
                    <a:pt x="30141" y="778099"/>
                  </a:lnTo>
                  <a:lnTo>
                    <a:pt x="46462" y="821358"/>
                  </a:lnTo>
                  <a:lnTo>
                    <a:pt x="65992" y="862929"/>
                  </a:lnTo>
                  <a:lnTo>
                    <a:pt x="88580" y="902660"/>
                  </a:lnTo>
                  <a:lnTo>
                    <a:pt x="114074" y="940398"/>
                  </a:lnTo>
                  <a:lnTo>
                    <a:pt x="142321" y="975992"/>
                  </a:lnTo>
                  <a:lnTo>
                    <a:pt x="173169" y="1009289"/>
                  </a:lnTo>
                  <a:lnTo>
                    <a:pt x="206466" y="1040137"/>
                  </a:lnTo>
                  <a:lnTo>
                    <a:pt x="242059" y="1068384"/>
                  </a:lnTo>
                  <a:lnTo>
                    <a:pt x="279798" y="1093877"/>
                  </a:lnTo>
                  <a:lnTo>
                    <a:pt x="319529" y="1116466"/>
                  </a:lnTo>
                  <a:lnTo>
                    <a:pt x="361100" y="1135996"/>
                  </a:lnTo>
                  <a:lnTo>
                    <a:pt x="404359" y="1152317"/>
                  </a:lnTo>
                  <a:lnTo>
                    <a:pt x="449155" y="1165275"/>
                  </a:lnTo>
                  <a:lnTo>
                    <a:pt x="495334" y="1174720"/>
                  </a:lnTo>
                  <a:lnTo>
                    <a:pt x="542745" y="1180498"/>
                  </a:lnTo>
                  <a:lnTo>
                    <a:pt x="591235" y="1182458"/>
                  </a:lnTo>
                  <a:lnTo>
                    <a:pt x="639726" y="1180498"/>
                  </a:lnTo>
                  <a:lnTo>
                    <a:pt x="687137" y="1174720"/>
                  </a:lnTo>
                  <a:lnTo>
                    <a:pt x="733316" y="1165275"/>
                  </a:lnTo>
                  <a:lnTo>
                    <a:pt x="778111" y="1152317"/>
                  </a:lnTo>
                  <a:lnTo>
                    <a:pt x="821371" y="1135996"/>
                  </a:lnTo>
                  <a:lnTo>
                    <a:pt x="862942" y="1116466"/>
                  </a:lnTo>
                  <a:lnTo>
                    <a:pt x="902673" y="1093877"/>
                  </a:lnTo>
                  <a:lnTo>
                    <a:pt x="940411" y="1068384"/>
                  </a:lnTo>
                  <a:lnTo>
                    <a:pt x="976005" y="1040137"/>
                  </a:lnTo>
                  <a:lnTo>
                    <a:pt x="1009302" y="1009289"/>
                  </a:lnTo>
                  <a:lnTo>
                    <a:pt x="1040150" y="975992"/>
                  </a:lnTo>
                  <a:lnTo>
                    <a:pt x="1068397" y="940398"/>
                  </a:lnTo>
                  <a:lnTo>
                    <a:pt x="1093890" y="902660"/>
                  </a:lnTo>
                  <a:lnTo>
                    <a:pt x="1116478" y="862929"/>
                  </a:lnTo>
                  <a:lnTo>
                    <a:pt x="1136009" y="821358"/>
                  </a:lnTo>
                  <a:lnTo>
                    <a:pt x="1152329" y="778099"/>
                  </a:lnTo>
                  <a:lnTo>
                    <a:pt x="1165288" y="733303"/>
                  </a:lnTo>
                  <a:lnTo>
                    <a:pt x="1174733" y="687124"/>
                  </a:lnTo>
                  <a:lnTo>
                    <a:pt x="1180511" y="639713"/>
                  </a:lnTo>
                  <a:lnTo>
                    <a:pt x="1182471" y="591223"/>
                  </a:lnTo>
                  <a:lnTo>
                    <a:pt x="1180511" y="542732"/>
                  </a:lnTo>
                  <a:lnTo>
                    <a:pt x="1174733" y="495322"/>
                  </a:lnTo>
                  <a:lnTo>
                    <a:pt x="1165288" y="449143"/>
                  </a:lnTo>
                  <a:lnTo>
                    <a:pt x="1152329" y="404348"/>
                  </a:lnTo>
                  <a:lnTo>
                    <a:pt x="1136009" y="361089"/>
                  </a:lnTo>
                  <a:lnTo>
                    <a:pt x="1116478" y="319519"/>
                  </a:lnTo>
                  <a:lnTo>
                    <a:pt x="1093890" y="279789"/>
                  </a:lnTo>
                  <a:lnTo>
                    <a:pt x="1068397" y="242051"/>
                  </a:lnTo>
                  <a:lnTo>
                    <a:pt x="1040150" y="206458"/>
                  </a:lnTo>
                  <a:lnTo>
                    <a:pt x="1009302" y="173162"/>
                  </a:lnTo>
                  <a:lnTo>
                    <a:pt x="976005" y="142315"/>
                  </a:lnTo>
                  <a:lnTo>
                    <a:pt x="940411" y="114069"/>
                  </a:lnTo>
                  <a:lnTo>
                    <a:pt x="902673" y="88577"/>
                  </a:lnTo>
                  <a:lnTo>
                    <a:pt x="862942" y="65990"/>
                  </a:lnTo>
                  <a:lnTo>
                    <a:pt x="821371" y="46460"/>
                  </a:lnTo>
                  <a:lnTo>
                    <a:pt x="778111" y="30140"/>
                  </a:lnTo>
                  <a:lnTo>
                    <a:pt x="733316" y="17182"/>
                  </a:lnTo>
                  <a:lnTo>
                    <a:pt x="687137" y="7737"/>
                  </a:lnTo>
                  <a:lnTo>
                    <a:pt x="639726" y="1959"/>
                  </a:lnTo>
                  <a:lnTo>
                    <a:pt x="591235" y="0"/>
                  </a:lnTo>
                  <a:close/>
                </a:path>
              </a:pathLst>
            </a:custGeom>
            <a:solidFill>
              <a:srgbClr val="FFFFFF">
                <a:alpha val="50000"/>
              </a:srgb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7" name="Oval 16">
              <a:extLst>
                <a:ext uri="{FF2B5EF4-FFF2-40B4-BE49-F238E27FC236}">
                  <a16:creationId xmlns:a16="http://schemas.microsoft.com/office/drawing/2014/main" id="{D061DCCA-AA6F-E9FD-310F-CE70F2B7A150}"/>
                </a:ext>
              </a:extLst>
            </p:cNvPr>
            <p:cNvSpPr/>
            <p:nvPr/>
          </p:nvSpPr>
          <p:spPr>
            <a:xfrm>
              <a:off x="481493" y="4867704"/>
              <a:ext cx="1064252" cy="10642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8" name="object 2">
              <a:extLst>
                <a:ext uri="{FF2B5EF4-FFF2-40B4-BE49-F238E27FC236}">
                  <a16:creationId xmlns:a16="http://schemas.microsoft.com/office/drawing/2014/main" id="{94C5EC3C-39EE-5A48-FA3C-CE7967938C2A}"/>
                </a:ext>
              </a:extLst>
            </p:cNvPr>
            <p:cNvSpPr/>
            <p:nvPr/>
          </p:nvSpPr>
          <p:spPr>
            <a:xfrm>
              <a:off x="5723062" y="1541742"/>
              <a:ext cx="4069715" cy="1097280"/>
            </a:xfrm>
            <a:custGeom>
              <a:avLst/>
              <a:gdLst/>
              <a:ahLst/>
              <a:cxnLst/>
              <a:rect l="l" t="t" r="r" b="b"/>
              <a:pathLst>
                <a:path w="4069715" h="1000125">
                  <a:moveTo>
                    <a:pt x="4069664" y="0"/>
                  </a:moveTo>
                  <a:lnTo>
                    <a:pt x="0" y="0"/>
                  </a:lnTo>
                  <a:lnTo>
                    <a:pt x="0" y="999832"/>
                  </a:lnTo>
                  <a:lnTo>
                    <a:pt x="3625164" y="999832"/>
                  </a:lnTo>
                  <a:lnTo>
                    <a:pt x="4069664" y="0"/>
                  </a:lnTo>
                  <a:close/>
                </a:path>
              </a:pathLst>
            </a:custGeom>
            <a:solidFill>
              <a:schemeClr val="accent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9" name="object 16">
              <a:extLst>
                <a:ext uri="{FF2B5EF4-FFF2-40B4-BE49-F238E27FC236}">
                  <a16:creationId xmlns:a16="http://schemas.microsoft.com/office/drawing/2014/main" id="{7459D0F3-9CD4-F7D0-B55E-8B9C3D1D8D3C}"/>
                </a:ext>
              </a:extLst>
            </p:cNvPr>
            <p:cNvSpPr txBox="1"/>
            <p:nvPr/>
          </p:nvSpPr>
          <p:spPr>
            <a:xfrm>
              <a:off x="6515098" y="1556386"/>
              <a:ext cx="2923373" cy="936795"/>
            </a:xfrm>
            <a:prstGeom prst="rect">
              <a:avLst/>
            </a:prstGeom>
          </p:spPr>
          <p:txBody>
            <a:bodyPr vert="horz" wrap="square" lIns="0" tIns="53975" rIns="0" bIns="0" rtlCol="0">
              <a:spAutoFit/>
            </a:bodyPr>
            <a:lstStyle/>
            <a:p>
              <a:pPr marL="12700" marR="0" lvl="0" indent="0" algn="l" defTabSz="457200" rtl="0" eaLnBrk="1" fontAlgn="auto" latinLnBrk="0" hangingPunct="1">
                <a:lnSpc>
                  <a:spcPct val="100000"/>
                </a:lnSpc>
                <a:spcBef>
                  <a:spcPts val="425"/>
                </a:spcBef>
                <a:spcAft>
                  <a:spcPts val="0"/>
                </a:spcAft>
                <a:buClrTx/>
                <a:buSzTx/>
                <a:buFontTx/>
                <a:buNone/>
                <a:tabLst/>
                <a:defRPr/>
              </a:pPr>
              <a:r>
                <a:rPr kumimoji="0" lang="en-US" sz="1400" b="1" i="0" u="none" strike="noStrike" kern="1200" cap="none" spc="45" normalizeH="0" baseline="0" noProof="0" dirty="0">
                  <a:ln>
                    <a:noFill/>
                  </a:ln>
                  <a:solidFill>
                    <a:srgbClr val="FFFFFF"/>
                  </a:solidFill>
                  <a:effectLst/>
                  <a:uLnTx/>
                  <a:uFillTx/>
                  <a:latin typeface="Verdana Bold"/>
                  <a:ea typeface="+mn-ea"/>
                  <a:cs typeface="Calibri"/>
                </a:rPr>
                <a:t>Connectivity</a:t>
              </a:r>
              <a:endParaRPr kumimoji="0" lang="en-US" sz="1400" b="0" i="0" u="none" strike="noStrike" kern="1200" cap="none" spc="0" normalizeH="0" baseline="0" noProof="0" dirty="0">
                <a:ln>
                  <a:noFill/>
                </a:ln>
                <a:solidFill>
                  <a:srgbClr val="000000"/>
                </a:solidFill>
                <a:effectLst/>
                <a:uLnTx/>
                <a:uFillTx/>
                <a:latin typeface="Verdana Bold"/>
                <a:ea typeface="+mn-ea"/>
                <a:cs typeface="Calibri"/>
              </a:endParaRPr>
            </a:p>
            <a:p>
              <a:pPr marL="12700" marR="5080" lvl="0" indent="0" algn="l" defTabSz="457200" rtl="0" eaLnBrk="1" fontAlgn="auto" latinLnBrk="0" hangingPunct="1">
                <a:lnSpc>
                  <a:spcPts val="1200"/>
                </a:lnSpc>
                <a:spcBef>
                  <a:spcPts val="350"/>
                </a:spcBef>
                <a:spcAft>
                  <a:spcPts val="0"/>
                </a:spcAft>
                <a:buClrTx/>
                <a:buSzTx/>
                <a:buFontTx/>
                <a:buNone/>
                <a:tabLst/>
                <a:defRPr/>
              </a:pPr>
              <a:r>
                <a:rPr kumimoji="0" lang="en-US" sz="1050" b="0" i="0" u="none" strike="noStrike" kern="1200" cap="none" spc="-5" normalizeH="0" baseline="0" noProof="0" dirty="0">
                  <a:ln>
                    <a:noFill/>
                  </a:ln>
                  <a:solidFill>
                    <a:srgbClr val="FFFFFF"/>
                  </a:solidFill>
                  <a:effectLst/>
                  <a:uLnTx/>
                  <a:uFillTx/>
                  <a:latin typeface="Verdana"/>
                  <a:ea typeface="+mn-ea"/>
                  <a:cs typeface="Franklin Gothic Medium"/>
                </a:rPr>
                <a:t>Provide local and interregional connectivity for everyone that is coordinated, affordable, accessible, reliable, and easy to use. </a:t>
              </a:r>
            </a:p>
          </p:txBody>
        </p:sp>
        <p:sp>
          <p:nvSpPr>
            <p:cNvPr id="20" name="object 26">
              <a:extLst>
                <a:ext uri="{FF2B5EF4-FFF2-40B4-BE49-F238E27FC236}">
                  <a16:creationId xmlns:a16="http://schemas.microsoft.com/office/drawing/2014/main" id="{A85AF983-ABB1-3A03-3B31-BAE5B8BB761E}"/>
                </a:ext>
              </a:extLst>
            </p:cNvPr>
            <p:cNvSpPr/>
            <p:nvPr/>
          </p:nvSpPr>
          <p:spPr>
            <a:xfrm>
              <a:off x="5133925" y="1436707"/>
              <a:ext cx="1303020" cy="1303020"/>
            </a:xfrm>
            <a:custGeom>
              <a:avLst/>
              <a:gdLst/>
              <a:ahLst/>
              <a:cxnLst/>
              <a:rect l="l" t="t" r="r" b="b"/>
              <a:pathLst>
                <a:path w="1303020" h="1303020">
                  <a:moveTo>
                    <a:pt x="0" y="0"/>
                  </a:moveTo>
                  <a:lnTo>
                    <a:pt x="1303020" y="0"/>
                  </a:lnTo>
                  <a:lnTo>
                    <a:pt x="1303020" y="1303019"/>
                  </a:lnTo>
                  <a:lnTo>
                    <a:pt x="0" y="1303019"/>
                  </a:lnTo>
                  <a:lnTo>
                    <a:pt x="0" y="0"/>
                  </a:lnTo>
                  <a:close/>
                </a:path>
              </a:pathLst>
            </a:custGeom>
            <a:solidFill>
              <a:schemeClr val="accent1">
                <a:alpha val="62000"/>
              </a:scheme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1" name="object 27">
              <a:extLst>
                <a:ext uri="{FF2B5EF4-FFF2-40B4-BE49-F238E27FC236}">
                  <a16:creationId xmlns:a16="http://schemas.microsoft.com/office/drawing/2014/main" id="{F9D389E0-5540-493B-43C5-A523B41B2E0C}"/>
                </a:ext>
              </a:extLst>
            </p:cNvPr>
            <p:cNvSpPr/>
            <p:nvPr/>
          </p:nvSpPr>
          <p:spPr>
            <a:xfrm>
              <a:off x="5195326" y="1498117"/>
              <a:ext cx="1183005" cy="1183005"/>
            </a:xfrm>
            <a:custGeom>
              <a:avLst/>
              <a:gdLst/>
              <a:ahLst/>
              <a:cxnLst/>
              <a:rect l="l" t="t" r="r" b="b"/>
              <a:pathLst>
                <a:path w="1183005" h="1183004">
                  <a:moveTo>
                    <a:pt x="591235" y="0"/>
                  </a:moveTo>
                  <a:lnTo>
                    <a:pt x="542745" y="1959"/>
                  </a:lnTo>
                  <a:lnTo>
                    <a:pt x="495334" y="7737"/>
                  </a:lnTo>
                  <a:lnTo>
                    <a:pt x="449155" y="17182"/>
                  </a:lnTo>
                  <a:lnTo>
                    <a:pt x="404359" y="30140"/>
                  </a:lnTo>
                  <a:lnTo>
                    <a:pt x="361100" y="46460"/>
                  </a:lnTo>
                  <a:lnTo>
                    <a:pt x="319529" y="65990"/>
                  </a:lnTo>
                  <a:lnTo>
                    <a:pt x="279798" y="88577"/>
                  </a:lnTo>
                  <a:lnTo>
                    <a:pt x="242059" y="114069"/>
                  </a:lnTo>
                  <a:lnTo>
                    <a:pt x="206466" y="142315"/>
                  </a:lnTo>
                  <a:lnTo>
                    <a:pt x="173169" y="173162"/>
                  </a:lnTo>
                  <a:lnTo>
                    <a:pt x="142321" y="206458"/>
                  </a:lnTo>
                  <a:lnTo>
                    <a:pt x="114074" y="242051"/>
                  </a:lnTo>
                  <a:lnTo>
                    <a:pt x="88580" y="279789"/>
                  </a:lnTo>
                  <a:lnTo>
                    <a:pt x="65992" y="319519"/>
                  </a:lnTo>
                  <a:lnTo>
                    <a:pt x="46462" y="361089"/>
                  </a:lnTo>
                  <a:lnTo>
                    <a:pt x="30141" y="404348"/>
                  </a:lnTo>
                  <a:lnTo>
                    <a:pt x="17182" y="449143"/>
                  </a:lnTo>
                  <a:lnTo>
                    <a:pt x="7738" y="495322"/>
                  </a:lnTo>
                  <a:lnTo>
                    <a:pt x="1959" y="542732"/>
                  </a:lnTo>
                  <a:lnTo>
                    <a:pt x="0" y="591223"/>
                  </a:lnTo>
                  <a:lnTo>
                    <a:pt x="1959" y="639713"/>
                  </a:lnTo>
                  <a:lnTo>
                    <a:pt x="7738" y="687124"/>
                  </a:lnTo>
                  <a:lnTo>
                    <a:pt x="17182" y="733303"/>
                  </a:lnTo>
                  <a:lnTo>
                    <a:pt x="30141" y="778099"/>
                  </a:lnTo>
                  <a:lnTo>
                    <a:pt x="46462" y="821358"/>
                  </a:lnTo>
                  <a:lnTo>
                    <a:pt x="65992" y="862929"/>
                  </a:lnTo>
                  <a:lnTo>
                    <a:pt x="88580" y="902660"/>
                  </a:lnTo>
                  <a:lnTo>
                    <a:pt x="114074" y="940398"/>
                  </a:lnTo>
                  <a:lnTo>
                    <a:pt x="142321" y="975992"/>
                  </a:lnTo>
                  <a:lnTo>
                    <a:pt x="173169" y="1009289"/>
                  </a:lnTo>
                  <a:lnTo>
                    <a:pt x="206466" y="1040137"/>
                  </a:lnTo>
                  <a:lnTo>
                    <a:pt x="242059" y="1068384"/>
                  </a:lnTo>
                  <a:lnTo>
                    <a:pt x="279798" y="1093877"/>
                  </a:lnTo>
                  <a:lnTo>
                    <a:pt x="319529" y="1116466"/>
                  </a:lnTo>
                  <a:lnTo>
                    <a:pt x="361100" y="1135996"/>
                  </a:lnTo>
                  <a:lnTo>
                    <a:pt x="404359" y="1152317"/>
                  </a:lnTo>
                  <a:lnTo>
                    <a:pt x="449155" y="1165275"/>
                  </a:lnTo>
                  <a:lnTo>
                    <a:pt x="495334" y="1174720"/>
                  </a:lnTo>
                  <a:lnTo>
                    <a:pt x="542745" y="1180498"/>
                  </a:lnTo>
                  <a:lnTo>
                    <a:pt x="591235" y="1182458"/>
                  </a:lnTo>
                  <a:lnTo>
                    <a:pt x="639726" y="1180498"/>
                  </a:lnTo>
                  <a:lnTo>
                    <a:pt x="687137" y="1174720"/>
                  </a:lnTo>
                  <a:lnTo>
                    <a:pt x="733316" y="1165275"/>
                  </a:lnTo>
                  <a:lnTo>
                    <a:pt x="778111" y="1152317"/>
                  </a:lnTo>
                  <a:lnTo>
                    <a:pt x="821371" y="1135996"/>
                  </a:lnTo>
                  <a:lnTo>
                    <a:pt x="862942" y="1116466"/>
                  </a:lnTo>
                  <a:lnTo>
                    <a:pt x="902673" y="1093877"/>
                  </a:lnTo>
                  <a:lnTo>
                    <a:pt x="940411" y="1068384"/>
                  </a:lnTo>
                  <a:lnTo>
                    <a:pt x="976005" y="1040137"/>
                  </a:lnTo>
                  <a:lnTo>
                    <a:pt x="1009302" y="1009289"/>
                  </a:lnTo>
                  <a:lnTo>
                    <a:pt x="1040150" y="975992"/>
                  </a:lnTo>
                  <a:lnTo>
                    <a:pt x="1068397" y="940398"/>
                  </a:lnTo>
                  <a:lnTo>
                    <a:pt x="1093890" y="902660"/>
                  </a:lnTo>
                  <a:lnTo>
                    <a:pt x="1116478" y="862929"/>
                  </a:lnTo>
                  <a:lnTo>
                    <a:pt x="1136009" y="821358"/>
                  </a:lnTo>
                  <a:lnTo>
                    <a:pt x="1152329" y="778099"/>
                  </a:lnTo>
                  <a:lnTo>
                    <a:pt x="1165288" y="733303"/>
                  </a:lnTo>
                  <a:lnTo>
                    <a:pt x="1174733" y="687124"/>
                  </a:lnTo>
                  <a:lnTo>
                    <a:pt x="1180511" y="639713"/>
                  </a:lnTo>
                  <a:lnTo>
                    <a:pt x="1182471" y="591223"/>
                  </a:lnTo>
                  <a:lnTo>
                    <a:pt x="1180511" y="542732"/>
                  </a:lnTo>
                  <a:lnTo>
                    <a:pt x="1174733" y="495322"/>
                  </a:lnTo>
                  <a:lnTo>
                    <a:pt x="1165288" y="449143"/>
                  </a:lnTo>
                  <a:lnTo>
                    <a:pt x="1152329" y="404348"/>
                  </a:lnTo>
                  <a:lnTo>
                    <a:pt x="1136009" y="361089"/>
                  </a:lnTo>
                  <a:lnTo>
                    <a:pt x="1116478" y="319519"/>
                  </a:lnTo>
                  <a:lnTo>
                    <a:pt x="1093890" y="279789"/>
                  </a:lnTo>
                  <a:lnTo>
                    <a:pt x="1068397" y="242051"/>
                  </a:lnTo>
                  <a:lnTo>
                    <a:pt x="1040150" y="206458"/>
                  </a:lnTo>
                  <a:lnTo>
                    <a:pt x="1009302" y="173162"/>
                  </a:lnTo>
                  <a:lnTo>
                    <a:pt x="976005" y="142315"/>
                  </a:lnTo>
                  <a:lnTo>
                    <a:pt x="940411" y="114069"/>
                  </a:lnTo>
                  <a:lnTo>
                    <a:pt x="902673" y="88577"/>
                  </a:lnTo>
                  <a:lnTo>
                    <a:pt x="862942" y="65990"/>
                  </a:lnTo>
                  <a:lnTo>
                    <a:pt x="821371" y="46460"/>
                  </a:lnTo>
                  <a:lnTo>
                    <a:pt x="778111" y="30140"/>
                  </a:lnTo>
                  <a:lnTo>
                    <a:pt x="733316" y="17182"/>
                  </a:lnTo>
                  <a:lnTo>
                    <a:pt x="687137" y="7737"/>
                  </a:lnTo>
                  <a:lnTo>
                    <a:pt x="639726" y="1959"/>
                  </a:lnTo>
                  <a:lnTo>
                    <a:pt x="591235" y="0"/>
                  </a:lnTo>
                  <a:close/>
                </a:path>
              </a:pathLst>
            </a:custGeom>
            <a:solidFill>
              <a:srgbClr val="FFFFFF">
                <a:alpha val="50000"/>
              </a:srgb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2" name="Oval 21">
              <a:extLst>
                <a:ext uri="{FF2B5EF4-FFF2-40B4-BE49-F238E27FC236}">
                  <a16:creationId xmlns:a16="http://schemas.microsoft.com/office/drawing/2014/main" id="{7328B9DE-81DB-597B-67FA-30DD98A709AE}"/>
                </a:ext>
              </a:extLst>
            </p:cNvPr>
            <p:cNvSpPr/>
            <p:nvPr/>
          </p:nvSpPr>
          <p:spPr>
            <a:xfrm>
              <a:off x="5254794" y="1564267"/>
              <a:ext cx="1064252" cy="10642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3" name="object 2">
              <a:extLst>
                <a:ext uri="{FF2B5EF4-FFF2-40B4-BE49-F238E27FC236}">
                  <a16:creationId xmlns:a16="http://schemas.microsoft.com/office/drawing/2014/main" id="{9F8EDEA6-5027-2CD7-38CB-DE3336924864}"/>
                </a:ext>
              </a:extLst>
            </p:cNvPr>
            <p:cNvSpPr/>
            <p:nvPr/>
          </p:nvSpPr>
          <p:spPr>
            <a:xfrm>
              <a:off x="5724134" y="3269814"/>
              <a:ext cx="4069715" cy="1097280"/>
            </a:xfrm>
            <a:custGeom>
              <a:avLst/>
              <a:gdLst/>
              <a:ahLst/>
              <a:cxnLst/>
              <a:rect l="l" t="t" r="r" b="b"/>
              <a:pathLst>
                <a:path w="4069715" h="1000125">
                  <a:moveTo>
                    <a:pt x="4069664" y="0"/>
                  </a:moveTo>
                  <a:lnTo>
                    <a:pt x="0" y="0"/>
                  </a:lnTo>
                  <a:lnTo>
                    <a:pt x="0" y="999832"/>
                  </a:lnTo>
                  <a:lnTo>
                    <a:pt x="3625164" y="999832"/>
                  </a:lnTo>
                  <a:lnTo>
                    <a:pt x="4069664" y="0"/>
                  </a:lnTo>
                  <a:close/>
                </a:path>
              </a:pathLst>
            </a:custGeom>
            <a:solidFill>
              <a:schemeClr val="accent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4" name="object 16">
              <a:extLst>
                <a:ext uri="{FF2B5EF4-FFF2-40B4-BE49-F238E27FC236}">
                  <a16:creationId xmlns:a16="http://schemas.microsoft.com/office/drawing/2014/main" id="{428453E6-1B6F-20A1-1C36-D78C550308CE}"/>
                </a:ext>
              </a:extLst>
            </p:cNvPr>
            <p:cNvSpPr txBox="1"/>
            <p:nvPr/>
          </p:nvSpPr>
          <p:spPr>
            <a:xfrm>
              <a:off x="6516170" y="3218139"/>
              <a:ext cx="2923373" cy="1090683"/>
            </a:xfrm>
            <a:prstGeom prst="rect">
              <a:avLst/>
            </a:prstGeom>
          </p:spPr>
          <p:txBody>
            <a:bodyPr vert="horz" wrap="square" lIns="0" tIns="53975" rIns="0" bIns="0" rtlCol="0">
              <a:spAutoFit/>
            </a:bodyPr>
            <a:lstStyle/>
            <a:p>
              <a:pPr marL="12700" marR="0" lvl="0" indent="0" algn="l" defTabSz="457200" rtl="0" eaLnBrk="1" fontAlgn="auto" latinLnBrk="0" hangingPunct="1">
                <a:lnSpc>
                  <a:spcPct val="100000"/>
                </a:lnSpc>
                <a:spcBef>
                  <a:spcPts val="425"/>
                </a:spcBef>
                <a:spcAft>
                  <a:spcPts val="0"/>
                </a:spcAft>
                <a:buClrTx/>
                <a:buSzTx/>
                <a:buFontTx/>
                <a:buNone/>
                <a:tabLst/>
                <a:defRPr/>
              </a:pPr>
              <a:r>
                <a:rPr kumimoji="0" lang="en-US" sz="1400" b="1" i="0" u="none" strike="noStrike" kern="1200" cap="none" spc="45" normalizeH="0" baseline="0" noProof="0" dirty="0">
                  <a:ln>
                    <a:noFill/>
                  </a:ln>
                  <a:solidFill>
                    <a:srgbClr val="FFFFFF"/>
                  </a:solidFill>
                  <a:effectLst/>
                  <a:uLnTx/>
                  <a:uFillTx/>
                  <a:latin typeface="Verdana Bold"/>
                  <a:ea typeface="+mn-ea"/>
                  <a:cs typeface="Calibri"/>
                </a:rPr>
                <a:t>Economic Vitality </a:t>
              </a:r>
            </a:p>
            <a:p>
              <a:pPr marL="12700" marR="5080" lvl="0" indent="0" algn="l" defTabSz="457200" rtl="0" eaLnBrk="1" fontAlgn="auto" latinLnBrk="0" hangingPunct="1">
                <a:lnSpc>
                  <a:spcPts val="1200"/>
                </a:lnSpc>
                <a:spcBef>
                  <a:spcPts val="350"/>
                </a:spcBef>
                <a:spcAft>
                  <a:spcPts val="0"/>
                </a:spcAft>
                <a:buClrTx/>
                <a:buSzTx/>
                <a:buFontTx/>
                <a:buNone/>
                <a:tabLst/>
                <a:defRPr/>
              </a:pPr>
              <a:r>
                <a:rPr kumimoji="0" lang="en-US" sz="1050" b="0" i="0" u="none" strike="noStrike" kern="1200" cap="none" spc="-5" normalizeH="0" baseline="0" noProof="0" dirty="0">
                  <a:ln>
                    <a:noFill/>
                  </a:ln>
                  <a:solidFill>
                    <a:srgbClr val="FFFFFF"/>
                  </a:solidFill>
                  <a:effectLst/>
                  <a:uLnTx/>
                  <a:uFillTx/>
                  <a:latin typeface="Verdana"/>
                  <a:ea typeface="+mn-ea"/>
                  <a:cs typeface="Franklin Gothic Medium"/>
                </a:rPr>
                <a:t>Ensure the long-term economic competitiveness of Texas through community and workforce development by supporting a holistic and accessible transit system. </a:t>
              </a:r>
            </a:p>
          </p:txBody>
        </p:sp>
        <p:sp>
          <p:nvSpPr>
            <p:cNvPr id="25" name="object 26">
              <a:extLst>
                <a:ext uri="{FF2B5EF4-FFF2-40B4-BE49-F238E27FC236}">
                  <a16:creationId xmlns:a16="http://schemas.microsoft.com/office/drawing/2014/main" id="{F4213FDC-9F09-454F-5384-37555A9480EC}"/>
                </a:ext>
              </a:extLst>
            </p:cNvPr>
            <p:cNvSpPr/>
            <p:nvPr/>
          </p:nvSpPr>
          <p:spPr>
            <a:xfrm>
              <a:off x="5134997" y="3117094"/>
              <a:ext cx="1303020" cy="1303020"/>
            </a:xfrm>
            <a:custGeom>
              <a:avLst/>
              <a:gdLst/>
              <a:ahLst/>
              <a:cxnLst/>
              <a:rect l="l" t="t" r="r" b="b"/>
              <a:pathLst>
                <a:path w="1303020" h="1303020">
                  <a:moveTo>
                    <a:pt x="0" y="0"/>
                  </a:moveTo>
                  <a:lnTo>
                    <a:pt x="1303020" y="0"/>
                  </a:lnTo>
                  <a:lnTo>
                    <a:pt x="1303020" y="1303019"/>
                  </a:lnTo>
                  <a:lnTo>
                    <a:pt x="0" y="1303019"/>
                  </a:lnTo>
                  <a:lnTo>
                    <a:pt x="0" y="0"/>
                  </a:lnTo>
                  <a:close/>
                </a:path>
              </a:pathLst>
            </a:custGeom>
            <a:solidFill>
              <a:schemeClr val="accent1">
                <a:alpha val="62000"/>
              </a:scheme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6" name="object 27">
              <a:extLst>
                <a:ext uri="{FF2B5EF4-FFF2-40B4-BE49-F238E27FC236}">
                  <a16:creationId xmlns:a16="http://schemas.microsoft.com/office/drawing/2014/main" id="{36268A7F-5233-836E-4AB3-C4BC257C748A}"/>
                </a:ext>
              </a:extLst>
            </p:cNvPr>
            <p:cNvSpPr/>
            <p:nvPr/>
          </p:nvSpPr>
          <p:spPr>
            <a:xfrm>
              <a:off x="5196398" y="3178504"/>
              <a:ext cx="1183005" cy="1183005"/>
            </a:xfrm>
            <a:custGeom>
              <a:avLst/>
              <a:gdLst/>
              <a:ahLst/>
              <a:cxnLst/>
              <a:rect l="l" t="t" r="r" b="b"/>
              <a:pathLst>
                <a:path w="1183005" h="1183004">
                  <a:moveTo>
                    <a:pt x="591235" y="0"/>
                  </a:moveTo>
                  <a:lnTo>
                    <a:pt x="542745" y="1959"/>
                  </a:lnTo>
                  <a:lnTo>
                    <a:pt x="495334" y="7737"/>
                  </a:lnTo>
                  <a:lnTo>
                    <a:pt x="449155" y="17182"/>
                  </a:lnTo>
                  <a:lnTo>
                    <a:pt x="404359" y="30140"/>
                  </a:lnTo>
                  <a:lnTo>
                    <a:pt x="361100" y="46460"/>
                  </a:lnTo>
                  <a:lnTo>
                    <a:pt x="319529" y="65990"/>
                  </a:lnTo>
                  <a:lnTo>
                    <a:pt x="279798" y="88577"/>
                  </a:lnTo>
                  <a:lnTo>
                    <a:pt x="242059" y="114069"/>
                  </a:lnTo>
                  <a:lnTo>
                    <a:pt x="206466" y="142315"/>
                  </a:lnTo>
                  <a:lnTo>
                    <a:pt x="173169" y="173162"/>
                  </a:lnTo>
                  <a:lnTo>
                    <a:pt x="142321" y="206458"/>
                  </a:lnTo>
                  <a:lnTo>
                    <a:pt x="114074" y="242051"/>
                  </a:lnTo>
                  <a:lnTo>
                    <a:pt x="88580" y="279789"/>
                  </a:lnTo>
                  <a:lnTo>
                    <a:pt x="65992" y="319519"/>
                  </a:lnTo>
                  <a:lnTo>
                    <a:pt x="46462" y="361089"/>
                  </a:lnTo>
                  <a:lnTo>
                    <a:pt x="30141" y="404348"/>
                  </a:lnTo>
                  <a:lnTo>
                    <a:pt x="17182" y="449143"/>
                  </a:lnTo>
                  <a:lnTo>
                    <a:pt x="7738" y="495322"/>
                  </a:lnTo>
                  <a:lnTo>
                    <a:pt x="1959" y="542732"/>
                  </a:lnTo>
                  <a:lnTo>
                    <a:pt x="0" y="591223"/>
                  </a:lnTo>
                  <a:lnTo>
                    <a:pt x="1959" y="639713"/>
                  </a:lnTo>
                  <a:lnTo>
                    <a:pt x="7738" y="687124"/>
                  </a:lnTo>
                  <a:lnTo>
                    <a:pt x="17182" y="733303"/>
                  </a:lnTo>
                  <a:lnTo>
                    <a:pt x="30141" y="778099"/>
                  </a:lnTo>
                  <a:lnTo>
                    <a:pt x="46462" y="821358"/>
                  </a:lnTo>
                  <a:lnTo>
                    <a:pt x="65992" y="862929"/>
                  </a:lnTo>
                  <a:lnTo>
                    <a:pt x="88580" y="902660"/>
                  </a:lnTo>
                  <a:lnTo>
                    <a:pt x="114074" y="940398"/>
                  </a:lnTo>
                  <a:lnTo>
                    <a:pt x="142321" y="975992"/>
                  </a:lnTo>
                  <a:lnTo>
                    <a:pt x="173169" y="1009289"/>
                  </a:lnTo>
                  <a:lnTo>
                    <a:pt x="206466" y="1040137"/>
                  </a:lnTo>
                  <a:lnTo>
                    <a:pt x="242059" y="1068384"/>
                  </a:lnTo>
                  <a:lnTo>
                    <a:pt x="279798" y="1093877"/>
                  </a:lnTo>
                  <a:lnTo>
                    <a:pt x="319529" y="1116466"/>
                  </a:lnTo>
                  <a:lnTo>
                    <a:pt x="361100" y="1135996"/>
                  </a:lnTo>
                  <a:lnTo>
                    <a:pt x="404359" y="1152317"/>
                  </a:lnTo>
                  <a:lnTo>
                    <a:pt x="449155" y="1165275"/>
                  </a:lnTo>
                  <a:lnTo>
                    <a:pt x="495334" y="1174720"/>
                  </a:lnTo>
                  <a:lnTo>
                    <a:pt x="542745" y="1180498"/>
                  </a:lnTo>
                  <a:lnTo>
                    <a:pt x="591235" y="1182458"/>
                  </a:lnTo>
                  <a:lnTo>
                    <a:pt x="639726" y="1180498"/>
                  </a:lnTo>
                  <a:lnTo>
                    <a:pt x="687137" y="1174720"/>
                  </a:lnTo>
                  <a:lnTo>
                    <a:pt x="733316" y="1165275"/>
                  </a:lnTo>
                  <a:lnTo>
                    <a:pt x="778111" y="1152317"/>
                  </a:lnTo>
                  <a:lnTo>
                    <a:pt x="821371" y="1135996"/>
                  </a:lnTo>
                  <a:lnTo>
                    <a:pt x="862942" y="1116466"/>
                  </a:lnTo>
                  <a:lnTo>
                    <a:pt x="902673" y="1093877"/>
                  </a:lnTo>
                  <a:lnTo>
                    <a:pt x="940411" y="1068384"/>
                  </a:lnTo>
                  <a:lnTo>
                    <a:pt x="976005" y="1040137"/>
                  </a:lnTo>
                  <a:lnTo>
                    <a:pt x="1009302" y="1009289"/>
                  </a:lnTo>
                  <a:lnTo>
                    <a:pt x="1040150" y="975992"/>
                  </a:lnTo>
                  <a:lnTo>
                    <a:pt x="1068397" y="940398"/>
                  </a:lnTo>
                  <a:lnTo>
                    <a:pt x="1093890" y="902660"/>
                  </a:lnTo>
                  <a:lnTo>
                    <a:pt x="1116478" y="862929"/>
                  </a:lnTo>
                  <a:lnTo>
                    <a:pt x="1136009" y="821358"/>
                  </a:lnTo>
                  <a:lnTo>
                    <a:pt x="1152329" y="778099"/>
                  </a:lnTo>
                  <a:lnTo>
                    <a:pt x="1165288" y="733303"/>
                  </a:lnTo>
                  <a:lnTo>
                    <a:pt x="1174733" y="687124"/>
                  </a:lnTo>
                  <a:lnTo>
                    <a:pt x="1180511" y="639713"/>
                  </a:lnTo>
                  <a:lnTo>
                    <a:pt x="1182471" y="591223"/>
                  </a:lnTo>
                  <a:lnTo>
                    <a:pt x="1180511" y="542732"/>
                  </a:lnTo>
                  <a:lnTo>
                    <a:pt x="1174733" y="495322"/>
                  </a:lnTo>
                  <a:lnTo>
                    <a:pt x="1165288" y="449143"/>
                  </a:lnTo>
                  <a:lnTo>
                    <a:pt x="1152329" y="404348"/>
                  </a:lnTo>
                  <a:lnTo>
                    <a:pt x="1136009" y="361089"/>
                  </a:lnTo>
                  <a:lnTo>
                    <a:pt x="1116478" y="319519"/>
                  </a:lnTo>
                  <a:lnTo>
                    <a:pt x="1093890" y="279789"/>
                  </a:lnTo>
                  <a:lnTo>
                    <a:pt x="1068397" y="242051"/>
                  </a:lnTo>
                  <a:lnTo>
                    <a:pt x="1040150" y="206458"/>
                  </a:lnTo>
                  <a:lnTo>
                    <a:pt x="1009302" y="173162"/>
                  </a:lnTo>
                  <a:lnTo>
                    <a:pt x="976005" y="142315"/>
                  </a:lnTo>
                  <a:lnTo>
                    <a:pt x="940411" y="114069"/>
                  </a:lnTo>
                  <a:lnTo>
                    <a:pt x="902673" y="88577"/>
                  </a:lnTo>
                  <a:lnTo>
                    <a:pt x="862942" y="65990"/>
                  </a:lnTo>
                  <a:lnTo>
                    <a:pt x="821371" y="46460"/>
                  </a:lnTo>
                  <a:lnTo>
                    <a:pt x="778111" y="30140"/>
                  </a:lnTo>
                  <a:lnTo>
                    <a:pt x="733316" y="17182"/>
                  </a:lnTo>
                  <a:lnTo>
                    <a:pt x="687137" y="7737"/>
                  </a:lnTo>
                  <a:lnTo>
                    <a:pt x="639726" y="1959"/>
                  </a:lnTo>
                  <a:lnTo>
                    <a:pt x="591235" y="0"/>
                  </a:lnTo>
                  <a:close/>
                </a:path>
              </a:pathLst>
            </a:custGeom>
            <a:solidFill>
              <a:srgbClr val="FFFFFF">
                <a:alpha val="50000"/>
              </a:srgb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7" name="Oval 26">
              <a:extLst>
                <a:ext uri="{FF2B5EF4-FFF2-40B4-BE49-F238E27FC236}">
                  <a16:creationId xmlns:a16="http://schemas.microsoft.com/office/drawing/2014/main" id="{1CD16EED-1405-C9AE-791F-2F8581A6F278}"/>
                </a:ext>
              </a:extLst>
            </p:cNvPr>
            <p:cNvSpPr/>
            <p:nvPr/>
          </p:nvSpPr>
          <p:spPr>
            <a:xfrm>
              <a:off x="5254794" y="3244437"/>
              <a:ext cx="1064252" cy="10642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8" name="object 2">
              <a:extLst>
                <a:ext uri="{FF2B5EF4-FFF2-40B4-BE49-F238E27FC236}">
                  <a16:creationId xmlns:a16="http://schemas.microsoft.com/office/drawing/2014/main" id="{9F0B6E0E-CA6D-8EAE-B752-A6E726A29C2E}"/>
                </a:ext>
              </a:extLst>
            </p:cNvPr>
            <p:cNvSpPr/>
            <p:nvPr/>
          </p:nvSpPr>
          <p:spPr>
            <a:xfrm>
              <a:off x="5723062" y="4894999"/>
              <a:ext cx="4069715" cy="1097280"/>
            </a:xfrm>
            <a:custGeom>
              <a:avLst/>
              <a:gdLst/>
              <a:ahLst/>
              <a:cxnLst/>
              <a:rect l="l" t="t" r="r" b="b"/>
              <a:pathLst>
                <a:path w="4069715" h="1000125">
                  <a:moveTo>
                    <a:pt x="4069664" y="0"/>
                  </a:moveTo>
                  <a:lnTo>
                    <a:pt x="0" y="0"/>
                  </a:lnTo>
                  <a:lnTo>
                    <a:pt x="0" y="999832"/>
                  </a:lnTo>
                  <a:lnTo>
                    <a:pt x="3625164" y="999832"/>
                  </a:lnTo>
                  <a:lnTo>
                    <a:pt x="4069664" y="0"/>
                  </a:lnTo>
                  <a:close/>
                </a:path>
              </a:pathLst>
            </a:custGeom>
            <a:solidFill>
              <a:schemeClr val="accent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9" name="object 16">
              <a:extLst>
                <a:ext uri="{FF2B5EF4-FFF2-40B4-BE49-F238E27FC236}">
                  <a16:creationId xmlns:a16="http://schemas.microsoft.com/office/drawing/2014/main" id="{68524340-4854-9251-86F8-6769D63A6FD5}"/>
                </a:ext>
              </a:extLst>
            </p:cNvPr>
            <p:cNvSpPr txBox="1"/>
            <p:nvPr/>
          </p:nvSpPr>
          <p:spPr>
            <a:xfrm>
              <a:off x="6515098" y="4843324"/>
              <a:ext cx="2923373" cy="936795"/>
            </a:xfrm>
            <a:prstGeom prst="rect">
              <a:avLst/>
            </a:prstGeom>
          </p:spPr>
          <p:txBody>
            <a:bodyPr vert="horz" wrap="square" lIns="0" tIns="53975" rIns="0" bIns="0" rtlCol="0">
              <a:spAutoFit/>
            </a:bodyPr>
            <a:lstStyle/>
            <a:p>
              <a:pPr marL="12700" marR="0" lvl="0" indent="0" algn="l" defTabSz="457200" rtl="0" eaLnBrk="1" fontAlgn="auto" latinLnBrk="0" hangingPunct="1">
                <a:lnSpc>
                  <a:spcPct val="100000"/>
                </a:lnSpc>
                <a:spcBef>
                  <a:spcPts val="425"/>
                </a:spcBef>
                <a:spcAft>
                  <a:spcPts val="0"/>
                </a:spcAft>
                <a:buClrTx/>
                <a:buSzTx/>
                <a:buFontTx/>
                <a:buNone/>
                <a:tabLst/>
                <a:defRPr/>
              </a:pPr>
              <a:r>
                <a:rPr kumimoji="0" lang="en-US" sz="1400" b="1" i="0" u="none" strike="noStrike" kern="1200" cap="none" spc="45" normalizeH="0" baseline="0" noProof="0" dirty="0">
                  <a:ln>
                    <a:noFill/>
                  </a:ln>
                  <a:solidFill>
                    <a:srgbClr val="FFFFFF"/>
                  </a:solidFill>
                  <a:effectLst/>
                  <a:uLnTx/>
                  <a:uFillTx/>
                  <a:latin typeface="Verdana Bold"/>
                  <a:ea typeface="+mn-ea"/>
                  <a:cs typeface="Calibri"/>
                </a:rPr>
                <a:t>Stewardship</a:t>
              </a:r>
            </a:p>
            <a:p>
              <a:pPr marL="12700" marR="5080" lvl="0" indent="0" algn="l" defTabSz="457200" rtl="0" eaLnBrk="1" fontAlgn="auto" latinLnBrk="0" hangingPunct="1">
                <a:lnSpc>
                  <a:spcPts val="1200"/>
                </a:lnSpc>
                <a:spcBef>
                  <a:spcPts val="350"/>
                </a:spcBef>
                <a:spcAft>
                  <a:spcPts val="0"/>
                </a:spcAft>
                <a:buClrTx/>
                <a:buSzTx/>
                <a:buFontTx/>
                <a:buNone/>
                <a:tabLst/>
                <a:defRPr/>
              </a:pPr>
              <a:r>
                <a:rPr kumimoji="0" lang="en-US" sz="1050" b="0" i="0" u="none" strike="noStrike" kern="1200" cap="none" spc="-5" normalizeH="0" baseline="0" noProof="0" dirty="0">
                  <a:ln>
                    <a:noFill/>
                  </a:ln>
                  <a:solidFill>
                    <a:srgbClr val="FFFFFF"/>
                  </a:solidFill>
                  <a:effectLst/>
                  <a:uLnTx/>
                  <a:uFillTx/>
                  <a:latin typeface="Verdana"/>
                  <a:ea typeface="+mn-ea"/>
                  <a:cs typeface="Franklin Gothic Medium"/>
                </a:rPr>
                <a:t>Embrace a fiscally responsible multimodal approach to preserve natural, cultural, and human resources by reducing impacts for a sustainable and resilient transit network. </a:t>
              </a:r>
            </a:p>
          </p:txBody>
        </p:sp>
        <p:sp>
          <p:nvSpPr>
            <p:cNvPr id="30" name="object 26">
              <a:extLst>
                <a:ext uri="{FF2B5EF4-FFF2-40B4-BE49-F238E27FC236}">
                  <a16:creationId xmlns:a16="http://schemas.microsoft.com/office/drawing/2014/main" id="{1A0E98DF-2A92-B93F-B74D-EB24DA0AA557}"/>
                </a:ext>
              </a:extLst>
            </p:cNvPr>
            <p:cNvSpPr/>
            <p:nvPr/>
          </p:nvSpPr>
          <p:spPr>
            <a:xfrm>
              <a:off x="5133925" y="4742279"/>
              <a:ext cx="1303020" cy="1303020"/>
            </a:xfrm>
            <a:custGeom>
              <a:avLst/>
              <a:gdLst/>
              <a:ahLst/>
              <a:cxnLst/>
              <a:rect l="l" t="t" r="r" b="b"/>
              <a:pathLst>
                <a:path w="1303020" h="1303020">
                  <a:moveTo>
                    <a:pt x="0" y="0"/>
                  </a:moveTo>
                  <a:lnTo>
                    <a:pt x="1303020" y="0"/>
                  </a:lnTo>
                  <a:lnTo>
                    <a:pt x="1303020" y="1303019"/>
                  </a:lnTo>
                  <a:lnTo>
                    <a:pt x="0" y="1303019"/>
                  </a:lnTo>
                  <a:lnTo>
                    <a:pt x="0" y="0"/>
                  </a:lnTo>
                  <a:close/>
                </a:path>
              </a:pathLst>
            </a:custGeom>
            <a:solidFill>
              <a:schemeClr val="accent1">
                <a:alpha val="62000"/>
              </a:scheme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1" name="object 27">
              <a:extLst>
                <a:ext uri="{FF2B5EF4-FFF2-40B4-BE49-F238E27FC236}">
                  <a16:creationId xmlns:a16="http://schemas.microsoft.com/office/drawing/2014/main" id="{1E2B7AE0-92E7-5153-FEE9-560C6A83027D}"/>
                </a:ext>
              </a:extLst>
            </p:cNvPr>
            <p:cNvSpPr/>
            <p:nvPr/>
          </p:nvSpPr>
          <p:spPr>
            <a:xfrm>
              <a:off x="5195326" y="4803689"/>
              <a:ext cx="1183005" cy="1183005"/>
            </a:xfrm>
            <a:custGeom>
              <a:avLst/>
              <a:gdLst/>
              <a:ahLst/>
              <a:cxnLst/>
              <a:rect l="l" t="t" r="r" b="b"/>
              <a:pathLst>
                <a:path w="1183005" h="1183004">
                  <a:moveTo>
                    <a:pt x="591235" y="0"/>
                  </a:moveTo>
                  <a:lnTo>
                    <a:pt x="542745" y="1959"/>
                  </a:lnTo>
                  <a:lnTo>
                    <a:pt x="495334" y="7737"/>
                  </a:lnTo>
                  <a:lnTo>
                    <a:pt x="449155" y="17182"/>
                  </a:lnTo>
                  <a:lnTo>
                    <a:pt x="404359" y="30140"/>
                  </a:lnTo>
                  <a:lnTo>
                    <a:pt x="361100" y="46460"/>
                  </a:lnTo>
                  <a:lnTo>
                    <a:pt x="319529" y="65990"/>
                  </a:lnTo>
                  <a:lnTo>
                    <a:pt x="279798" y="88577"/>
                  </a:lnTo>
                  <a:lnTo>
                    <a:pt x="242059" y="114069"/>
                  </a:lnTo>
                  <a:lnTo>
                    <a:pt x="206466" y="142315"/>
                  </a:lnTo>
                  <a:lnTo>
                    <a:pt x="173169" y="173162"/>
                  </a:lnTo>
                  <a:lnTo>
                    <a:pt x="142321" y="206458"/>
                  </a:lnTo>
                  <a:lnTo>
                    <a:pt x="114074" y="242051"/>
                  </a:lnTo>
                  <a:lnTo>
                    <a:pt x="88580" y="279789"/>
                  </a:lnTo>
                  <a:lnTo>
                    <a:pt x="65992" y="319519"/>
                  </a:lnTo>
                  <a:lnTo>
                    <a:pt x="46462" y="361089"/>
                  </a:lnTo>
                  <a:lnTo>
                    <a:pt x="30141" y="404348"/>
                  </a:lnTo>
                  <a:lnTo>
                    <a:pt x="17182" y="449143"/>
                  </a:lnTo>
                  <a:lnTo>
                    <a:pt x="7738" y="495322"/>
                  </a:lnTo>
                  <a:lnTo>
                    <a:pt x="1959" y="542732"/>
                  </a:lnTo>
                  <a:lnTo>
                    <a:pt x="0" y="591223"/>
                  </a:lnTo>
                  <a:lnTo>
                    <a:pt x="1959" y="639713"/>
                  </a:lnTo>
                  <a:lnTo>
                    <a:pt x="7738" y="687124"/>
                  </a:lnTo>
                  <a:lnTo>
                    <a:pt x="17182" y="733303"/>
                  </a:lnTo>
                  <a:lnTo>
                    <a:pt x="30141" y="778099"/>
                  </a:lnTo>
                  <a:lnTo>
                    <a:pt x="46462" y="821358"/>
                  </a:lnTo>
                  <a:lnTo>
                    <a:pt x="65992" y="862929"/>
                  </a:lnTo>
                  <a:lnTo>
                    <a:pt x="88580" y="902660"/>
                  </a:lnTo>
                  <a:lnTo>
                    <a:pt x="114074" y="940398"/>
                  </a:lnTo>
                  <a:lnTo>
                    <a:pt x="142321" y="975992"/>
                  </a:lnTo>
                  <a:lnTo>
                    <a:pt x="173169" y="1009289"/>
                  </a:lnTo>
                  <a:lnTo>
                    <a:pt x="206466" y="1040137"/>
                  </a:lnTo>
                  <a:lnTo>
                    <a:pt x="242059" y="1068384"/>
                  </a:lnTo>
                  <a:lnTo>
                    <a:pt x="279798" y="1093877"/>
                  </a:lnTo>
                  <a:lnTo>
                    <a:pt x="319529" y="1116466"/>
                  </a:lnTo>
                  <a:lnTo>
                    <a:pt x="361100" y="1135996"/>
                  </a:lnTo>
                  <a:lnTo>
                    <a:pt x="404359" y="1152317"/>
                  </a:lnTo>
                  <a:lnTo>
                    <a:pt x="449155" y="1165275"/>
                  </a:lnTo>
                  <a:lnTo>
                    <a:pt x="495334" y="1174720"/>
                  </a:lnTo>
                  <a:lnTo>
                    <a:pt x="542745" y="1180498"/>
                  </a:lnTo>
                  <a:lnTo>
                    <a:pt x="591235" y="1182458"/>
                  </a:lnTo>
                  <a:lnTo>
                    <a:pt x="639726" y="1180498"/>
                  </a:lnTo>
                  <a:lnTo>
                    <a:pt x="687137" y="1174720"/>
                  </a:lnTo>
                  <a:lnTo>
                    <a:pt x="733316" y="1165275"/>
                  </a:lnTo>
                  <a:lnTo>
                    <a:pt x="778111" y="1152317"/>
                  </a:lnTo>
                  <a:lnTo>
                    <a:pt x="821371" y="1135996"/>
                  </a:lnTo>
                  <a:lnTo>
                    <a:pt x="862942" y="1116466"/>
                  </a:lnTo>
                  <a:lnTo>
                    <a:pt x="902673" y="1093877"/>
                  </a:lnTo>
                  <a:lnTo>
                    <a:pt x="940411" y="1068384"/>
                  </a:lnTo>
                  <a:lnTo>
                    <a:pt x="976005" y="1040137"/>
                  </a:lnTo>
                  <a:lnTo>
                    <a:pt x="1009302" y="1009289"/>
                  </a:lnTo>
                  <a:lnTo>
                    <a:pt x="1040150" y="975992"/>
                  </a:lnTo>
                  <a:lnTo>
                    <a:pt x="1068397" y="940398"/>
                  </a:lnTo>
                  <a:lnTo>
                    <a:pt x="1093890" y="902660"/>
                  </a:lnTo>
                  <a:lnTo>
                    <a:pt x="1116478" y="862929"/>
                  </a:lnTo>
                  <a:lnTo>
                    <a:pt x="1136009" y="821358"/>
                  </a:lnTo>
                  <a:lnTo>
                    <a:pt x="1152329" y="778099"/>
                  </a:lnTo>
                  <a:lnTo>
                    <a:pt x="1165288" y="733303"/>
                  </a:lnTo>
                  <a:lnTo>
                    <a:pt x="1174733" y="687124"/>
                  </a:lnTo>
                  <a:lnTo>
                    <a:pt x="1180511" y="639713"/>
                  </a:lnTo>
                  <a:lnTo>
                    <a:pt x="1182471" y="591223"/>
                  </a:lnTo>
                  <a:lnTo>
                    <a:pt x="1180511" y="542732"/>
                  </a:lnTo>
                  <a:lnTo>
                    <a:pt x="1174733" y="495322"/>
                  </a:lnTo>
                  <a:lnTo>
                    <a:pt x="1165288" y="449143"/>
                  </a:lnTo>
                  <a:lnTo>
                    <a:pt x="1152329" y="404348"/>
                  </a:lnTo>
                  <a:lnTo>
                    <a:pt x="1136009" y="361089"/>
                  </a:lnTo>
                  <a:lnTo>
                    <a:pt x="1116478" y="319519"/>
                  </a:lnTo>
                  <a:lnTo>
                    <a:pt x="1093890" y="279789"/>
                  </a:lnTo>
                  <a:lnTo>
                    <a:pt x="1068397" y="242051"/>
                  </a:lnTo>
                  <a:lnTo>
                    <a:pt x="1040150" y="206458"/>
                  </a:lnTo>
                  <a:lnTo>
                    <a:pt x="1009302" y="173162"/>
                  </a:lnTo>
                  <a:lnTo>
                    <a:pt x="976005" y="142315"/>
                  </a:lnTo>
                  <a:lnTo>
                    <a:pt x="940411" y="114069"/>
                  </a:lnTo>
                  <a:lnTo>
                    <a:pt x="902673" y="88577"/>
                  </a:lnTo>
                  <a:lnTo>
                    <a:pt x="862942" y="65990"/>
                  </a:lnTo>
                  <a:lnTo>
                    <a:pt x="821371" y="46460"/>
                  </a:lnTo>
                  <a:lnTo>
                    <a:pt x="778111" y="30140"/>
                  </a:lnTo>
                  <a:lnTo>
                    <a:pt x="733316" y="17182"/>
                  </a:lnTo>
                  <a:lnTo>
                    <a:pt x="687137" y="7737"/>
                  </a:lnTo>
                  <a:lnTo>
                    <a:pt x="639726" y="1959"/>
                  </a:lnTo>
                  <a:lnTo>
                    <a:pt x="591235" y="0"/>
                  </a:lnTo>
                  <a:close/>
                </a:path>
              </a:pathLst>
            </a:custGeom>
            <a:solidFill>
              <a:srgbClr val="FFFFFF">
                <a:alpha val="50000"/>
              </a:srgb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2" name="Oval 31">
              <a:extLst>
                <a:ext uri="{FF2B5EF4-FFF2-40B4-BE49-F238E27FC236}">
                  <a16:creationId xmlns:a16="http://schemas.microsoft.com/office/drawing/2014/main" id="{E2D9B3F1-C9C1-2D42-3EF0-C10A19186B2A}"/>
                </a:ext>
              </a:extLst>
            </p:cNvPr>
            <p:cNvSpPr/>
            <p:nvPr/>
          </p:nvSpPr>
          <p:spPr>
            <a:xfrm>
              <a:off x="5254794" y="4867704"/>
              <a:ext cx="1064252" cy="10642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33" name="Picture 32" descr="A white circle with red and blue arrows and a gear&#10;&#10;Description automatically generated">
              <a:extLst>
                <a:ext uri="{FF2B5EF4-FFF2-40B4-BE49-F238E27FC236}">
                  <a16:creationId xmlns:a16="http://schemas.microsoft.com/office/drawing/2014/main" id="{4E9852E0-D36D-85C4-34C2-78ACE6041A24}"/>
                </a:ext>
              </a:extLst>
            </p:cNvPr>
            <p:cNvPicPr>
              <a:picLocks noChangeAspect="1"/>
            </p:cNvPicPr>
            <p:nvPr/>
          </p:nvPicPr>
          <p:blipFill>
            <a:blip r:embed="rId2"/>
            <a:stretch>
              <a:fillRect/>
            </a:stretch>
          </p:blipFill>
          <p:spPr>
            <a:xfrm>
              <a:off x="518760" y="3252226"/>
              <a:ext cx="1210867" cy="1215101"/>
            </a:xfrm>
            <a:prstGeom prst="rect">
              <a:avLst/>
            </a:prstGeom>
          </p:spPr>
        </p:pic>
        <p:pic>
          <p:nvPicPr>
            <p:cNvPr id="34" name="Picture 33" descr="A logo in a circle&#10;&#10;Description automatically generated">
              <a:extLst>
                <a:ext uri="{FF2B5EF4-FFF2-40B4-BE49-F238E27FC236}">
                  <a16:creationId xmlns:a16="http://schemas.microsoft.com/office/drawing/2014/main" id="{00C00AB0-F0D2-E984-B41B-CE6C78660865}"/>
                </a:ext>
              </a:extLst>
            </p:cNvPr>
            <p:cNvPicPr>
              <a:picLocks noChangeAspect="1"/>
            </p:cNvPicPr>
            <p:nvPr/>
          </p:nvPicPr>
          <p:blipFill>
            <a:blip r:embed="rId3"/>
            <a:stretch>
              <a:fillRect/>
            </a:stretch>
          </p:blipFill>
          <p:spPr>
            <a:xfrm>
              <a:off x="5268152" y="1590098"/>
              <a:ext cx="1215101" cy="1215101"/>
            </a:xfrm>
            <a:prstGeom prst="rect">
              <a:avLst/>
            </a:prstGeom>
          </p:spPr>
        </p:pic>
        <p:pic>
          <p:nvPicPr>
            <p:cNvPr id="35" name="Picture 34" descr="A stopwatch with a dollar sign&#10;&#10;Description automatically generated">
              <a:extLst>
                <a:ext uri="{FF2B5EF4-FFF2-40B4-BE49-F238E27FC236}">
                  <a16:creationId xmlns:a16="http://schemas.microsoft.com/office/drawing/2014/main" id="{0C3552BF-7EC3-C750-D5A4-CD80C0184801}"/>
                </a:ext>
              </a:extLst>
            </p:cNvPr>
            <p:cNvPicPr>
              <a:picLocks noChangeAspect="1"/>
            </p:cNvPicPr>
            <p:nvPr/>
          </p:nvPicPr>
          <p:blipFill>
            <a:blip r:embed="rId4"/>
            <a:stretch>
              <a:fillRect/>
            </a:stretch>
          </p:blipFill>
          <p:spPr>
            <a:xfrm>
              <a:off x="5268152" y="3252226"/>
              <a:ext cx="1215101" cy="1215101"/>
            </a:xfrm>
            <a:prstGeom prst="rect">
              <a:avLst/>
            </a:prstGeom>
          </p:spPr>
        </p:pic>
        <p:pic>
          <p:nvPicPr>
            <p:cNvPr id="36" name="Picture 35" descr="A white circle with black and blue icons&#10;&#10;Description automatically generated">
              <a:extLst>
                <a:ext uri="{FF2B5EF4-FFF2-40B4-BE49-F238E27FC236}">
                  <a16:creationId xmlns:a16="http://schemas.microsoft.com/office/drawing/2014/main" id="{7AF36AC9-44B4-0750-3E1E-1D3AC40EC2D5}"/>
                </a:ext>
              </a:extLst>
            </p:cNvPr>
            <p:cNvPicPr>
              <a:picLocks noChangeAspect="1"/>
            </p:cNvPicPr>
            <p:nvPr/>
          </p:nvPicPr>
          <p:blipFill>
            <a:blip r:embed="rId5"/>
            <a:stretch>
              <a:fillRect/>
            </a:stretch>
          </p:blipFill>
          <p:spPr>
            <a:xfrm>
              <a:off x="518760" y="4878101"/>
              <a:ext cx="1210867" cy="1210867"/>
            </a:xfrm>
            <a:prstGeom prst="rect">
              <a:avLst/>
            </a:prstGeom>
          </p:spPr>
        </p:pic>
        <p:pic>
          <p:nvPicPr>
            <p:cNvPr id="37" name="Picture 36" descr="A logo of a shield with a check mark&#10;&#10;Description automatically generated">
              <a:extLst>
                <a:ext uri="{FF2B5EF4-FFF2-40B4-BE49-F238E27FC236}">
                  <a16:creationId xmlns:a16="http://schemas.microsoft.com/office/drawing/2014/main" id="{3D213984-7578-91AA-787B-AAE6AD9550BF}"/>
                </a:ext>
              </a:extLst>
            </p:cNvPr>
            <p:cNvPicPr>
              <a:picLocks noChangeAspect="1"/>
            </p:cNvPicPr>
            <p:nvPr/>
          </p:nvPicPr>
          <p:blipFill>
            <a:blip r:embed="rId6"/>
            <a:stretch>
              <a:fillRect/>
            </a:stretch>
          </p:blipFill>
          <p:spPr>
            <a:xfrm>
              <a:off x="518760" y="1590098"/>
              <a:ext cx="1210867" cy="1215101"/>
            </a:xfrm>
            <a:prstGeom prst="rect">
              <a:avLst/>
            </a:prstGeom>
          </p:spPr>
        </p:pic>
        <p:pic>
          <p:nvPicPr>
            <p:cNvPr id="38" name="Picture 37" descr="A hand with a gear and a person in the middle&#10;&#10;Description automatically generated">
              <a:extLst>
                <a:ext uri="{FF2B5EF4-FFF2-40B4-BE49-F238E27FC236}">
                  <a16:creationId xmlns:a16="http://schemas.microsoft.com/office/drawing/2014/main" id="{40506D85-B300-8F3C-95AF-AFDF78B753CC}"/>
                </a:ext>
              </a:extLst>
            </p:cNvPr>
            <p:cNvPicPr>
              <a:picLocks noChangeAspect="1"/>
            </p:cNvPicPr>
            <p:nvPr/>
          </p:nvPicPr>
          <p:blipFill>
            <a:blip r:embed="rId7"/>
            <a:stretch>
              <a:fillRect/>
            </a:stretch>
          </p:blipFill>
          <p:spPr>
            <a:xfrm>
              <a:off x="5268152" y="4878101"/>
              <a:ext cx="1215101" cy="1210867"/>
            </a:xfrm>
            <a:prstGeom prst="rect">
              <a:avLst/>
            </a:prstGeom>
          </p:spPr>
        </p:pic>
      </p:grpSp>
    </p:spTree>
    <p:extLst>
      <p:ext uri="{BB962C8B-B14F-4D97-AF65-F5344CB8AC3E}">
        <p14:creationId xmlns:p14="http://schemas.microsoft.com/office/powerpoint/2010/main" val="4246226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6">
            <a:extLst>
              <a:ext uri="{FF2B5EF4-FFF2-40B4-BE49-F238E27FC236}">
                <a16:creationId xmlns:a16="http://schemas.microsoft.com/office/drawing/2014/main" id="{B399D87B-F1BF-9A0B-99BD-2DF7EE072A87}"/>
              </a:ext>
            </a:extLst>
          </p:cNvPr>
          <p:cNvSpPr/>
          <p:nvPr/>
        </p:nvSpPr>
        <p:spPr>
          <a:xfrm>
            <a:off x="327705" y="2524492"/>
            <a:ext cx="8622277" cy="510357"/>
          </a:xfrm>
          <a:prstGeom prst="rightArrow">
            <a:avLst>
              <a:gd name="adj1" fmla="val 78612"/>
              <a:gd name="adj2" fmla="val 3039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911"/>
            <a:endParaRPr lang="en-US" sz="1597" dirty="0">
              <a:solidFill>
                <a:prstClr val="white"/>
              </a:solidFill>
              <a:latin typeface="Verdana Bold"/>
            </a:endParaRPr>
          </a:p>
        </p:txBody>
      </p:sp>
      <p:sp>
        <p:nvSpPr>
          <p:cNvPr id="6" name="Rectangle 5">
            <a:extLst>
              <a:ext uri="{FF2B5EF4-FFF2-40B4-BE49-F238E27FC236}">
                <a16:creationId xmlns:a16="http://schemas.microsoft.com/office/drawing/2014/main" id="{35421884-7DE2-9B8E-B721-8F4545F90F9B}"/>
              </a:ext>
            </a:extLst>
          </p:cNvPr>
          <p:cNvSpPr/>
          <p:nvPr/>
        </p:nvSpPr>
        <p:spPr>
          <a:xfrm>
            <a:off x="2330431" y="2645507"/>
            <a:ext cx="6377878" cy="265047"/>
          </a:xfrm>
          <a:prstGeom prst="rect">
            <a:avLst/>
          </a:prstGeom>
          <a:solidFill>
            <a:schemeClr val="accent1"/>
          </a:solidFill>
          <a:ln w="12700">
            <a:noFill/>
          </a:ln>
          <a:effectLst>
            <a:outerShdw blurRad="63500" sx="102000" sy="102000" algn="ctr" rotWithShape="0">
              <a:prstClr val="black">
                <a:alpha val="40000"/>
              </a:prstClr>
            </a:outerShdw>
          </a:effectLst>
        </p:spPr>
        <p:txBody>
          <a:bodyPr vert="horz" wrap="square" lIns="0" tIns="7963" rIns="0" bIns="0" rtlCol="0" anchor="ctr">
            <a:noAutofit/>
          </a:bodyPr>
          <a:lstStyle/>
          <a:p>
            <a:pPr algn="ctr" defTabSz="455967">
              <a:spcBef>
                <a:spcPts val="63"/>
              </a:spcBef>
            </a:pPr>
            <a:endParaRPr lang="en-US" sz="1397" spc="-3" dirty="0">
              <a:solidFill>
                <a:srgbClr val="FFFFFF"/>
              </a:solidFill>
              <a:latin typeface="Verdana Bold"/>
              <a:cs typeface="Calibri"/>
            </a:endParaRPr>
          </a:p>
        </p:txBody>
      </p:sp>
      <p:cxnSp>
        <p:nvCxnSpPr>
          <p:cNvPr id="8" name="Straight Connector 7">
            <a:extLst>
              <a:ext uri="{FF2B5EF4-FFF2-40B4-BE49-F238E27FC236}">
                <a16:creationId xmlns:a16="http://schemas.microsoft.com/office/drawing/2014/main" id="{B806465C-AF0A-304D-3DD0-6030A063BC99}"/>
              </a:ext>
            </a:extLst>
          </p:cNvPr>
          <p:cNvCxnSpPr>
            <a:cxnSpLocks/>
          </p:cNvCxnSpPr>
          <p:nvPr/>
        </p:nvCxnSpPr>
        <p:spPr>
          <a:xfrm flipV="1">
            <a:off x="1247853" y="2905701"/>
            <a:ext cx="0" cy="375191"/>
          </a:xfrm>
          <a:prstGeom prst="line">
            <a:avLst/>
          </a:prstGeom>
          <a:ln>
            <a:solidFill>
              <a:srgbClr val="B66D24"/>
            </a:solidFill>
          </a:ln>
        </p:spPr>
        <p:style>
          <a:lnRef idx="1">
            <a:schemeClr val="accent1"/>
          </a:lnRef>
          <a:fillRef idx="0">
            <a:schemeClr val="accent1"/>
          </a:fillRef>
          <a:effectRef idx="0">
            <a:schemeClr val="accent1"/>
          </a:effectRef>
          <a:fontRef idx="minor">
            <a:schemeClr val="tx1"/>
          </a:fontRef>
        </p:style>
      </p:cxnSp>
      <p:sp>
        <p:nvSpPr>
          <p:cNvPr id="12" name="Right Arrow 3">
            <a:extLst>
              <a:ext uri="{FF2B5EF4-FFF2-40B4-BE49-F238E27FC236}">
                <a16:creationId xmlns:a16="http://schemas.microsoft.com/office/drawing/2014/main" id="{6602B268-5314-AEB2-8A0C-589F39E58254}"/>
              </a:ext>
            </a:extLst>
          </p:cNvPr>
          <p:cNvSpPr/>
          <p:nvPr/>
        </p:nvSpPr>
        <p:spPr>
          <a:xfrm>
            <a:off x="750873" y="1146250"/>
            <a:ext cx="8222442" cy="817000"/>
          </a:xfrm>
          <a:prstGeom prst="rightArrow">
            <a:avLst>
              <a:gd name="adj1" fmla="val 61445"/>
              <a:gd name="adj2" fmla="val 33786"/>
            </a:avLst>
          </a:prstGeom>
          <a:solidFill>
            <a:schemeClr val="accent5"/>
          </a:solidFill>
          <a:ln w="12700">
            <a:solidFill>
              <a:schemeClr val="bg1"/>
            </a:solidFill>
          </a:ln>
        </p:spPr>
        <p:txBody>
          <a:bodyPr vert="horz" wrap="square" lIns="3373899" tIns="7963" rIns="273559" bIns="0" rtlCol="0" anchor="ctr">
            <a:noAutofit/>
          </a:bodyPr>
          <a:lstStyle/>
          <a:p>
            <a:pPr defTabSz="455967">
              <a:spcBef>
                <a:spcPts val="63"/>
              </a:spcBef>
            </a:pPr>
            <a:endParaRPr lang="en-US" sz="1794" spc="-3" dirty="0">
              <a:solidFill>
                <a:srgbClr val="FFFFFF"/>
              </a:solidFill>
              <a:latin typeface="Verdana Bold"/>
              <a:cs typeface="Calibri"/>
            </a:endParaRPr>
          </a:p>
        </p:txBody>
      </p:sp>
      <p:sp>
        <p:nvSpPr>
          <p:cNvPr id="23" name="Rounded Rectangle 17">
            <a:extLst>
              <a:ext uri="{FF2B5EF4-FFF2-40B4-BE49-F238E27FC236}">
                <a16:creationId xmlns:a16="http://schemas.microsoft.com/office/drawing/2014/main" id="{C60000D6-DC42-B365-9E0A-F6FD02FA760B}"/>
              </a:ext>
            </a:extLst>
          </p:cNvPr>
          <p:cNvSpPr/>
          <p:nvPr/>
        </p:nvSpPr>
        <p:spPr>
          <a:xfrm>
            <a:off x="798137" y="3289848"/>
            <a:ext cx="1134553" cy="493299"/>
          </a:xfrm>
          <a:prstGeom prst="roundRect">
            <a:avLst>
              <a:gd name="adj" fmla="val 32625"/>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911"/>
            <a:r>
              <a:rPr lang="en-US" sz="1097" dirty="0">
                <a:solidFill>
                  <a:prstClr val="white"/>
                </a:solidFill>
                <a:latin typeface="Verdana"/>
              </a:rPr>
              <a:t>Fall Outreach Campaign</a:t>
            </a:r>
          </a:p>
        </p:txBody>
      </p:sp>
      <p:sp>
        <p:nvSpPr>
          <p:cNvPr id="24" name="Rectangle 23">
            <a:extLst>
              <a:ext uri="{FF2B5EF4-FFF2-40B4-BE49-F238E27FC236}">
                <a16:creationId xmlns:a16="http://schemas.microsoft.com/office/drawing/2014/main" id="{EFC40CD9-7DD2-2C49-BD7F-17386009DC48}"/>
              </a:ext>
            </a:extLst>
          </p:cNvPr>
          <p:cNvSpPr/>
          <p:nvPr/>
        </p:nvSpPr>
        <p:spPr>
          <a:xfrm>
            <a:off x="400395" y="2647145"/>
            <a:ext cx="1930036" cy="265047"/>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911"/>
            <a:endParaRPr lang="en-US" sz="1994" dirty="0">
              <a:solidFill>
                <a:prstClr val="white"/>
              </a:solidFill>
              <a:latin typeface="Verdana Bold"/>
            </a:endParaRPr>
          </a:p>
        </p:txBody>
      </p:sp>
      <p:sp>
        <p:nvSpPr>
          <p:cNvPr id="25" name="Right Arrow 29">
            <a:extLst>
              <a:ext uri="{FF2B5EF4-FFF2-40B4-BE49-F238E27FC236}">
                <a16:creationId xmlns:a16="http://schemas.microsoft.com/office/drawing/2014/main" id="{AC7A8A46-ACBF-CD12-3C69-3E8501AA5C0D}"/>
              </a:ext>
            </a:extLst>
          </p:cNvPr>
          <p:cNvSpPr/>
          <p:nvPr/>
        </p:nvSpPr>
        <p:spPr>
          <a:xfrm>
            <a:off x="644544" y="3899573"/>
            <a:ext cx="8304290" cy="653941"/>
          </a:xfrm>
          <a:prstGeom prst="rightArrow">
            <a:avLst>
              <a:gd name="adj1" fmla="val 50204"/>
              <a:gd name="adj2" fmla="val 5926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186" tIns="45594" rIns="91186" bIns="45594" rtlCol="0" anchor="ctr"/>
          <a:lstStyle/>
          <a:p>
            <a:pPr algn="ctr" defTabSz="911911"/>
            <a:r>
              <a:rPr lang="en-US" sz="1149" b="1" dirty="0">
                <a:solidFill>
                  <a:srgbClr val="FFFFFF"/>
                </a:solidFill>
                <a:latin typeface="Verdana"/>
                <a:ea typeface="Verdana"/>
              </a:rPr>
              <a:t>Ongoing alignment with </a:t>
            </a:r>
            <a:r>
              <a:rPr lang="en-US" sz="1149" b="1" i="1" dirty="0">
                <a:solidFill>
                  <a:srgbClr val="FFFFFF"/>
                </a:solidFill>
                <a:latin typeface="Verdana"/>
                <a:ea typeface="Verdana"/>
              </a:rPr>
              <a:t>Connecting Texas 2050</a:t>
            </a:r>
            <a:r>
              <a:rPr lang="en-US" sz="1149" b="1" dirty="0">
                <a:solidFill>
                  <a:srgbClr val="FFFFFF"/>
                </a:solidFill>
                <a:latin typeface="Verdana"/>
                <a:ea typeface="Verdana"/>
              </a:rPr>
              <a:t>, SATP, and other related statewide plans</a:t>
            </a:r>
          </a:p>
        </p:txBody>
      </p:sp>
      <p:sp>
        <p:nvSpPr>
          <p:cNvPr id="26" name="Oval 25">
            <a:extLst>
              <a:ext uri="{FF2B5EF4-FFF2-40B4-BE49-F238E27FC236}">
                <a16:creationId xmlns:a16="http://schemas.microsoft.com/office/drawing/2014/main" id="{F7EBA9E3-4060-A109-AE7A-46DDDFAA5302}"/>
              </a:ext>
            </a:extLst>
          </p:cNvPr>
          <p:cNvSpPr/>
          <p:nvPr/>
        </p:nvSpPr>
        <p:spPr>
          <a:xfrm>
            <a:off x="198340" y="2418886"/>
            <a:ext cx="892407" cy="817000"/>
          </a:xfrm>
          <a:prstGeom prst="ellipse">
            <a:avLst/>
          </a:prstGeom>
          <a:solidFill>
            <a:schemeClr val="accent5">
              <a:lumMod val="60000"/>
              <a:lumOff val="40000"/>
            </a:schemeClr>
          </a:solidFill>
          <a:ln w="12700">
            <a:noFill/>
          </a:ln>
          <a:effectLst>
            <a:outerShdw blurRad="63500" sx="102000" sy="102000" algn="ctr" rotWithShape="0">
              <a:prstClr val="black">
                <a:alpha val="40000"/>
              </a:prstClr>
            </a:outerShdw>
          </a:effectLst>
        </p:spPr>
        <p:txBody>
          <a:bodyPr vert="horz" wrap="square" lIns="0" tIns="7963" rIns="0" bIns="0" rtlCol="0" anchor="ctr">
            <a:noAutofit/>
          </a:bodyPr>
          <a:lstStyle/>
          <a:p>
            <a:pPr algn="ctr" defTabSz="455967">
              <a:spcBef>
                <a:spcPts val="63"/>
              </a:spcBef>
            </a:pPr>
            <a:r>
              <a:rPr lang="en-US" sz="1099" b="1" spc="-3" dirty="0">
                <a:solidFill>
                  <a:srgbClr val="FFFFFF"/>
                </a:solidFill>
                <a:latin typeface="Verdana"/>
                <a:ea typeface="Verdana"/>
                <a:cs typeface="Calibri"/>
              </a:rPr>
              <a:t>Project </a:t>
            </a:r>
            <a:br>
              <a:rPr lang="en-US" sz="1099" b="1" spc="-3" dirty="0">
                <a:latin typeface="Verdana"/>
                <a:cs typeface="Calibri"/>
              </a:rPr>
            </a:br>
            <a:r>
              <a:rPr lang="en-US" sz="1099" b="1" spc="-3" dirty="0">
                <a:solidFill>
                  <a:srgbClr val="FFFFFF"/>
                </a:solidFill>
                <a:latin typeface="Verdana"/>
                <a:ea typeface="Verdana"/>
                <a:cs typeface="Calibri"/>
              </a:rPr>
              <a:t>Kickoff</a:t>
            </a:r>
          </a:p>
        </p:txBody>
      </p:sp>
      <p:sp>
        <p:nvSpPr>
          <p:cNvPr id="27" name="TextBox 26">
            <a:extLst>
              <a:ext uri="{FF2B5EF4-FFF2-40B4-BE49-F238E27FC236}">
                <a16:creationId xmlns:a16="http://schemas.microsoft.com/office/drawing/2014/main" id="{438B53A0-736D-624B-88B3-DAD18AA97F91}"/>
              </a:ext>
            </a:extLst>
          </p:cNvPr>
          <p:cNvSpPr txBox="1"/>
          <p:nvPr/>
        </p:nvSpPr>
        <p:spPr>
          <a:xfrm>
            <a:off x="1036308" y="2570895"/>
            <a:ext cx="1172176" cy="368308"/>
          </a:xfrm>
          <a:prstGeom prst="rect">
            <a:avLst/>
          </a:prstGeom>
          <a:noFill/>
        </p:spPr>
        <p:txBody>
          <a:bodyPr wrap="square">
            <a:spAutoFit/>
          </a:bodyPr>
          <a:lstStyle/>
          <a:p>
            <a:pPr algn="ctr" defTabSz="911911"/>
            <a:r>
              <a:rPr lang="en-US" sz="1794" dirty="0">
                <a:solidFill>
                  <a:prstClr val="white"/>
                </a:solidFill>
                <a:latin typeface="Verdana Bold"/>
              </a:rPr>
              <a:t>2023</a:t>
            </a:r>
          </a:p>
        </p:txBody>
      </p:sp>
      <p:sp>
        <p:nvSpPr>
          <p:cNvPr id="45" name="TextBox 44">
            <a:extLst>
              <a:ext uri="{FF2B5EF4-FFF2-40B4-BE49-F238E27FC236}">
                <a16:creationId xmlns:a16="http://schemas.microsoft.com/office/drawing/2014/main" id="{BB6AD502-33B5-A28C-BA11-733370C459CB}"/>
              </a:ext>
            </a:extLst>
          </p:cNvPr>
          <p:cNvSpPr txBox="1"/>
          <p:nvPr/>
        </p:nvSpPr>
        <p:spPr>
          <a:xfrm>
            <a:off x="4182647" y="2591623"/>
            <a:ext cx="1172178" cy="368308"/>
          </a:xfrm>
          <a:prstGeom prst="rect">
            <a:avLst/>
          </a:prstGeom>
          <a:noFill/>
        </p:spPr>
        <p:txBody>
          <a:bodyPr wrap="square">
            <a:spAutoFit/>
          </a:bodyPr>
          <a:lstStyle/>
          <a:p>
            <a:pPr algn="ctr" defTabSz="911911"/>
            <a:r>
              <a:rPr lang="en-US" sz="1794" dirty="0">
                <a:solidFill>
                  <a:prstClr val="white"/>
                </a:solidFill>
                <a:latin typeface="Verdana Bold"/>
              </a:rPr>
              <a:t>2024</a:t>
            </a:r>
          </a:p>
        </p:txBody>
      </p:sp>
      <p:sp>
        <p:nvSpPr>
          <p:cNvPr id="46" name="Rounded Rectangle 17">
            <a:extLst>
              <a:ext uri="{FF2B5EF4-FFF2-40B4-BE49-F238E27FC236}">
                <a16:creationId xmlns:a16="http://schemas.microsoft.com/office/drawing/2014/main" id="{72AB5A02-D109-7D54-5011-A6657792B6AC}"/>
              </a:ext>
            </a:extLst>
          </p:cNvPr>
          <p:cNvSpPr/>
          <p:nvPr/>
        </p:nvSpPr>
        <p:spPr>
          <a:xfrm>
            <a:off x="3536050" y="2096011"/>
            <a:ext cx="2483436" cy="244188"/>
          </a:xfrm>
          <a:prstGeom prst="roundRect">
            <a:avLst>
              <a:gd name="adj" fmla="val 50000"/>
            </a:avLst>
          </a:prstGeom>
          <a:solidFill>
            <a:schemeClr val="accent1"/>
          </a:solidFill>
          <a:ln cmpd="thinThick">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911"/>
            <a:r>
              <a:rPr lang="en-US" sz="1097" dirty="0">
                <a:solidFill>
                  <a:srgbClr val="FFFFFF"/>
                </a:solidFill>
                <a:latin typeface="Verdana"/>
              </a:rPr>
              <a:t>Emphasis Area Working Groups</a:t>
            </a:r>
          </a:p>
        </p:txBody>
      </p:sp>
      <p:sp>
        <p:nvSpPr>
          <p:cNvPr id="47" name="Rounded Rectangle 17">
            <a:extLst>
              <a:ext uri="{FF2B5EF4-FFF2-40B4-BE49-F238E27FC236}">
                <a16:creationId xmlns:a16="http://schemas.microsoft.com/office/drawing/2014/main" id="{509EFB3C-3940-EBA1-8F80-072A88FF8660}"/>
              </a:ext>
            </a:extLst>
          </p:cNvPr>
          <p:cNvSpPr/>
          <p:nvPr/>
        </p:nvSpPr>
        <p:spPr>
          <a:xfrm>
            <a:off x="3417278" y="3272987"/>
            <a:ext cx="1273759" cy="493299"/>
          </a:xfrm>
          <a:prstGeom prst="roundRect">
            <a:avLst>
              <a:gd name="adj" fmla="val 2996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911"/>
            <a:r>
              <a:rPr lang="en-US" sz="1097" dirty="0">
                <a:solidFill>
                  <a:prstClr val="white"/>
                </a:solidFill>
                <a:latin typeface="Verdana"/>
              </a:rPr>
              <a:t>Spring Outreach Campaign</a:t>
            </a:r>
          </a:p>
        </p:txBody>
      </p:sp>
      <p:cxnSp>
        <p:nvCxnSpPr>
          <p:cNvPr id="48" name="Straight Connector 47">
            <a:extLst>
              <a:ext uri="{FF2B5EF4-FFF2-40B4-BE49-F238E27FC236}">
                <a16:creationId xmlns:a16="http://schemas.microsoft.com/office/drawing/2014/main" id="{6973E972-BB78-8C64-B312-8A52B5FBA216}"/>
              </a:ext>
            </a:extLst>
          </p:cNvPr>
          <p:cNvCxnSpPr>
            <a:cxnSpLocks/>
          </p:cNvCxnSpPr>
          <p:nvPr/>
        </p:nvCxnSpPr>
        <p:spPr>
          <a:xfrm flipV="1">
            <a:off x="8305529" y="2912929"/>
            <a:ext cx="0" cy="38690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Rounded Rectangle 17">
            <a:extLst>
              <a:ext uri="{FF2B5EF4-FFF2-40B4-BE49-F238E27FC236}">
                <a16:creationId xmlns:a16="http://schemas.microsoft.com/office/drawing/2014/main" id="{A44BEB06-DBA2-20D2-FD5A-F94A9F16FFB0}"/>
              </a:ext>
            </a:extLst>
          </p:cNvPr>
          <p:cNvSpPr/>
          <p:nvPr/>
        </p:nvSpPr>
        <p:spPr>
          <a:xfrm>
            <a:off x="7679217" y="3299099"/>
            <a:ext cx="1134553" cy="493299"/>
          </a:xfrm>
          <a:prstGeom prst="roundRect">
            <a:avLst>
              <a:gd name="adj" fmla="val 735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911"/>
            <a:r>
              <a:rPr lang="en-US" sz="1097" dirty="0">
                <a:solidFill>
                  <a:prstClr val="white"/>
                </a:solidFill>
                <a:latin typeface="Verdana"/>
              </a:rPr>
              <a:t>Presentation to TTC</a:t>
            </a:r>
          </a:p>
        </p:txBody>
      </p:sp>
      <p:sp>
        <p:nvSpPr>
          <p:cNvPr id="50" name="Rounded Rectangle 17">
            <a:extLst>
              <a:ext uri="{FF2B5EF4-FFF2-40B4-BE49-F238E27FC236}">
                <a16:creationId xmlns:a16="http://schemas.microsoft.com/office/drawing/2014/main" id="{A48C8DA0-9542-F9F2-8B28-9403488A8C1D}"/>
              </a:ext>
            </a:extLst>
          </p:cNvPr>
          <p:cNvSpPr/>
          <p:nvPr/>
        </p:nvSpPr>
        <p:spPr>
          <a:xfrm>
            <a:off x="6169090" y="3274490"/>
            <a:ext cx="1273759" cy="493299"/>
          </a:xfrm>
          <a:prstGeom prst="roundRect">
            <a:avLst>
              <a:gd name="adj" fmla="val 3262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911"/>
            <a:r>
              <a:rPr lang="en-US" sz="1097" dirty="0">
                <a:solidFill>
                  <a:prstClr val="white"/>
                </a:solidFill>
                <a:latin typeface="Verdana"/>
              </a:rPr>
              <a:t>Fall Outreach Campaign</a:t>
            </a:r>
          </a:p>
        </p:txBody>
      </p:sp>
      <p:sp>
        <p:nvSpPr>
          <p:cNvPr id="51" name="object 366">
            <a:extLst>
              <a:ext uri="{FF2B5EF4-FFF2-40B4-BE49-F238E27FC236}">
                <a16:creationId xmlns:a16="http://schemas.microsoft.com/office/drawing/2014/main" id="{33E0F680-8E5D-078E-4C1C-660B6E348DB1}"/>
              </a:ext>
            </a:extLst>
          </p:cNvPr>
          <p:cNvSpPr txBox="1"/>
          <p:nvPr/>
        </p:nvSpPr>
        <p:spPr>
          <a:xfrm>
            <a:off x="1932691" y="1350193"/>
            <a:ext cx="6775619" cy="409112"/>
          </a:xfrm>
          <a:prstGeom prst="roundRect">
            <a:avLst/>
          </a:prstGeom>
          <a:solidFill>
            <a:schemeClr val="accent5"/>
          </a:solidFill>
          <a:ln w="12700">
            <a:noFill/>
          </a:ln>
          <a:effectLst/>
        </p:spPr>
        <p:txBody>
          <a:bodyPr vert="horz" wrap="square" lIns="0" tIns="7963" rIns="0" bIns="0" rtlCol="0" anchor="ctr">
            <a:noAutofit/>
          </a:bodyPr>
          <a:lstStyle/>
          <a:p>
            <a:pPr algn="ctr" defTabSz="455967">
              <a:spcBef>
                <a:spcPts val="63"/>
              </a:spcBef>
            </a:pPr>
            <a:r>
              <a:rPr lang="en-US" sz="1149" b="1" spc="-3" dirty="0">
                <a:solidFill>
                  <a:srgbClr val="FFFFFF"/>
                </a:solidFill>
                <a:latin typeface="Verdana"/>
                <a:ea typeface="Verdana"/>
                <a:cs typeface="Calibri"/>
              </a:rPr>
              <a:t>Ongoing collaboration with Steering Committee, working groups, transit agencies, other stakeholders, and the public</a:t>
            </a:r>
          </a:p>
        </p:txBody>
      </p:sp>
      <p:sp>
        <p:nvSpPr>
          <p:cNvPr id="52" name="Left Brace 51">
            <a:extLst>
              <a:ext uri="{FF2B5EF4-FFF2-40B4-BE49-F238E27FC236}">
                <a16:creationId xmlns:a16="http://schemas.microsoft.com/office/drawing/2014/main" id="{A566F161-6A80-5C09-969E-0512652EF91B}"/>
              </a:ext>
            </a:extLst>
          </p:cNvPr>
          <p:cNvSpPr/>
          <p:nvPr/>
        </p:nvSpPr>
        <p:spPr>
          <a:xfrm rot="5400000">
            <a:off x="4639585" y="1560540"/>
            <a:ext cx="272240" cy="186234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5967"/>
            <a:endParaRPr lang="en-US" sz="1794" dirty="0">
              <a:solidFill>
                <a:srgbClr val="000000"/>
              </a:solidFill>
              <a:latin typeface="Verdana Bold"/>
            </a:endParaRPr>
          </a:p>
        </p:txBody>
      </p:sp>
      <p:sp>
        <p:nvSpPr>
          <p:cNvPr id="53" name="Left Brace 52">
            <a:extLst>
              <a:ext uri="{FF2B5EF4-FFF2-40B4-BE49-F238E27FC236}">
                <a16:creationId xmlns:a16="http://schemas.microsoft.com/office/drawing/2014/main" id="{63D1C42B-2414-2452-F56E-7F7166D25420}"/>
              </a:ext>
            </a:extLst>
          </p:cNvPr>
          <p:cNvSpPr/>
          <p:nvPr/>
        </p:nvSpPr>
        <p:spPr>
          <a:xfrm rot="16200000">
            <a:off x="3951157" y="2370397"/>
            <a:ext cx="279467" cy="149374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5967"/>
            <a:endParaRPr lang="en-US" sz="1794" dirty="0">
              <a:solidFill>
                <a:srgbClr val="000000"/>
              </a:solidFill>
              <a:latin typeface="Verdana Bold"/>
            </a:endParaRPr>
          </a:p>
        </p:txBody>
      </p:sp>
      <p:sp>
        <p:nvSpPr>
          <p:cNvPr id="54" name="Left Brace 53">
            <a:extLst>
              <a:ext uri="{FF2B5EF4-FFF2-40B4-BE49-F238E27FC236}">
                <a16:creationId xmlns:a16="http://schemas.microsoft.com/office/drawing/2014/main" id="{32F8699B-605A-B203-9A0B-90B195D236A4}"/>
              </a:ext>
            </a:extLst>
          </p:cNvPr>
          <p:cNvSpPr/>
          <p:nvPr/>
        </p:nvSpPr>
        <p:spPr>
          <a:xfrm rot="16200000">
            <a:off x="6653461" y="2458780"/>
            <a:ext cx="325463" cy="13442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5967"/>
            <a:endParaRPr lang="en-US" sz="1794" dirty="0">
              <a:solidFill>
                <a:srgbClr val="000000"/>
              </a:solidFill>
              <a:latin typeface="Verdana Bold"/>
            </a:endParaRPr>
          </a:p>
        </p:txBody>
      </p:sp>
      <p:sp>
        <p:nvSpPr>
          <p:cNvPr id="55" name="object 366">
            <a:extLst>
              <a:ext uri="{FF2B5EF4-FFF2-40B4-BE49-F238E27FC236}">
                <a16:creationId xmlns:a16="http://schemas.microsoft.com/office/drawing/2014/main" id="{0674EA99-BE01-37B8-F8B8-2F390E8D8B7D}"/>
              </a:ext>
            </a:extLst>
          </p:cNvPr>
          <p:cNvSpPr txBox="1"/>
          <p:nvPr/>
        </p:nvSpPr>
        <p:spPr>
          <a:xfrm>
            <a:off x="135292" y="1224116"/>
            <a:ext cx="1706292" cy="672753"/>
          </a:xfrm>
          <a:prstGeom prst="roundRect">
            <a:avLst/>
          </a:prstGeom>
          <a:solidFill>
            <a:schemeClr val="accent5"/>
          </a:solidFill>
          <a:ln w="12700">
            <a:noFill/>
          </a:ln>
          <a:effectLst>
            <a:outerShdw blurRad="63500" sx="102000" sy="102000" algn="ctr" rotWithShape="0">
              <a:prstClr val="black">
                <a:alpha val="40000"/>
              </a:prstClr>
            </a:outerShdw>
          </a:effectLst>
        </p:spPr>
        <p:txBody>
          <a:bodyPr vert="horz" wrap="square" lIns="0" tIns="7963" rIns="0" bIns="0" rtlCol="0" anchor="ctr">
            <a:noAutofit/>
          </a:bodyPr>
          <a:lstStyle/>
          <a:p>
            <a:pPr algn="ctr" defTabSz="455967">
              <a:spcBef>
                <a:spcPts val="63"/>
              </a:spcBef>
            </a:pPr>
            <a:r>
              <a:rPr lang="en-US" sz="1149" b="1" spc="-3" dirty="0">
                <a:solidFill>
                  <a:srgbClr val="FFFFFF"/>
                </a:solidFill>
                <a:latin typeface="Verdana"/>
                <a:ea typeface="Verdana"/>
                <a:cs typeface="Calibri"/>
              </a:rPr>
              <a:t>Stakeholder and Public Engagement</a:t>
            </a:r>
          </a:p>
        </p:txBody>
      </p:sp>
      <p:sp>
        <p:nvSpPr>
          <p:cNvPr id="3" name="Title 1">
            <a:extLst>
              <a:ext uri="{FF2B5EF4-FFF2-40B4-BE49-F238E27FC236}">
                <a16:creationId xmlns:a16="http://schemas.microsoft.com/office/drawing/2014/main" id="{0343A5C8-DD52-C02B-5526-F4216BAC19F6}"/>
              </a:ext>
            </a:extLst>
          </p:cNvPr>
          <p:cNvSpPr txBox="1">
            <a:spLocks/>
          </p:cNvSpPr>
          <p:nvPr/>
        </p:nvSpPr>
        <p:spPr bwMode="gray">
          <a:xfrm>
            <a:off x="208893" y="589989"/>
            <a:ext cx="4853636" cy="368990"/>
          </a:xfrm>
          <a:prstGeom prst="rect">
            <a:avLst/>
          </a:prstGeom>
          <a:noFill/>
        </p:spPr>
        <p:txBody>
          <a:bodyPr wrap="square" lIns="0" tIns="45678" rIns="91355" bIns="45678" rtlCol="0" anchor="t">
            <a:spAutoFit/>
          </a:bodyPr>
          <a:lstStyle>
            <a:lvl1pPr marL="0" algn="l" defTabSz="1219170" rtl="0" eaLnBrk="1" latinLnBrk="0" hangingPunct="1">
              <a:lnSpc>
                <a:spcPct val="100000"/>
              </a:lnSpc>
              <a:spcBef>
                <a:spcPct val="0"/>
              </a:spcBef>
              <a:buNone/>
              <a:defRPr lang="en-US" sz="2667" b="0" kern="1200">
                <a:solidFill>
                  <a:srgbClr val="205588"/>
                </a:solidFill>
                <a:effectLst/>
                <a:latin typeface="Franklin Gothic Demi" pitchFamily="34" charset="0"/>
                <a:ea typeface="+mn-ea"/>
                <a:cs typeface="Arial" pitchFamily="34" charset="0"/>
              </a:defRPr>
            </a:lvl1pPr>
          </a:lstStyle>
          <a:p>
            <a:pPr defTabSz="912733">
              <a:defRPr/>
            </a:pPr>
            <a:endParaRPr lang="en-US" sz="1798" b="1" dirty="0">
              <a:solidFill>
                <a:srgbClr val="0056A9"/>
              </a:solidFill>
              <a:latin typeface="Verdana Bold"/>
              <a:ea typeface="Verdana Bold"/>
              <a:cs typeface="Arial"/>
            </a:endParaRPr>
          </a:p>
        </p:txBody>
      </p:sp>
      <p:pic>
        <p:nvPicPr>
          <p:cNvPr id="4" name="Graphic 3" descr="Badge New with solid fill">
            <a:extLst>
              <a:ext uri="{FF2B5EF4-FFF2-40B4-BE49-F238E27FC236}">
                <a16:creationId xmlns:a16="http://schemas.microsoft.com/office/drawing/2014/main" id="{9A048BC3-1FD1-C64A-8E54-343A2BD120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56595" y="2582907"/>
            <a:ext cx="406240" cy="406240"/>
          </a:xfrm>
          <a:prstGeom prst="rect">
            <a:avLst/>
          </a:prstGeom>
        </p:spPr>
      </p:pic>
      <p:sp>
        <p:nvSpPr>
          <p:cNvPr id="2" name="Title 1">
            <a:extLst>
              <a:ext uri="{FF2B5EF4-FFF2-40B4-BE49-F238E27FC236}">
                <a16:creationId xmlns:a16="http://schemas.microsoft.com/office/drawing/2014/main" id="{92A45F62-4C0C-F55F-CF93-4433B0084D24}"/>
              </a:ext>
            </a:extLst>
          </p:cNvPr>
          <p:cNvSpPr>
            <a:spLocks noGrp="1"/>
          </p:cNvSpPr>
          <p:nvPr>
            <p:ph type="title"/>
          </p:nvPr>
        </p:nvSpPr>
        <p:spPr>
          <a:xfrm>
            <a:off x="399211" y="774888"/>
            <a:ext cx="8221987" cy="294612"/>
          </a:xfrm>
        </p:spPr>
        <p:txBody>
          <a:bodyPr>
            <a:normAutofit fontScale="90000"/>
          </a:bodyPr>
          <a:lstStyle/>
          <a:p>
            <a:r>
              <a:rPr lang="en-US" sz="2398" b="1" i="1" dirty="0">
                <a:ea typeface="+mj-lt"/>
                <a:cs typeface="+mj-lt"/>
              </a:rPr>
              <a:t>Texas SMTP 2050 </a:t>
            </a:r>
            <a:r>
              <a:rPr lang="en-US" sz="2398" b="1" dirty="0">
                <a:ea typeface="+mj-lt"/>
                <a:cs typeface="+mj-lt"/>
              </a:rPr>
              <a:t>Development Timeline</a:t>
            </a:r>
            <a:endParaRPr lang="en-US" sz="2398" b="1" dirty="0">
              <a:solidFill>
                <a:srgbClr val="000000"/>
              </a:solidFill>
              <a:ea typeface="+mj-lt"/>
              <a:cs typeface="+mj-lt"/>
            </a:endParaRPr>
          </a:p>
        </p:txBody>
      </p:sp>
    </p:spTree>
    <p:extLst>
      <p:ext uri="{BB962C8B-B14F-4D97-AF65-F5344CB8AC3E}">
        <p14:creationId xmlns:p14="http://schemas.microsoft.com/office/powerpoint/2010/main" val="1753661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3F01A5-9BB9-DB57-8174-C07BB9B17D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02" t="6473" r="16561" b="7765"/>
          <a:stretch/>
        </p:blipFill>
        <p:spPr>
          <a:xfrm>
            <a:off x="180142" y="1095623"/>
            <a:ext cx="564431" cy="564777"/>
          </a:xfrm>
          <a:prstGeom prst="ellipse">
            <a:avLst/>
          </a:prstGeom>
          <a:ln>
            <a:solidFill>
              <a:schemeClr val="accent5"/>
            </a:solidFill>
          </a:ln>
          <a:effectLst>
            <a:outerShdw blurRad="50800" dist="38100" dir="2700000" algn="tl" rotWithShape="0">
              <a:prstClr val="black">
                <a:alpha val="40000"/>
              </a:prstClr>
            </a:outerShdw>
          </a:effectLst>
        </p:spPr>
      </p:pic>
      <p:sp>
        <p:nvSpPr>
          <p:cNvPr id="4" name="object 67">
            <a:extLst>
              <a:ext uri="{FF2B5EF4-FFF2-40B4-BE49-F238E27FC236}">
                <a16:creationId xmlns:a16="http://schemas.microsoft.com/office/drawing/2014/main" id="{E5F73AD3-6C96-8595-14C2-E40E93171304}"/>
              </a:ext>
            </a:extLst>
          </p:cNvPr>
          <p:cNvSpPr txBox="1"/>
          <p:nvPr/>
        </p:nvSpPr>
        <p:spPr>
          <a:xfrm>
            <a:off x="1082001" y="1148679"/>
            <a:ext cx="714538" cy="504800"/>
          </a:xfrm>
          <a:prstGeom prst="rect">
            <a:avLst/>
          </a:prstGeom>
        </p:spPr>
        <p:txBody>
          <a:bodyPr vert="horz" wrap="square" lIns="0" tIns="12688" rIns="0" bIns="0" rtlCol="0">
            <a:spAutoFit/>
          </a:bodyPr>
          <a:lstStyle/>
          <a:p>
            <a:pPr marL="12689" algn="r">
              <a:lnSpc>
                <a:spcPct val="100000"/>
              </a:lnSpc>
              <a:spcBef>
                <a:spcPts val="100"/>
              </a:spcBef>
            </a:pPr>
            <a:r>
              <a:rPr lang="en-US" sz="3197" b="1" dirty="0">
                <a:ln w="19050">
                  <a:noFill/>
                </a:ln>
                <a:solidFill>
                  <a:schemeClr val="accent2"/>
                </a:solidFill>
                <a:latin typeface="+mj-lt"/>
                <a:cs typeface="Calibri"/>
              </a:rPr>
              <a:t>75</a:t>
            </a:r>
          </a:p>
        </p:txBody>
      </p:sp>
      <p:sp>
        <p:nvSpPr>
          <p:cNvPr id="6" name="object 67">
            <a:extLst>
              <a:ext uri="{FF2B5EF4-FFF2-40B4-BE49-F238E27FC236}">
                <a16:creationId xmlns:a16="http://schemas.microsoft.com/office/drawing/2014/main" id="{447E7891-3A18-114D-85B1-FC8D8FED0146}"/>
              </a:ext>
            </a:extLst>
          </p:cNvPr>
          <p:cNvSpPr txBox="1"/>
          <p:nvPr/>
        </p:nvSpPr>
        <p:spPr>
          <a:xfrm>
            <a:off x="5646401" y="2438856"/>
            <a:ext cx="714538" cy="504800"/>
          </a:xfrm>
          <a:prstGeom prst="rect">
            <a:avLst/>
          </a:prstGeom>
        </p:spPr>
        <p:txBody>
          <a:bodyPr vert="horz" wrap="square" lIns="0" tIns="12688" rIns="0" bIns="0" rtlCol="0">
            <a:spAutoFit/>
          </a:bodyPr>
          <a:lstStyle/>
          <a:p>
            <a:pPr marL="12689" algn="r">
              <a:lnSpc>
                <a:spcPct val="100000"/>
              </a:lnSpc>
              <a:spcBef>
                <a:spcPts val="100"/>
              </a:spcBef>
            </a:pPr>
            <a:r>
              <a:rPr lang="en-US" sz="3197" b="1" dirty="0">
                <a:ln w="19050">
                  <a:noFill/>
                </a:ln>
                <a:solidFill>
                  <a:schemeClr val="accent3"/>
                </a:solidFill>
                <a:latin typeface="+mj-lt"/>
                <a:cs typeface="Calibri"/>
              </a:rPr>
              <a:t>23</a:t>
            </a:r>
          </a:p>
        </p:txBody>
      </p:sp>
      <p:sp>
        <p:nvSpPr>
          <p:cNvPr id="7" name="object 67">
            <a:extLst>
              <a:ext uri="{FF2B5EF4-FFF2-40B4-BE49-F238E27FC236}">
                <a16:creationId xmlns:a16="http://schemas.microsoft.com/office/drawing/2014/main" id="{7751AB35-1F60-84A4-9671-CDC040C0C89F}"/>
              </a:ext>
            </a:extLst>
          </p:cNvPr>
          <p:cNvSpPr txBox="1"/>
          <p:nvPr/>
        </p:nvSpPr>
        <p:spPr>
          <a:xfrm>
            <a:off x="1039879" y="3735536"/>
            <a:ext cx="920199" cy="504800"/>
          </a:xfrm>
          <a:prstGeom prst="rect">
            <a:avLst/>
          </a:prstGeom>
        </p:spPr>
        <p:txBody>
          <a:bodyPr vert="horz" wrap="square" lIns="0" tIns="12688" rIns="0" bIns="0" rtlCol="0">
            <a:spAutoFit/>
          </a:bodyPr>
          <a:lstStyle/>
          <a:p>
            <a:pPr marL="12689" algn="r">
              <a:lnSpc>
                <a:spcPct val="100000"/>
              </a:lnSpc>
              <a:spcBef>
                <a:spcPts val="100"/>
              </a:spcBef>
            </a:pPr>
            <a:r>
              <a:rPr lang="en-US" sz="3197" b="1" dirty="0">
                <a:ln w="19050">
                  <a:noFill/>
                </a:ln>
                <a:solidFill>
                  <a:schemeClr val="accent5"/>
                </a:solidFill>
                <a:latin typeface="+mj-lt"/>
                <a:cs typeface="Calibri"/>
              </a:rPr>
              <a:t>60</a:t>
            </a:r>
            <a:r>
              <a:rPr lang="en-US" sz="3197" b="1" baseline="30000" dirty="0">
                <a:ln w="19050">
                  <a:noFill/>
                </a:ln>
                <a:solidFill>
                  <a:schemeClr val="accent5"/>
                </a:solidFill>
                <a:latin typeface="+mj-lt"/>
                <a:cs typeface="Calibri"/>
              </a:rPr>
              <a:t>+</a:t>
            </a:r>
          </a:p>
        </p:txBody>
      </p:sp>
      <p:sp>
        <p:nvSpPr>
          <p:cNvPr id="8" name="object 67">
            <a:extLst>
              <a:ext uri="{FF2B5EF4-FFF2-40B4-BE49-F238E27FC236}">
                <a16:creationId xmlns:a16="http://schemas.microsoft.com/office/drawing/2014/main" id="{D5496527-291F-1FB8-7C7B-A007249350D1}"/>
              </a:ext>
            </a:extLst>
          </p:cNvPr>
          <p:cNvSpPr txBox="1"/>
          <p:nvPr/>
        </p:nvSpPr>
        <p:spPr>
          <a:xfrm>
            <a:off x="5440741" y="3722111"/>
            <a:ext cx="920199" cy="504800"/>
          </a:xfrm>
          <a:prstGeom prst="rect">
            <a:avLst/>
          </a:prstGeom>
        </p:spPr>
        <p:txBody>
          <a:bodyPr vert="horz" wrap="square" lIns="0" tIns="12688" rIns="0" bIns="0" rtlCol="0">
            <a:spAutoFit/>
          </a:bodyPr>
          <a:lstStyle/>
          <a:p>
            <a:pPr marL="12689" algn="r">
              <a:lnSpc>
                <a:spcPct val="100000"/>
              </a:lnSpc>
              <a:spcBef>
                <a:spcPts val="100"/>
              </a:spcBef>
            </a:pPr>
            <a:r>
              <a:rPr lang="en-US" sz="3197" b="1" dirty="0">
                <a:ln w="19050">
                  <a:noFill/>
                </a:ln>
                <a:solidFill>
                  <a:schemeClr val="accent4"/>
                </a:solidFill>
                <a:latin typeface="+mj-lt"/>
                <a:cs typeface="Calibri"/>
              </a:rPr>
              <a:t>10K</a:t>
            </a:r>
          </a:p>
        </p:txBody>
      </p:sp>
      <p:sp>
        <p:nvSpPr>
          <p:cNvPr id="9" name="object 67">
            <a:extLst>
              <a:ext uri="{FF2B5EF4-FFF2-40B4-BE49-F238E27FC236}">
                <a16:creationId xmlns:a16="http://schemas.microsoft.com/office/drawing/2014/main" id="{B58546D0-52D6-CF6D-D4BB-72871F8610E4}"/>
              </a:ext>
            </a:extLst>
          </p:cNvPr>
          <p:cNvSpPr txBox="1"/>
          <p:nvPr/>
        </p:nvSpPr>
        <p:spPr>
          <a:xfrm>
            <a:off x="670051" y="2452281"/>
            <a:ext cx="1290027" cy="504800"/>
          </a:xfrm>
          <a:prstGeom prst="rect">
            <a:avLst/>
          </a:prstGeom>
        </p:spPr>
        <p:txBody>
          <a:bodyPr vert="horz" wrap="square" lIns="0" tIns="12688" rIns="0" bIns="0" rtlCol="0">
            <a:spAutoFit/>
          </a:bodyPr>
          <a:lstStyle/>
          <a:p>
            <a:pPr marL="12689" algn="r">
              <a:lnSpc>
                <a:spcPct val="100000"/>
              </a:lnSpc>
              <a:spcBef>
                <a:spcPts val="100"/>
              </a:spcBef>
            </a:pPr>
            <a:r>
              <a:rPr lang="en-US" sz="3197" b="1" dirty="0">
                <a:ln w="19050">
                  <a:noFill/>
                </a:ln>
                <a:solidFill>
                  <a:schemeClr val="accent6"/>
                </a:solidFill>
                <a:latin typeface="+mj-lt"/>
                <a:cs typeface="Calibri"/>
              </a:rPr>
              <a:t>100</a:t>
            </a:r>
            <a:r>
              <a:rPr lang="en-US" sz="3197" b="1" baseline="30000" dirty="0">
                <a:ln w="19050">
                  <a:noFill/>
                </a:ln>
                <a:solidFill>
                  <a:schemeClr val="accent6"/>
                </a:solidFill>
                <a:latin typeface="+mj-lt"/>
                <a:cs typeface="Calibri"/>
              </a:rPr>
              <a:t>+</a:t>
            </a:r>
          </a:p>
        </p:txBody>
      </p:sp>
      <p:sp>
        <p:nvSpPr>
          <p:cNvPr id="10" name="TextBox 9">
            <a:extLst>
              <a:ext uri="{FF2B5EF4-FFF2-40B4-BE49-F238E27FC236}">
                <a16:creationId xmlns:a16="http://schemas.microsoft.com/office/drawing/2014/main" id="{738BAD4C-5C13-3A71-44F9-5FBFC06A0FE1}"/>
              </a:ext>
            </a:extLst>
          </p:cNvPr>
          <p:cNvSpPr txBox="1"/>
          <p:nvPr/>
        </p:nvSpPr>
        <p:spPr>
          <a:xfrm>
            <a:off x="1927776" y="2452281"/>
            <a:ext cx="2836944" cy="1014723"/>
          </a:xfrm>
          <a:prstGeom prst="rect">
            <a:avLst/>
          </a:prstGeom>
          <a:noFill/>
        </p:spPr>
        <p:txBody>
          <a:bodyPr wrap="square" rtlCol="0">
            <a:spAutoFit/>
          </a:bodyPr>
          <a:lstStyle/>
          <a:p>
            <a:r>
              <a:rPr lang="en-US" sz="1199" b="1" dirty="0"/>
              <a:t>industry professionals </a:t>
            </a:r>
            <a:r>
              <a:rPr lang="en-US" sz="1199" dirty="0"/>
              <a:t>gave feedback over the course of 3 Texas Semi-Annual Operators meetings in 2023 and 2024</a:t>
            </a:r>
          </a:p>
          <a:p>
            <a:endParaRPr lang="en-US" sz="1199" b="1" dirty="0"/>
          </a:p>
        </p:txBody>
      </p:sp>
      <p:pic>
        <p:nvPicPr>
          <p:cNvPr id="11" name="Picture 10">
            <a:extLst>
              <a:ext uri="{FF2B5EF4-FFF2-40B4-BE49-F238E27FC236}">
                <a16:creationId xmlns:a16="http://schemas.microsoft.com/office/drawing/2014/main" id="{5DE638AE-27C2-AA48-9EB4-5A46096099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77" t="17714" r="13576" b="8807"/>
          <a:stretch/>
        </p:blipFill>
        <p:spPr>
          <a:xfrm>
            <a:off x="4825111" y="1095623"/>
            <a:ext cx="564431" cy="564777"/>
          </a:xfrm>
          <a:prstGeom prst="ellipse">
            <a:avLst/>
          </a:prstGeom>
          <a:ln>
            <a:solidFill>
              <a:schemeClr val="accent5"/>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59BCF4CE-0541-A2C4-31F1-0EC19A453B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8" t="13429" r="9732" b="15166"/>
          <a:stretch/>
        </p:blipFill>
        <p:spPr>
          <a:xfrm>
            <a:off x="180142" y="2424555"/>
            <a:ext cx="564431" cy="564777"/>
          </a:xfrm>
          <a:prstGeom prst="ellipse">
            <a:avLst/>
          </a:prstGeom>
          <a:ln>
            <a:solidFill>
              <a:schemeClr val="accent5"/>
            </a:solidFill>
          </a:ln>
          <a:effectLst>
            <a:outerShdw blurRad="50800" dist="38100" dir="2700000" algn="tl" rotWithShape="0">
              <a:prstClr val="black">
                <a:alpha val="40000"/>
              </a:prstClr>
            </a:outerShdw>
          </a:effectLst>
        </p:spPr>
      </p:pic>
      <p:sp>
        <p:nvSpPr>
          <p:cNvPr id="13" name="object 67">
            <a:extLst>
              <a:ext uri="{FF2B5EF4-FFF2-40B4-BE49-F238E27FC236}">
                <a16:creationId xmlns:a16="http://schemas.microsoft.com/office/drawing/2014/main" id="{7B35D825-0C4D-79AB-059E-D1A26EF960D4}"/>
              </a:ext>
            </a:extLst>
          </p:cNvPr>
          <p:cNvSpPr txBox="1"/>
          <p:nvPr/>
        </p:nvSpPr>
        <p:spPr>
          <a:xfrm>
            <a:off x="5646401" y="1135254"/>
            <a:ext cx="714538" cy="504800"/>
          </a:xfrm>
          <a:prstGeom prst="rect">
            <a:avLst/>
          </a:prstGeom>
        </p:spPr>
        <p:txBody>
          <a:bodyPr vert="horz" wrap="square" lIns="0" tIns="12688" rIns="0" bIns="0" rtlCol="0">
            <a:spAutoFit/>
          </a:bodyPr>
          <a:lstStyle/>
          <a:p>
            <a:pPr marL="12689" algn="r">
              <a:lnSpc>
                <a:spcPct val="100000"/>
              </a:lnSpc>
              <a:spcBef>
                <a:spcPts val="100"/>
              </a:spcBef>
            </a:pPr>
            <a:r>
              <a:rPr lang="en-US" sz="3197" b="1" dirty="0">
                <a:ln w="19050">
                  <a:noFill/>
                </a:ln>
                <a:solidFill>
                  <a:schemeClr val="accent1"/>
                </a:solidFill>
                <a:latin typeface="+mj-lt"/>
                <a:cs typeface="Calibri"/>
              </a:rPr>
              <a:t>20</a:t>
            </a:r>
          </a:p>
        </p:txBody>
      </p:sp>
      <p:sp>
        <p:nvSpPr>
          <p:cNvPr id="14" name="TextBox 13">
            <a:extLst>
              <a:ext uri="{FF2B5EF4-FFF2-40B4-BE49-F238E27FC236}">
                <a16:creationId xmlns:a16="http://schemas.microsoft.com/office/drawing/2014/main" id="{7A1B0960-647A-2B4E-1C57-2EFDEF789DF0}"/>
              </a:ext>
            </a:extLst>
          </p:cNvPr>
          <p:cNvSpPr txBox="1"/>
          <p:nvPr/>
        </p:nvSpPr>
        <p:spPr>
          <a:xfrm>
            <a:off x="1927776" y="1148679"/>
            <a:ext cx="2836944" cy="830228"/>
          </a:xfrm>
          <a:prstGeom prst="rect">
            <a:avLst/>
          </a:prstGeom>
          <a:noFill/>
        </p:spPr>
        <p:txBody>
          <a:bodyPr wrap="square" lIns="91355" tIns="45678" rIns="91355" bIns="45678" rtlCol="0" anchor="t">
            <a:spAutoFit/>
          </a:bodyPr>
          <a:lstStyle/>
          <a:p>
            <a:r>
              <a:rPr lang="en-US" sz="1199" dirty="0"/>
              <a:t>working group members provided insights during 3 rounds of </a:t>
            </a:r>
            <a:r>
              <a:rPr lang="en-US" sz="1199" b="1" dirty="0"/>
              <a:t>Emphasis Area Working Group </a:t>
            </a:r>
            <a:r>
              <a:rPr lang="en-US" sz="1199" dirty="0"/>
              <a:t>meetings</a:t>
            </a:r>
          </a:p>
        </p:txBody>
      </p:sp>
      <p:sp>
        <p:nvSpPr>
          <p:cNvPr id="15" name="TextBox 14">
            <a:extLst>
              <a:ext uri="{FF2B5EF4-FFF2-40B4-BE49-F238E27FC236}">
                <a16:creationId xmlns:a16="http://schemas.microsoft.com/office/drawing/2014/main" id="{8297FFA3-B77D-CB39-DFAF-9912AACE890D}"/>
              </a:ext>
            </a:extLst>
          </p:cNvPr>
          <p:cNvSpPr txBox="1"/>
          <p:nvPr/>
        </p:nvSpPr>
        <p:spPr>
          <a:xfrm>
            <a:off x="6425975" y="1135255"/>
            <a:ext cx="2770070" cy="645733"/>
          </a:xfrm>
          <a:prstGeom prst="rect">
            <a:avLst/>
          </a:prstGeom>
          <a:noFill/>
        </p:spPr>
        <p:txBody>
          <a:bodyPr wrap="square" rtlCol="0">
            <a:spAutoFit/>
          </a:bodyPr>
          <a:lstStyle/>
          <a:p>
            <a:r>
              <a:rPr lang="en-US" sz="1199" b="1" dirty="0"/>
              <a:t>Steering Committee Members </a:t>
            </a:r>
            <a:r>
              <a:rPr lang="en-US" sz="1199" dirty="0"/>
              <a:t>offered guidance on plan development during 3 meetings</a:t>
            </a:r>
          </a:p>
        </p:txBody>
      </p:sp>
      <p:sp>
        <p:nvSpPr>
          <p:cNvPr id="16" name="TextBox 15">
            <a:extLst>
              <a:ext uri="{FF2B5EF4-FFF2-40B4-BE49-F238E27FC236}">
                <a16:creationId xmlns:a16="http://schemas.microsoft.com/office/drawing/2014/main" id="{473F40C3-D0BA-3A17-8D83-662BF667AE8B}"/>
              </a:ext>
            </a:extLst>
          </p:cNvPr>
          <p:cNvSpPr txBox="1"/>
          <p:nvPr/>
        </p:nvSpPr>
        <p:spPr>
          <a:xfrm>
            <a:off x="6425973" y="2438857"/>
            <a:ext cx="2593912" cy="830228"/>
          </a:xfrm>
          <a:prstGeom prst="rect">
            <a:avLst/>
          </a:prstGeom>
          <a:noFill/>
        </p:spPr>
        <p:txBody>
          <a:bodyPr wrap="square" rtlCol="0">
            <a:spAutoFit/>
          </a:bodyPr>
          <a:lstStyle/>
          <a:p>
            <a:r>
              <a:rPr lang="en-US" sz="1199" b="1" dirty="0"/>
              <a:t>MPO leaders </a:t>
            </a:r>
            <a:r>
              <a:rPr lang="en-US" sz="1199" dirty="0"/>
              <a:t>were engaged at a 2024 Texas Association of Metropolitan Planning Organizations meeting </a:t>
            </a:r>
          </a:p>
        </p:txBody>
      </p:sp>
      <p:sp>
        <p:nvSpPr>
          <p:cNvPr id="17" name="TextBox 16">
            <a:extLst>
              <a:ext uri="{FF2B5EF4-FFF2-40B4-BE49-F238E27FC236}">
                <a16:creationId xmlns:a16="http://schemas.microsoft.com/office/drawing/2014/main" id="{5526DB5E-710E-992C-8E89-09B5F9111143}"/>
              </a:ext>
            </a:extLst>
          </p:cNvPr>
          <p:cNvSpPr txBox="1"/>
          <p:nvPr/>
        </p:nvSpPr>
        <p:spPr>
          <a:xfrm>
            <a:off x="1927776" y="3735536"/>
            <a:ext cx="2620373" cy="1384097"/>
          </a:xfrm>
          <a:prstGeom prst="rect">
            <a:avLst/>
          </a:prstGeom>
          <a:noFill/>
        </p:spPr>
        <p:txBody>
          <a:bodyPr wrap="square" rtlCol="0">
            <a:spAutoFit/>
          </a:bodyPr>
          <a:lstStyle/>
          <a:p>
            <a:r>
              <a:rPr lang="en-US" sz="1199" dirty="0"/>
              <a:t>representatives from 20 </a:t>
            </a:r>
            <a:r>
              <a:rPr lang="en-US" sz="1199" b="1" dirty="0"/>
              <a:t>MPOs </a:t>
            </a:r>
            <a:r>
              <a:rPr lang="en-US" sz="1199" dirty="0"/>
              <a:t>and</a:t>
            </a:r>
            <a:r>
              <a:rPr lang="en-US" sz="1199" b="1" dirty="0"/>
              <a:t> economic development groups </a:t>
            </a:r>
            <a:r>
              <a:rPr lang="en-US" sz="1199" dirty="0"/>
              <a:t>attended 15 stakeholder meeting discussions and offered insights on local and regional needs</a:t>
            </a:r>
          </a:p>
        </p:txBody>
      </p:sp>
      <p:sp>
        <p:nvSpPr>
          <p:cNvPr id="18" name="TextBox 17">
            <a:extLst>
              <a:ext uri="{FF2B5EF4-FFF2-40B4-BE49-F238E27FC236}">
                <a16:creationId xmlns:a16="http://schemas.microsoft.com/office/drawing/2014/main" id="{B8BB2261-852A-9FC7-5300-B2E9ABC89A18}"/>
              </a:ext>
            </a:extLst>
          </p:cNvPr>
          <p:cNvSpPr txBox="1"/>
          <p:nvPr/>
        </p:nvSpPr>
        <p:spPr>
          <a:xfrm>
            <a:off x="6425973" y="3722111"/>
            <a:ext cx="2209125" cy="1199219"/>
          </a:xfrm>
          <a:prstGeom prst="rect">
            <a:avLst/>
          </a:prstGeom>
          <a:noFill/>
        </p:spPr>
        <p:txBody>
          <a:bodyPr wrap="square" rtlCol="0">
            <a:spAutoFit/>
          </a:bodyPr>
          <a:lstStyle/>
          <a:p>
            <a:r>
              <a:rPr lang="en-US" sz="1199" b="1" dirty="0"/>
              <a:t>stakeholders</a:t>
            </a:r>
          </a:p>
          <a:p>
            <a:r>
              <a:rPr lang="en-US" sz="1199" dirty="0"/>
              <a:t>received an email</a:t>
            </a:r>
          </a:p>
          <a:p>
            <a:r>
              <a:rPr lang="en-US" sz="1199" dirty="0"/>
              <a:t>announcement from TxDOT with info about the SMTP and links to the public survey</a:t>
            </a:r>
          </a:p>
        </p:txBody>
      </p:sp>
      <p:pic>
        <p:nvPicPr>
          <p:cNvPr id="19" name="Picture 18">
            <a:extLst>
              <a:ext uri="{FF2B5EF4-FFF2-40B4-BE49-F238E27FC236}">
                <a16:creationId xmlns:a16="http://schemas.microsoft.com/office/drawing/2014/main" id="{4ACD6BB4-DEE5-02DD-5D19-8E231FE334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77" t="5558" r="4820" b="5558"/>
          <a:stretch/>
        </p:blipFill>
        <p:spPr>
          <a:xfrm>
            <a:off x="4825111" y="2424557"/>
            <a:ext cx="564431" cy="564777"/>
          </a:xfrm>
          <a:prstGeom prst="ellipse">
            <a:avLst/>
          </a:prstGeom>
          <a:ln>
            <a:solidFill>
              <a:schemeClr val="accent5"/>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E0F57B93-47DA-2CBB-D496-34F2735422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509" t="11532" r="14500" b="14205"/>
          <a:stretch/>
        </p:blipFill>
        <p:spPr>
          <a:xfrm>
            <a:off x="180142" y="3772473"/>
            <a:ext cx="564431" cy="564777"/>
          </a:xfrm>
          <a:prstGeom prst="ellipse">
            <a:avLst/>
          </a:prstGeom>
          <a:ln>
            <a:solidFill>
              <a:schemeClr val="accent5"/>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AD2A4FB2-CC6A-CEFD-9370-F8B5CA5E5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891" t="10821" r="10996" b="10821"/>
          <a:stretch/>
        </p:blipFill>
        <p:spPr>
          <a:xfrm>
            <a:off x="4825111" y="3792187"/>
            <a:ext cx="564431" cy="564777"/>
          </a:xfrm>
          <a:prstGeom prst="ellipse">
            <a:avLst/>
          </a:prstGeom>
          <a:ln>
            <a:solidFill>
              <a:schemeClr val="accent5"/>
            </a:solidFill>
          </a:ln>
          <a:effectLst>
            <a:outerShdw blurRad="50800" dist="38100" dir="2700000" algn="tl" rotWithShape="0">
              <a:prstClr val="black">
                <a:alpha val="40000"/>
              </a:prstClr>
            </a:outerShdw>
          </a:effectLst>
        </p:spPr>
      </p:pic>
      <p:sp>
        <p:nvSpPr>
          <p:cNvPr id="22" name="object 67">
            <a:extLst>
              <a:ext uri="{FF2B5EF4-FFF2-40B4-BE49-F238E27FC236}">
                <a16:creationId xmlns:a16="http://schemas.microsoft.com/office/drawing/2014/main" id="{C1F6B1AF-9EE4-0026-88DE-90CAEF4BF915}"/>
              </a:ext>
            </a:extLst>
          </p:cNvPr>
          <p:cNvSpPr txBox="1"/>
          <p:nvPr/>
        </p:nvSpPr>
        <p:spPr>
          <a:xfrm>
            <a:off x="302028" y="630287"/>
            <a:ext cx="7390759" cy="320268"/>
          </a:xfrm>
          <a:prstGeom prst="rect">
            <a:avLst/>
          </a:prstGeom>
        </p:spPr>
        <p:txBody>
          <a:bodyPr vert="horz" wrap="square" lIns="0" tIns="12688" rIns="0" bIns="0" rtlCol="0">
            <a:spAutoFit/>
          </a:bodyPr>
          <a:lstStyle/>
          <a:p>
            <a:pPr marL="12689" marR="0" lvl="0" indent="0" algn="l" defTabSz="456789" rtl="0" eaLnBrk="1" fontAlgn="auto" latinLnBrk="0" hangingPunct="1">
              <a:lnSpc>
                <a:spcPct val="100000"/>
              </a:lnSpc>
              <a:spcBef>
                <a:spcPts val="100"/>
              </a:spcBef>
              <a:spcAft>
                <a:spcPts val="0"/>
              </a:spcAft>
              <a:buClrTx/>
              <a:buSzTx/>
              <a:buFontTx/>
              <a:buNone/>
              <a:tabLst/>
              <a:defRPr/>
            </a:pPr>
            <a:r>
              <a:rPr lang="en-US" sz="1998" b="1" spc="90" dirty="0">
                <a:solidFill>
                  <a:srgbClr val="0056A9"/>
                </a:solidFill>
                <a:latin typeface="Verdana Bold"/>
                <a:cs typeface="Calibri"/>
              </a:rPr>
              <a:t>Public and Stakeholder Engagement To-Date</a:t>
            </a:r>
            <a:endParaRPr kumimoji="0" lang="en-US" sz="1998" b="1" i="0" u="none" strike="noStrike" kern="1200" cap="none" spc="90" normalizeH="0" baseline="0" noProof="0" dirty="0">
              <a:ln>
                <a:noFill/>
              </a:ln>
              <a:solidFill>
                <a:srgbClr val="0056A9"/>
              </a:solidFill>
              <a:effectLst/>
              <a:uLnTx/>
              <a:uFillTx/>
              <a:latin typeface="Verdana Bold"/>
              <a:ea typeface="+mn-ea"/>
              <a:cs typeface="Calibri"/>
            </a:endParaRPr>
          </a:p>
        </p:txBody>
      </p:sp>
    </p:spTree>
    <p:extLst>
      <p:ext uri="{BB962C8B-B14F-4D97-AF65-F5344CB8AC3E}">
        <p14:creationId xmlns:p14="http://schemas.microsoft.com/office/powerpoint/2010/main" val="2427489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nSpc>
                <a:spcPts val="4380"/>
              </a:lnSpc>
            </a:pPr>
            <a:r>
              <a:rPr lang="en-US" sz="3550" b="1" dirty="0">
                <a:uFill>
                  <a:solidFill>
                    <a:srgbClr val="0F3859"/>
                  </a:solidFill>
                </a:uFill>
                <a:cs typeface="Arial"/>
              </a:rPr>
              <a:t>Overview of Current Texas Transit System</a:t>
            </a:r>
            <a:endParaRPr lang="en-US" dirty="0"/>
          </a:p>
        </p:txBody>
      </p:sp>
    </p:spTree>
    <p:extLst>
      <p:ext uri="{BB962C8B-B14F-4D97-AF65-F5344CB8AC3E}">
        <p14:creationId xmlns:p14="http://schemas.microsoft.com/office/powerpoint/2010/main" val="339027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94CE5B-F894-EE2B-B5C3-555D0BCACBA7}"/>
              </a:ext>
            </a:extLst>
          </p:cNvPr>
          <p:cNvSpPr>
            <a:spLocks noGrp="1"/>
          </p:cNvSpPr>
          <p:nvPr>
            <p:ph type="title"/>
          </p:nvPr>
        </p:nvSpPr>
        <p:spPr>
          <a:xfrm>
            <a:off x="383476" y="-685822"/>
            <a:ext cx="8922291" cy="322233"/>
          </a:xfrm>
        </p:spPr>
        <p:txBody>
          <a:bodyPr>
            <a:normAutofit fontScale="90000"/>
          </a:bodyPr>
          <a:lstStyle/>
          <a:p>
            <a:r>
              <a:rPr lang="en-US" sz="2398" dirty="0">
                <a:solidFill>
                  <a:schemeClr val="bg1"/>
                </a:solidFill>
              </a:rPr>
              <a:t>Texas Population Projection (2020 – 2060)</a:t>
            </a:r>
          </a:p>
        </p:txBody>
      </p:sp>
      <p:sp>
        <p:nvSpPr>
          <p:cNvPr id="7" name="Content Placeholder 6">
            <a:extLst>
              <a:ext uri="{FF2B5EF4-FFF2-40B4-BE49-F238E27FC236}">
                <a16:creationId xmlns:a16="http://schemas.microsoft.com/office/drawing/2014/main" id="{DDDA71BD-0AA7-2412-89BC-7914A68DC305}"/>
              </a:ext>
            </a:extLst>
          </p:cNvPr>
          <p:cNvSpPr txBox="1">
            <a:spLocks/>
          </p:cNvSpPr>
          <p:nvPr/>
        </p:nvSpPr>
        <p:spPr>
          <a:xfrm>
            <a:off x="-64158" y="360207"/>
            <a:ext cx="3014729" cy="4265735"/>
          </a:xfrm>
          <a:prstGeom prst="rect">
            <a:avLst/>
          </a:prstGeom>
        </p:spPr>
        <p:txBody>
          <a:bodyPr/>
          <a:lst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998" dirty="0"/>
          </a:p>
        </p:txBody>
      </p:sp>
      <p:sp>
        <p:nvSpPr>
          <p:cNvPr id="21" name="Rectangle: Rounded Corners 20">
            <a:extLst>
              <a:ext uri="{FF2B5EF4-FFF2-40B4-BE49-F238E27FC236}">
                <a16:creationId xmlns:a16="http://schemas.microsoft.com/office/drawing/2014/main" id="{0AA08799-8A08-E1DD-3855-985E6F21670E}"/>
              </a:ext>
            </a:extLst>
          </p:cNvPr>
          <p:cNvSpPr/>
          <p:nvPr/>
        </p:nvSpPr>
        <p:spPr>
          <a:xfrm>
            <a:off x="4708680" y="3866468"/>
            <a:ext cx="4367265" cy="1067972"/>
          </a:xfrm>
          <a:prstGeom prst="roundRect">
            <a:avLst>
              <a:gd name="adj" fmla="val 44427"/>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493" indent="-285493">
              <a:buFont typeface="Arial" panose="020B0604020202020204" pitchFamily="34" charset="0"/>
              <a:buChar char="•"/>
            </a:pPr>
            <a:endParaRPr lang="en-US" sz="1499" dirty="0">
              <a:solidFill>
                <a:schemeClr val="tx1"/>
              </a:solidFill>
              <a:latin typeface="Franklin Gothic Book" panose="020B0503020102020204" pitchFamily="34" charset="0"/>
              <a:cs typeface="Arial" pitchFamily="34" charset="0"/>
            </a:endParaRPr>
          </a:p>
        </p:txBody>
      </p:sp>
      <p:sp>
        <p:nvSpPr>
          <p:cNvPr id="47" name="Title 2">
            <a:extLst>
              <a:ext uri="{FF2B5EF4-FFF2-40B4-BE49-F238E27FC236}">
                <a16:creationId xmlns:a16="http://schemas.microsoft.com/office/drawing/2014/main" id="{BCCBB3C4-E056-4E61-22B8-326408D72DD9}"/>
              </a:ext>
            </a:extLst>
          </p:cNvPr>
          <p:cNvSpPr txBox="1">
            <a:spLocks/>
          </p:cNvSpPr>
          <p:nvPr/>
        </p:nvSpPr>
        <p:spPr>
          <a:xfrm>
            <a:off x="97418" y="716854"/>
            <a:ext cx="8769344" cy="343653"/>
          </a:xfrm>
          <a:prstGeom prst="rect">
            <a:avLst/>
          </a:prstGeom>
        </p:spPr>
        <p:txBody>
          <a:bodyPr vert="horz" lIns="91355" tIns="45678" rIns="91355" bIns="0" rtlCol="0" anchor="b" anchorCtr="0">
            <a:normAutofit/>
          </a:bodyPr>
          <a:lstStyle>
            <a:lvl1pPr algn="l" defTabSz="685183" rtl="0" eaLnBrk="1" latinLnBrk="0" hangingPunct="1">
              <a:lnSpc>
                <a:spcPct val="90000"/>
              </a:lnSpc>
              <a:spcBef>
                <a:spcPct val="0"/>
              </a:spcBef>
              <a:buNone/>
              <a:defRPr sz="2400" b="1" kern="1200">
                <a:solidFill>
                  <a:schemeClr val="bg1"/>
                </a:solidFill>
                <a:latin typeface="+mj-lt"/>
                <a:ea typeface="+mj-ea"/>
                <a:cs typeface="+mj-cs"/>
              </a:defRPr>
            </a:lvl1pPr>
          </a:lstStyle>
          <a:p>
            <a:r>
              <a:rPr lang="en-US" sz="2000" dirty="0">
                <a:solidFill>
                  <a:schemeClr val="accent1"/>
                </a:solidFill>
              </a:rPr>
              <a:t>Overview of Texas’ Multimodal Transportation Network</a:t>
            </a:r>
          </a:p>
        </p:txBody>
      </p:sp>
      <p:pic>
        <p:nvPicPr>
          <p:cNvPr id="49" name="Picture 48">
            <a:extLst>
              <a:ext uri="{FF2B5EF4-FFF2-40B4-BE49-F238E27FC236}">
                <a16:creationId xmlns:a16="http://schemas.microsoft.com/office/drawing/2014/main" id="{9F012413-CDA9-79C6-1C8D-53D13F552DE1}"/>
              </a:ext>
            </a:extLst>
          </p:cNvPr>
          <p:cNvPicPr>
            <a:picLocks noChangeAspect="1"/>
          </p:cNvPicPr>
          <p:nvPr/>
        </p:nvPicPr>
        <p:blipFill>
          <a:blip r:embed="rId3"/>
          <a:stretch>
            <a:fillRect/>
          </a:stretch>
        </p:blipFill>
        <p:spPr>
          <a:xfrm>
            <a:off x="494706" y="1125693"/>
            <a:ext cx="7974767" cy="3657600"/>
          </a:xfrm>
          <a:prstGeom prst="rect">
            <a:avLst/>
          </a:prstGeom>
        </p:spPr>
      </p:pic>
    </p:spTree>
    <p:extLst>
      <p:ext uri="{BB962C8B-B14F-4D97-AF65-F5344CB8AC3E}">
        <p14:creationId xmlns:p14="http://schemas.microsoft.com/office/powerpoint/2010/main" val="11886963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8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heme/theme1.xml><?xml version="1.0" encoding="utf-8"?>
<a:theme xmlns:a="http://schemas.openxmlformats.org/drawingml/2006/main" name="Office Theme">
  <a:themeElements>
    <a:clrScheme name="TxDOT Template Color Scheme">
      <a:dk1>
        <a:srgbClr val="000000"/>
      </a:dk1>
      <a:lt1>
        <a:srgbClr val="FFFFFF"/>
      </a:lt1>
      <a:dk2>
        <a:srgbClr val="000000"/>
      </a:dk2>
      <a:lt2>
        <a:srgbClr val="EBEBEB"/>
      </a:lt2>
      <a:accent1>
        <a:srgbClr val="0056A9"/>
      </a:accent1>
      <a:accent2>
        <a:srgbClr val="D90D0D"/>
      </a:accent2>
      <a:accent3>
        <a:srgbClr val="196533"/>
      </a:accent3>
      <a:accent4>
        <a:srgbClr val="5F0F40"/>
      </a:accent4>
      <a:accent5>
        <a:srgbClr val="002E69"/>
      </a:accent5>
      <a:accent6>
        <a:srgbClr val="333F48"/>
      </a:accent6>
      <a:hlink>
        <a:srgbClr val="0056A9"/>
      </a:hlink>
      <a:folHlink>
        <a:srgbClr val="5F0F40"/>
      </a:folHlink>
    </a:clrScheme>
    <a:fontScheme name="TxDOT Template fonts">
      <a:majorFont>
        <a:latin typeface="Verdana Bold"/>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xdot-presentation-template2.pptx" id="{D2D5C860-A1B3-4A6C-8149-02A62B73144F}" vid="{EFF924DB-A2C4-48D0-BDFE-99CFC2D22208}"/>
    </a:ext>
  </a:extLst>
</a:theme>
</file>

<file path=ppt/theme/theme2.xml><?xml version="1.0" encoding="utf-8"?>
<a:theme xmlns:a="http://schemas.openxmlformats.org/drawingml/2006/main" name="1_Office Theme">
  <a:themeElements>
    <a:clrScheme name="TxDOT Template Color Scheme">
      <a:dk1>
        <a:srgbClr val="000000"/>
      </a:dk1>
      <a:lt1>
        <a:srgbClr val="FFFFFF"/>
      </a:lt1>
      <a:dk2>
        <a:srgbClr val="000000"/>
      </a:dk2>
      <a:lt2>
        <a:srgbClr val="EBEBEB"/>
      </a:lt2>
      <a:accent1>
        <a:srgbClr val="0056A9"/>
      </a:accent1>
      <a:accent2>
        <a:srgbClr val="D90D0D"/>
      </a:accent2>
      <a:accent3>
        <a:srgbClr val="196533"/>
      </a:accent3>
      <a:accent4>
        <a:srgbClr val="5F0F40"/>
      </a:accent4>
      <a:accent5>
        <a:srgbClr val="002E69"/>
      </a:accent5>
      <a:accent6>
        <a:srgbClr val="333F48"/>
      </a:accent6>
      <a:hlink>
        <a:srgbClr val="0056A9"/>
      </a:hlink>
      <a:folHlink>
        <a:srgbClr val="5F0F40"/>
      </a:folHlink>
    </a:clrScheme>
    <a:fontScheme name="TxDOT Template fonts">
      <a:majorFont>
        <a:latin typeface="Verdana Bold"/>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xdot-presentation-template  -  Read-Only" id="{AF66BF58-AC62-48A0-8608-6662F7B690AB}" vid="{AF8FA2DA-F1F7-4C7B-B838-24684A08536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refinal 5">
    <a:dk1>
      <a:srgbClr val="000000"/>
    </a:dk1>
    <a:lt1>
      <a:srgbClr val="FFFFFF"/>
    </a:lt1>
    <a:dk2>
      <a:srgbClr val="E2E7EB"/>
    </a:dk2>
    <a:lt2>
      <a:srgbClr val="F9EFE0"/>
    </a:lt2>
    <a:accent1>
      <a:srgbClr val="3869A2"/>
    </a:accent1>
    <a:accent2>
      <a:srgbClr val="0F3859"/>
    </a:accent2>
    <a:accent3>
      <a:srgbClr val="CC7B28"/>
    </a:accent3>
    <a:accent4>
      <a:srgbClr val="F4BC46"/>
    </a:accent4>
    <a:accent5>
      <a:srgbClr val="79A03F"/>
    </a:accent5>
    <a:accent6>
      <a:srgbClr val="247F74"/>
    </a:accent6>
    <a:hlink>
      <a:srgbClr val="042A45"/>
    </a:hlink>
    <a:folHlink>
      <a:srgbClr val="4D4D4D"/>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Prefinal 5">
    <a:dk1>
      <a:srgbClr val="000000"/>
    </a:dk1>
    <a:lt1>
      <a:srgbClr val="FFFFFF"/>
    </a:lt1>
    <a:dk2>
      <a:srgbClr val="E2E7EB"/>
    </a:dk2>
    <a:lt2>
      <a:srgbClr val="F9EFE0"/>
    </a:lt2>
    <a:accent1>
      <a:srgbClr val="3869A2"/>
    </a:accent1>
    <a:accent2>
      <a:srgbClr val="0F3859"/>
    </a:accent2>
    <a:accent3>
      <a:srgbClr val="CC7B28"/>
    </a:accent3>
    <a:accent4>
      <a:srgbClr val="F4BC46"/>
    </a:accent4>
    <a:accent5>
      <a:srgbClr val="79A03F"/>
    </a:accent5>
    <a:accent6>
      <a:srgbClr val="247F74"/>
    </a:accent6>
    <a:hlink>
      <a:srgbClr val="042A45"/>
    </a:hlink>
    <a:folHlink>
      <a:srgbClr val="4D4D4D"/>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a56e80c-3226-4fd7-baf4-f9f8a92506d9" xsi:nil="true"/>
    <lcf76f155ced4ddcb4097134ff3c332f xmlns="d66d7733-18f2-4603-aef8-2d32c76b2990">
      <Terms xmlns="http://schemas.microsoft.com/office/infopath/2007/PartnerControls"/>
    </lcf76f155ced4ddcb4097134ff3c332f>
    <SharedWithUsers xmlns="aa56e80c-3226-4fd7-baf4-f9f8a92506d9">
      <UserInfo>
        <DisplayName>Sorenson, Timothy P</DisplayName>
        <AccountId>31</AccountId>
        <AccountType/>
      </UserInfo>
      <UserInfo>
        <DisplayName>Price, Irie K.</DisplayName>
        <AccountId>47</AccountId>
        <AccountType/>
      </UserInfo>
      <UserInfo>
        <DisplayName>Calhoun, Shayne P.</DisplayName>
        <AccountId>308</AccountId>
        <AccountType/>
      </UserInfo>
      <UserInfo>
        <DisplayName>Townsend, Alison R.</DisplayName>
        <AccountId>15</AccountId>
        <AccountType/>
      </UserInfo>
      <UserInfo>
        <DisplayName>Terranova, Sharon A.</DisplayName>
        <AccountId>23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B992CB67D13884F9141FA62333C6D86" ma:contentTypeVersion="17" ma:contentTypeDescription="Create a new document." ma:contentTypeScope="" ma:versionID="661c18b4b9735195fbd0632cee3a3dd6">
  <xsd:schema xmlns:xsd="http://www.w3.org/2001/XMLSchema" xmlns:xs="http://www.w3.org/2001/XMLSchema" xmlns:p="http://schemas.microsoft.com/office/2006/metadata/properties" xmlns:ns2="d66d7733-18f2-4603-aef8-2d32c76b2990" xmlns:ns3="aa56e80c-3226-4fd7-baf4-f9f8a92506d9" targetNamespace="http://schemas.microsoft.com/office/2006/metadata/properties" ma:root="true" ma:fieldsID="19546a9f0dd03328dde6c385aba87468" ns2:_="" ns3:_="">
    <xsd:import namespace="d66d7733-18f2-4603-aef8-2d32c76b2990"/>
    <xsd:import namespace="aa56e80c-3226-4fd7-baf4-f9f8a92506d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6d7733-18f2-4603-aef8-2d32c76b29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0f259f9-296d-45ec-b40f-2b565e2e212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56e80c-3226-4fd7-baf4-f9f8a92506d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a58f47d-fb25-44d8-9875-a7d5ba110ce4}" ma:internalName="TaxCatchAll" ma:showField="CatchAllData" ma:web="aa56e80c-3226-4fd7-baf4-f9f8a92506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10f259f9-296d-45ec-b40f-2b565e2e2123" ContentTypeId="0x01" PreviousValue="false"/>
</file>

<file path=customXml/itemProps1.xml><?xml version="1.0" encoding="utf-8"?>
<ds:datastoreItem xmlns:ds="http://schemas.openxmlformats.org/officeDocument/2006/customXml" ds:itemID="{3AD00FEB-8268-4E65-8965-8555F98441C4}">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aa56e80c-3226-4fd7-baf4-f9f8a92506d9"/>
    <ds:schemaRef ds:uri="http://schemas.microsoft.com/office/infopath/2007/PartnerControls"/>
    <ds:schemaRef ds:uri="d66d7733-18f2-4603-aef8-2d32c76b2990"/>
    <ds:schemaRef ds:uri="http://www.w3.org/XML/1998/namespace"/>
    <ds:schemaRef ds:uri="http://purl.org/dc/dcmitype/"/>
  </ds:schemaRefs>
</ds:datastoreItem>
</file>

<file path=customXml/itemProps2.xml><?xml version="1.0" encoding="utf-8"?>
<ds:datastoreItem xmlns:ds="http://schemas.openxmlformats.org/officeDocument/2006/customXml" ds:itemID="{92F03092-2CBD-45E3-B4BF-D597805689D1}">
  <ds:schemaRefs>
    <ds:schemaRef ds:uri="aa56e80c-3226-4fd7-baf4-f9f8a92506d9"/>
    <ds:schemaRef ds:uri="d66d7733-18f2-4603-aef8-2d32c76b29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B070EC2-1E79-4469-B3E5-79E27703FC3C}">
  <ds:schemaRefs>
    <ds:schemaRef ds:uri="http://schemas.microsoft.com/sharepoint/v3/contenttype/forms"/>
  </ds:schemaRefs>
</ds:datastoreItem>
</file>

<file path=customXml/itemProps4.xml><?xml version="1.0" encoding="utf-8"?>
<ds:datastoreItem xmlns:ds="http://schemas.openxmlformats.org/officeDocument/2006/customXml" ds:itemID="{817FD687-BF2C-4805-8030-43BAF7CE8CDA}">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1129</TotalTime>
  <Words>2645</Words>
  <Application>Microsoft Office PowerPoint</Application>
  <PresentationFormat>On-screen Show (16:9)</PresentationFormat>
  <Paragraphs>358</Paragraphs>
  <Slides>28</Slides>
  <Notes>17</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43" baseType="lpstr">
      <vt:lpstr>Arial</vt:lpstr>
      <vt:lpstr>Barlow Condensed Medium</vt:lpstr>
      <vt:lpstr>Calibri</vt:lpstr>
      <vt:lpstr>Franklin Gothic Book</vt:lpstr>
      <vt:lpstr>Franklin Gothic Medium</vt:lpstr>
      <vt:lpstr>Franklin Gothic Medium Cond</vt:lpstr>
      <vt:lpstr>Libre Franklin</vt:lpstr>
      <vt:lpstr>Verdana</vt:lpstr>
      <vt:lpstr>Verdana Bold</vt:lpstr>
      <vt:lpstr>Verdana Pro</vt:lpstr>
      <vt:lpstr>Verdana Pro Cond</vt:lpstr>
      <vt:lpstr>Wingdings</vt:lpstr>
      <vt:lpstr>Office Theme</vt:lpstr>
      <vt:lpstr>1_Office Theme</vt:lpstr>
      <vt:lpstr>think-cell Slide</vt:lpstr>
      <vt:lpstr>Texas Multimodal Statewide Transit Plan</vt:lpstr>
      <vt:lpstr>PowerPoint Presentation</vt:lpstr>
      <vt:lpstr>PowerPoint Presentation</vt:lpstr>
      <vt:lpstr>PowerPoint Presentation</vt:lpstr>
      <vt:lpstr>PowerPoint Presentation</vt:lpstr>
      <vt:lpstr>Texas SMTP 2050 Development Timeline</vt:lpstr>
      <vt:lpstr>PowerPoint Presentation</vt:lpstr>
      <vt:lpstr>Overview of Current Texas Transit System</vt:lpstr>
      <vt:lpstr>Texas Population Projection (2020 – 2060)</vt:lpstr>
      <vt:lpstr>Texas Population Projection (2020 – 2060)</vt:lpstr>
      <vt:lpstr>Current Inter-City Passenger Rail System in Texas</vt:lpstr>
      <vt:lpstr>PowerPoint Presentation</vt:lpstr>
      <vt:lpstr>Key Transit Needs, Gaps, and Challenges in Texas</vt:lpstr>
      <vt:lpstr>Key Transit Needs, Gaps, and Challenges in Texas</vt:lpstr>
      <vt:lpstr>Key Transit Needs, Gaps, and Challenges in Texas</vt:lpstr>
      <vt:lpstr>Texas’ Projected Population Growth (2020-2060)</vt:lpstr>
      <vt:lpstr>Texas Population Projection (2020 – 2060)</vt:lpstr>
      <vt:lpstr>PowerPoint Presentation</vt:lpstr>
      <vt:lpstr>PowerPoint Presentation</vt:lpstr>
      <vt:lpstr>PowerPoint Presentation</vt:lpstr>
      <vt:lpstr>Gap Between Available Funds and Needs – All Rural Transit Districts</vt:lpstr>
      <vt:lpstr>Gap Between Available Funds and Needs – All Urban Transit Agencies</vt:lpstr>
      <vt:lpstr>Sample Preliminary Strategies and Recommendations</vt:lpstr>
      <vt:lpstr>Preliminary Strategies and Recommendations </vt:lpstr>
      <vt:lpstr>Preliminary Strategies and Recommendations </vt:lpstr>
      <vt:lpstr>Preliminary Strategies and Recommendations </vt:lpstr>
      <vt:lpstr>PowerPoint Presentation</vt:lpstr>
      <vt:lpstr>PowerPoint Presentation</vt:lpstr>
    </vt:vector>
  </TitlesOfParts>
  <Company>Texas Dept.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Cover</dc:title>
  <dc:creator>Alice Marecek</dc:creator>
  <cp:lastModifiedBy>Caroline Mays</cp:lastModifiedBy>
  <cp:revision>14</cp:revision>
  <cp:lastPrinted>2024-09-17T17:02:56Z</cp:lastPrinted>
  <dcterms:created xsi:type="dcterms:W3CDTF">2019-09-30T23:27:22Z</dcterms:created>
  <dcterms:modified xsi:type="dcterms:W3CDTF">2024-09-20T04:08:42Z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0x0101004B992CB67D13884F9141FA62333C6D86</vt:lpwstr>
  </property>
  <property fmtid="{D5CDD505-2E9C-101B-9397-08002B2CF9AE}" pid="3" name="MediaServiceImageTags">
    <vt:lpwstr/>
  </property>
</Properties>
</file>