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4"/>
  </p:sldMasterIdLst>
  <p:notesMasterIdLst>
    <p:notesMasterId r:id="rId29"/>
  </p:notesMasterIdLst>
  <p:handoutMasterIdLst>
    <p:handoutMasterId r:id="rId30"/>
  </p:handoutMasterIdLst>
  <p:sldIdLst>
    <p:sldId id="268" r:id="rId5"/>
    <p:sldId id="256" r:id="rId6"/>
    <p:sldId id="265" r:id="rId7"/>
    <p:sldId id="274" r:id="rId8"/>
    <p:sldId id="276" r:id="rId9"/>
    <p:sldId id="275" r:id="rId10"/>
    <p:sldId id="277" r:id="rId11"/>
    <p:sldId id="273" r:id="rId12"/>
    <p:sldId id="278" r:id="rId13"/>
    <p:sldId id="279" r:id="rId14"/>
    <p:sldId id="280" r:id="rId15"/>
    <p:sldId id="285" r:id="rId16"/>
    <p:sldId id="281" r:id="rId17"/>
    <p:sldId id="282" r:id="rId18"/>
    <p:sldId id="286" r:id="rId19"/>
    <p:sldId id="283" r:id="rId20"/>
    <p:sldId id="289" r:id="rId21"/>
    <p:sldId id="287" r:id="rId22"/>
    <p:sldId id="290" r:id="rId23"/>
    <p:sldId id="288" r:id="rId24"/>
    <p:sldId id="293" r:id="rId25"/>
    <p:sldId id="291" r:id="rId26"/>
    <p:sldId id="294" r:id="rId27"/>
    <p:sldId id="270" r:id="rId28"/>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F553D-CEA3-4875-AB53-3DA7CD340631}" v="34" dt="2024-03-12T17:55:42.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4" autoAdjust="0"/>
    <p:restoredTop sz="80846" autoAdjust="0"/>
  </p:normalViewPr>
  <p:slideViewPr>
    <p:cSldViewPr snapToGrid="0" snapToObjects="1">
      <p:cViewPr varScale="1">
        <p:scale>
          <a:sx n="121" d="100"/>
          <a:sy n="121" d="100"/>
        </p:scale>
        <p:origin x="1488" y="10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6" d="100"/>
          <a:sy n="86" d="100"/>
        </p:scale>
        <p:origin x="238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2C0890-31B7-2941-9924-5642D28D6723}" type="datetimeFigureOut">
              <a:rPr lang="en-US" smtClean="0"/>
              <a:t>3/13/2024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C8451D-E932-ED40-9005-BD34803402E3}" type="slidenum">
              <a:rPr lang="en-US" smtClean="0"/>
              <a:t>‹#›</a:t>
            </a:fld>
            <a:endParaRPr lang="en-US"/>
          </a:p>
        </p:txBody>
      </p:sp>
    </p:spTree>
    <p:extLst>
      <p:ext uri="{BB962C8B-B14F-4D97-AF65-F5344CB8AC3E}">
        <p14:creationId xmlns:p14="http://schemas.microsoft.com/office/powerpoint/2010/main" val="2027169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5118E-BA6F-BB43-9917-4069500B58EB}"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EDEE6-97BB-6D4F-8B84-AC5A03218C37}" type="slidenum">
              <a:rPr lang="en-US" smtClean="0"/>
              <a:t>‹#›</a:t>
            </a:fld>
            <a:endParaRPr lang="en-US"/>
          </a:p>
        </p:txBody>
      </p:sp>
    </p:spTree>
    <p:extLst>
      <p:ext uri="{BB962C8B-B14F-4D97-AF65-F5344CB8AC3E}">
        <p14:creationId xmlns:p14="http://schemas.microsoft.com/office/powerpoint/2010/main" val="116366349"/>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EDEE6-97BB-6D4F-8B84-AC5A03218C37}" type="slidenum">
              <a:rPr lang="en-US" smtClean="0"/>
              <a:t>1</a:t>
            </a:fld>
            <a:endParaRPr lang="en-US"/>
          </a:p>
        </p:txBody>
      </p:sp>
    </p:spTree>
    <p:extLst>
      <p:ext uri="{BB962C8B-B14F-4D97-AF65-F5344CB8AC3E}">
        <p14:creationId xmlns:p14="http://schemas.microsoft.com/office/powerpoint/2010/main" val="1137350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This Wizard page allows the user to provide “Cost of Service” information and adjust sales tax growth rate assumptions. The first line the users see is any 4A and 4B tax revenue that the city currently has. It will show both the rate and the dollar amount. If the city does not have 4A or 4B tax revenue, it is shown as zero. Below this is a box for the user to provide their own “Cost of Service” estimate. This will be the cost used in performing the benefit/cost analysis.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The “Cost of Service” percentage refers to the amount of a city’s taxable retail sales. It is framed this way because current funding models for DART are based off of sales tax revenues. The model allows the user to either enter in a percentage or a fixed amount. Checking the box next to “Fixed Cost” changes the unit analysis to the right of the “Cost of Service” field from a “%” to a “M,” indicating a fixed dollar amount in millions. This allows the user to enter in a fixed amount rather than a percentage value. </a:t>
            </a:r>
          </a:p>
          <a:p>
            <a:r>
              <a:rPr lang="en-US" sz="1800" b="0" i="0" u="none" strike="noStrike" baseline="0" dirty="0">
                <a:solidFill>
                  <a:srgbClr val="000000"/>
                </a:solidFill>
                <a:latin typeface="Calibri" panose="020F0502020204030204" pitchFamily="34" charset="0"/>
              </a:rPr>
              <a:t> </a:t>
            </a:r>
          </a:p>
          <a:p>
            <a:r>
              <a:rPr lang="en-US" sz="1800" b="0" i="0" u="none" strike="noStrike" baseline="0" dirty="0">
                <a:solidFill>
                  <a:srgbClr val="000000"/>
                </a:solidFill>
                <a:latin typeface="Calibri" panose="020F0502020204030204" pitchFamily="34" charset="0"/>
              </a:rPr>
              <a:t>Regardless of funding mechanism, this approach can be used to arrive at a variety of costs to be used in this analysis. Familiarity with the city’s taxable retail sales are required to do so. Knowing the city’s taxable retail sales will allow a particular funding level to be used.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Because the benefits of any infrastructure investment can depend heavily on growth assumptions, the model user is also given the ability to verify, and if necessary, adjust these growth rate assumptions. The default growth rates in the model are based on historic patterns and case study research that supports standard growth in sales, inflation, and average additional sales growth due to transit stations. By using the mouse, the user can slide the cursor to the left or right as desired to adjust each model assumption, as shown below. Inputs can be reset to default rates by using the “Reset to Defaults” button.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The user is also able to access the historical sales tax revenue and growth rates for the selected city. By clicking on the “show historical sales tax growth rates” link, the user is able to see tax revenue data going back to 2003. This will help the user formulate appropriate inputs for their scenario.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10</a:t>
            </a:fld>
            <a:endParaRPr lang="en-US"/>
          </a:p>
        </p:txBody>
      </p:sp>
    </p:spTree>
    <p:extLst>
      <p:ext uri="{BB962C8B-B14F-4D97-AF65-F5344CB8AC3E}">
        <p14:creationId xmlns:p14="http://schemas.microsoft.com/office/powerpoint/2010/main" val="390741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summary page provides an overview of the estimated project costs for the service selected and the estimated benefits and compares them. Both the costs and benefits are presented through a five- and ten-year perspective, along with the respective average annual impacts for property tax, sales tax, and economic activity. The cost is shown in terms of the cost of service value that the user entered in the model wizard. </a:t>
            </a:r>
          </a:p>
          <a:p>
            <a:r>
              <a:rPr lang="en-US" sz="1800" b="0" i="0" u="none" strike="noStrike" baseline="0" dirty="0">
                <a:solidFill>
                  <a:srgbClr val="000000"/>
                </a:solidFill>
                <a:latin typeface="Calibri" panose="020F0502020204030204" pitchFamily="34" charset="0"/>
              </a:rPr>
              <a:t>Benefits shown within the summary page include increased property and sales tax revenues along with city-wide economic activity. </a:t>
            </a:r>
          </a:p>
          <a:p>
            <a:r>
              <a:rPr lang="en-US" sz="1800" b="0" i="0" u="none" strike="noStrike" baseline="0" dirty="0">
                <a:latin typeface="Calibri" panose="020F0502020204030204" pitchFamily="34" charset="0"/>
              </a:rPr>
              <a:t>As transit options increase and associated development occurs, more money is likely to be spent in these surrounding shops, resulting in increased local and state sales tax receipts. Developers may also begin constructing new commercial, multifamily, office, and other structures that draw traffic and increase property values, which results in greater sales and property tax revenues. As residents and developers draw closer to new transit centers, new businesses may follow and old businesses may experience more customers and a greater employee applicant pool, resulting in greater economic activity. </a:t>
            </a:r>
          </a:p>
          <a:p>
            <a:r>
              <a:rPr lang="en-US" sz="1800" b="0" i="0" u="none" strike="noStrike" baseline="0" dirty="0">
                <a:latin typeface="Calibri" panose="020F0502020204030204" pitchFamily="34" charset="0"/>
              </a:rPr>
              <a:t>The aforementioned benefits are considered both within ½ and ¼ mile of the proposed new station. Depending on the particular city, benefits may be more concentrated or dispersed. Again, specific station case study analysis was used to shape these considerations. </a:t>
            </a:r>
          </a:p>
          <a:p>
            <a:endParaRPr lang="en-US" sz="1800" b="0" i="0" u="none" strike="noStrike" baseline="0" dirty="0">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Once completing the initial </a:t>
            </a:r>
            <a:r>
              <a:rPr lang="en-US" sz="1800" b="0" i="1" u="none" strike="noStrike" baseline="0" dirty="0">
                <a:solidFill>
                  <a:srgbClr val="000000"/>
                </a:solidFill>
                <a:latin typeface="Calibri" panose="020F0502020204030204" pitchFamily="34" charset="0"/>
              </a:rPr>
              <a:t>Describe a Scenario </a:t>
            </a:r>
            <a:r>
              <a:rPr lang="en-US" sz="1800" b="0" i="0" u="none" strike="noStrike" baseline="0" dirty="0">
                <a:solidFill>
                  <a:srgbClr val="000000"/>
                </a:solidFill>
                <a:latin typeface="Calibri" panose="020F0502020204030204" pitchFamily="34" charset="0"/>
              </a:rPr>
              <a:t>portion of the model and reviewing the summary, the user can go back through the individual model pages or tabs at the top of the page and change any input data to see how different results may be achieved.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11</a:t>
            </a:fld>
            <a:endParaRPr lang="en-US"/>
          </a:p>
        </p:txBody>
      </p:sp>
    </p:spTree>
    <p:extLst>
      <p:ext uri="{BB962C8B-B14F-4D97-AF65-F5344CB8AC3E}">
        <p14:creationId xmlns:p14="http://schemas.microsoft.com/office/powerpoint/2010/main" val="406468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This model page presents the model output relating to property tax impacts in greater detail than the summary page. It also allows you to make specific changes to any property tax rate and land use percentage assumptions. You can make adjustments to the property tax rate assumptions by clicking on the </a:t>
            </a:r>
            <a:r>
              <a:rPr lang="en-US" sz="1800" b="0" i="1" u="none" strike="noStrike" baseline="0" dirty="0">
                <a:solidFill>
                  <a:srgbClr val="000000"/>
                </a:solidFill>
                <a:latin typeface="Calibri" panose="020F0502020204030204" pitchFamily="34" charset="0"/>
              </a:rPr>
              <a:t>Property Tax Rates </a:t>
            </a:r>
            <a:r>
              <a:rPr lang="en-US" sz="1800" b="0" i="0" u="none" strike="noStrike" baseline="0" dirty="0">
                <a:solidFill>
                  <a:srgbClr val="000000"/>
                </a:solidFill>
                <a:latin typeface="Calibri" panose="020F0502020204030204" pitchFamily="34" charset="0"/>
              </a:rPr>
              <a:t>button.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The left side of this page also presents variables that were introduced during the scenario wizard, but now may be changed and immediately reflected on the right side of the page within the chart. For example, you can change service start dates, land value growth rates, and other variables. All changes will be presented in both ¼ and ½ mile perspectives.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In addition to property tax rate changes, you can also make land use percentage assumption changes. When you click on the land use percentage tab, a drop-down menu will appear that will allow you to enter in a starting year and make changes to the estimated land use percentage assumptions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13</a:t>
            </a:fld>
            <a:endParaRPr lang="en-US"/>
          </a:p>
        </p:txBody>
      </p:sp>
    </p:spTree>
    <p:extLst>
      <p:ext uri="{BB962C8B-B14F-4D97-AF65-F5344CB8AC3E}">
        <p14:creationId xmlns:p14="http://schemas.microsoft.com/office/powerpoint/2010/main" val="1187036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property tax revenue shown is distributed according to taxing entity so each authority can see the impacts to its organization. The tax impacts associated with the station development are under the “Change” category. The “Base Case” is what one would expect the tax revenue to be if the station was not built. The “With Station” column represents the tax revenue expected with the station as defined by the user. The change is the tax revenue attributed to the development of the station at that location.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14</a:t>
            </a:fld>
            <a:endParaRPr lang="en-US"/>
          </a:p>
        </p:txBody>
      </p:sp>
    </p:spTree>
    <p:extLst>
      <p:ext uri="{BB962C8B-B14F-4D97-AF65-F5344CB8AC3E}">
        <p14:creationId xmlns:p14="http://schemas.microsoft.com/office/powerpoint/2010/main" val="539435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15</a:t>
            </a:fld>
            <a:endParaRPr lang="en-US"/>
          </a:p>
        </p:txBody>
      </p:sp>
    </p:spTree>
    <p:extLst>
      <p:ext uri="{BB962C8B-B14F-4D97-AF65-F5344CB8AC3E}">
        <p14:creationId xmlns:p14="http://schemas.microsoft.com/office/powerpoint/2010/main" val="4112382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This model page presents the model output relating to sales and use tax impacts in greater detail than the summary page. It also allows you to make specific changes to any sales and use tax rate and land use percentage assumptions. </a:t>
            </a:r>
          </a:p>
          <a:p>
            <a:endParaRPr lang="en-US" sz="900" b="0" i="0" u="none" strike="noStrike" baseline="0" dirty="0">
              <a:solidFill>
                <a:srgbClr val="000000"/>
              </a:solidFill>
              <a:latin typeface="Calibri" panose="020F0502020204030204" pitchFamily="34" charset="0"/>
            </a:endParaRPr>
          </a:p>
          <a:p>
            <a:r>
              <a:rPr lang="en-US" sz="900" b="0" i="0" u="none" strike="noStrike" baseline="0" dirty="0">
                <a:solidFill>
                  <a:srgbClr val="000000"/>
                </a:solidFill>
                <a:latin typeface="Calibri" panose="020F0502020204030204" pitchFamily="34" charset="0"/>
              </a:rPr>
              <a:t>You can make adjustments to the sales tax rates and land use selections on the left hand side of this page.</a:t>
            </a:r>
          </a:p>
          <a:p>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16</a:t>
            </a:fld>
            <a:endParaRPr lang="en-US"/>
          </a:p>
        </p:txBody>
      </p:sp>
    </p:spTree>
    <p:extLst>
      <p:ext uri="{BB962C8B-B14F-4D97-AF65-F5344CB8AC3E}">
        <p14:creationId xmlns:p14="http://schemas.microsoft.com/office/powerpoint/2010/main" val="2780634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17</a:t>
            </a:fld>
            <a:endParaRPr lang="en-US"/>
          </a:p>
        </p:txBody>
      </p:sp>
    </p:spTree>
    <p:extLst>
      <p:ext uri="{BB962C8B-B14F-4D97-AF65-F5344CB8AC3E}">
        <p14:creationId xmlns:p14="http://schemas.microsoft.com/office/powerpoint/2010/main" val="1187193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economic impacts page presents the economic impact results over a 10-year period ½ and ¼ mile from the proposed station. These impacts are derived from TTI’s in-house economic impact model. The model works as a typical Input/Output model using retail sales as the input. The estimated impacts included in the model are: </a:t>
            </a:r>
          </a:p>
          <a:p>
            <a:r>
              <a:rPr lang="en-US" sz="1800" b="0" i="0" u="none" strike="noStrike" baseline="0" dirty="0">
                <a:solidFill>
                  <a:srgbClr val="000000"/>
                </a:solidFill>
                <a:latin typeface="Calibri" panose="020F0502020204030204" pitchFamily="34" charset="0"/>
              </a:rPr>
              <a:t> Retail sales revenue; </a:t>
            </a:r>
          </a:p>
          <a:p>
            <a:r>
              <a:rPr lang="en-US" sz="1800" b="0" i="0" u="none" strike="noStrike" baseline="0" dirty="0">
                <a:solidFill>
                  <a:srgbClr val="000000"/>
                </a:solidFill>
                <a:latin typeface="Calibri" panose="020F0502020204030204" pitchFamily="34" charset="0"/>
              </a:rPr>
              <a:t> Number of jobs created both directly within the retail sector and indirectly economy wide; </a:t>
            </a:r>
          </a:p>
          <a:p>
            <a:r>
              <a:rPr lang="en-US" sz="1800" b="0" i="0" u="none" strike="noStrike" baseline="0" dirty="0">
                <a:solidFill>
                  <a:srgbClr val="000000"/>
                </a:solidFill>
                <a:latin typeface="Calibri" panose="020F0502020204030204" pitchFamily="34" charset="0"/>
              </a:rPr>
              <a:t> Personal income changes; and </a:t>
            </a:r>
          </a:p>
          <a:p>
            <a:r>
              <a:rPr lang="en-US" sz="1800" b="0" i="0" u="none" strike="noStrike" baseline="0" dirty="0">
                <a:solidFill>
                  <a:srgbClr val="000000"/>
                </a:solidFill>
                <a:latin typeface="Calibri" panose="020F0502020204030204" pitchFamily="34" charset="0"/>
              </a:rPr>
              <a:t> General economic activity. </a:t>
            </a:r>
          </a:p>
          <a:p>
            <a:r>
              <a:rPr lang="en-US" sz="1800" b="0" i="0" u="none" strike="noStrike" baseline="0" dirty="0">
                <a:solidFill>
                  <a:srgbClr val="000000"/>
                </a:solidFill>
                <a:latin typeface="Calibri" panose="020F0502020204030204" pitchFamily="34" charset="0"/>
              </a:rPr>
              <a:t>The inputs needed to calculate these economic impacts are provided to the model in the course of using the wizard. They are based off the selected city’s retail sales numbers (gross sales) and the expected growth rates that the user selects for the model. </a:t>
            </a:r>
          </a:p>
          <a:p>
            <a:r>
              <a:rPr lang="en-US" sz="1800" b="0" i="0" u="none" strike="noStrike" baseline="0" dirty="0">
                <a:solidFill>
                  <a:srgbClr val="000000"/>
                </a:solidFill>
                <a:latin typeface="Calibri" panose="020F0502020204030204" pitchFamily="34" charset="0"/>
              </a:rPr>
              <a:t>The impacts are noted over a 10-year period and are in terms of retail sales, number of jobs, personal income, and economic activity. The number of jobs is reported in full-time equivalent jobs although realistically many part-time jobs may be created. These can differ by industry and the impacts calculated here are specific to retail sales. </a:t>
            </a:r>
          </a:p>
          <a:p>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18</a:t>
            </a:fld>
            <a:endParaRPr lang="en-US"/>
          </a:p>
        </p:txBody>
      </p:sp>
    </p:spTree>
    <p:extLst>
      <p:ext uri="{BB962C8B-B14F-4D97-AF65-F5344CB8AC3E}">
        <p14:creationId xmlns:p14="http://schemas.microsoft.com/office/powerpoint/2010/main" val="2134760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19</a:t>
            </a:fld>
            <a:endParaRPr lang="en-US"/>
          </a:p>
        </p:txBody>
      </p:sp>
    </p:spTree>
    <p:extLst>
      <p:ext uri="{BB962C8B-B14F-4D97-AF65-F5344CB8AC3E}">
        <p14:creationId xmlns:p14="http://schemas.microsoft.com/office/powerpoint/2010/main" val="3864498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traveler impacts model page presents a detailed summary of the benefits and costs of the proposed station development project.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As with the Economic Impact Model, the Traveler Impact Model provides estimates based on the user’s input using the Wizard and default estimates for construction and maintenance costs. However, unlike the Economic Impact Model page, the user can make changes on the Traveler Impacts Model page. The user can change the type of service and location as well as the construction cost per mile. </a:t>
            </a:r>
          </a:p>
          <a:p>
            <a:r>
              <a:rPr lang="en-US" sz="1800" b="0" i="0" u="none" strike="noStrike" baseline="0" dirty="0">
                <a:solidFill>
                  <a:srgbClr val="000000"/>
                </a:solidFill>
                <a:latin typeface="Calibri" panose="020F0502020204030204" pitchFamily="34" charset="0"/>
              </a:rPr>
              <a:t>The user is also able to make changes to the other variables that are included in this model which include distance to the connecting station, annual ridership, the discount rate, and the traveler growth rate.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20</a:t>
            </a:fld>
            <a:endParaRPr lang="en-US"/>
          </a:p>
        </p:txBody>
      </p:sp>
    </p:spTree>
    <p:extLst>
      <p:ext uri="{BB962C8B-B14F-4D97-AF65-F5344CB8AC3E}">
        <p14:creationId xmlns:p14="http://schemas.microsoft.com/office/powerpoint/2010/main" val="374298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1EDEE6-97BB-6D4F-8B84-AC5A03218C37}" type="slidenum">
              <a:rPr lang="en-US" smtClean="0"/>
              <a:t>2</a:t>
            </a:fld>
            <a:endParaRPr lang="en-US"/>
          </a:p>
        </p:txBody>
      </p:sp>
    </p:spTree>
    <p:extLst>
      <p:ext uri="{BB962C8B-B14F-4D97-AF65-F5344CB8AC3E}">
        <p14:creationId xmlns:p14="http://schemas.microsoft.com/office/powerpoint/2010/main" val="1999047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21</a:t>
            </a:fld>
            <a:endParaRPr lang="en-US"/>
          </a:p>
        </p:txBody>
      </p:sp>
    </p:spTree>
    <p:extLst>
      <p:ext uri="{BB962C8B-B14F-4D97-AF65-F5344CB8AC3E}">
        <p14:creationId xmlns:p14="http://schemas.microsoft.com/office/powerpoint/2010/main" val="39857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Development Model page allows users to assess the property and sales tax impacts associated with a specific development. It is not tied into the main model but is a separate calculation that allows users to estimate the property and sales tax revenues for a particular development in a particular location. </a:t>
            </a:r>
          </a:p>
          <a:p>
            <a:r>
              <a:rPr lang="en-US" sz="1800" b="0" i="0" u="none" strike="noStrike" baseline="0" dirty="0">
                <a:solidFill>
                  <a:srgbClr val="000000"/>
                </a:solidFill>
                <a:latin typeface="Calibri" panose="020F0502020204030204" pitchFamily="34" charset="0"/>
              </a:rPr>
              <a:t>This model provides an opportunity for users to better understand what a development means to their community. Using the drop down menus, you can select the location – county, city, school district – along with total value of the development and the square footage of the commercial space. </a:t>
            </a:r>
          </a:p>
          <a:p>
            <a:r>
              <a:rPr lang="en-US" sz="1800" b="0" i="0" u="none" strike="noStrike" baseline="0" dirty="0">
                <a:solidFill>
                  <a:srgbClr val="000000"/>
                </a:solidFill>
                <a:latin typeface="Calibri" panose="020F0502020204030204" pitchFamily="34" charset="0"/>
              </a:rPr>
              <a:t>This model centers on the total property value and sales tax revenues associated with a particular development. Users should be sure to include the total value of the development. For example, if the development is mixed use and includes both commercial space and multi-family housing, the value of both should be included. </a:t>
            </a:r>
          </a:p>
          <a:p>
            <a:r>
              <a:rPr lang="en-US" sz="1800" b="0" i="0" u="none" strike="noStrike" baseline="0" dirty="0">
                <a:solidFill>
                  <a:srgbClr val="000000"/>
                </a:solidFill>
                <a:latin typeface="Calibri" panose="020F0502020204030204" pitchFamily="34" charset="0"/>
              </a:rPr>
              <a:t>The sales tax impacts are derived from the commercial space at the development. The model provides a default revenue per square foot value but allows the user to change it to accommodate specific types of retail establishments. Retail sales vary by type of business and location. Local understanding of this value will provide more accurate estimates to the users.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22</a:t>
            </a:fld>
            <a:endParaRPr lang="en-US"/>
          </a:p>
        </p:txBody>
      </p:sp>
    </p:spTree>
    <p:extLst>
      <p:ext uri="{BB962C8B-B14F-4D97-AF65-F5344CB8AC3E}">
        <p14:creationId xmlns:p14="http://schemas.microsoft.com/office/powerpoint/2010/main" val="1348720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1EDEE6-97BB-6D4F-8B84-AC5A03218C37}" type="slidenum">
              <a:rPr lang="en-US" smtClean="0"/>
              <a:t>3</a:t>
            </a:fld>
            <a:endParaRPr lang="en-US"/>
          </a:p>
        </p:txBody>
      </p:sp>
    </p:spTree>
    <p:extLst>
      <p:ext uri="{BB962C8B-B14F-4D97-AF65-F5344CB8AC3E}">
        <p14:creationId xmlns:p14="http://schemas.microsoft.com/office/powerpoint/2010/main" val="540212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baseline="0" dirty="0">
                <a:solidFill>
                  <a:srgbClr val="000000"/>
                </a:solidFill>
                <a:latin typeface="Calibri" panose="020F0502020204030204" pitchFamily="34" charset="0"/>
              </a:rPr>
              <a:t>The Scenario Wizard allows you to enter parameters concerning your proposed project. Once you select “Begin Here,” a page appears that allows you to enter scenario parameters of the proposed new station project. You will navigate through the following pages to enter estimates specific to your project: </a:t>
            </a:r>
          </a:p>
          <a:p>
            <a:r>
              <a:rPr lang="en-US" sz="900" b="0" i="0" u="none" strike="noStrike" baseline="0" dirty="0">
                <a:solidFill>
                  <a:srgbClr val="000000"/>
                </a:solidFill>
                <a:latin typeface="Calibri" panose="020F0502020204030204" pitchFamily="34" charset="0"/>
              </a:rPr>
              <a:t> describe a scenario; </a:t>
            </a:r>
          </a:p>
          <a:p>
            <a:r>
              <a:rPr lang="en-US" sz="900" b="0" i="0" u="none" strike="noStrike" baseline="0" dirty="0">
                <a:solidFill>
                  <a:srgbClr val="000000"/>
                </a:solidFill>
                <a:latin typeface="Calibri" panose="020F0502020204030204" pitchFamily="34" charset="0"/>
              </a:rPr>
              <a:t> land use; </a:t>
            </a:r>
          </a:p>
          <a:p>
            <a:r>
              <a:rPr lang="en-US" sz="900" b="0" i="0" u="none" strike="noStrike" baseline="0" dirty="0">
                <a:solidFill>
                  <a:srgbClr val="000000"/>
                </a:solidFill>
                <a:latin typeface="Calibri" panose="020F0502020204030204" pitchFamily="34" charset="0"/>
              </a:rPr>
              <a:t> property tax; and </a:t>
            </a:r>
          </a:p>
          <a:p>
            <a:r>
              <a:rPr lang="en-US" sz="900" b="0" i="0" u="none" strike="noStrike" baseline="0" dirty="0">
                <a:solidFill>
                  <a:srgbClr val="000000"/>
                </a:solidFill>
                <a:latin typeface="Calibri" panose="020F0502020204030204" pitchFamily="34" charset="0"/>
              </a:rPr>
              <a:t> sales tax. </a:t>
            </a:r>
          </a:p>
          <a:p>
            <a:endParaRPr lang="en-US" sz="900" b="0" i="0" u="none" strike="noStrike" baseline="0" dirty="0">
              <a:solidFill>
                <a:srgbClr val="000000"/>
              </a:solidFill>
              <a:latin typeface="Calibri" panose="020F0502020204030204" pitchFamily="34" charset="0"/>
            </a:endParaRPr>
          </a:p>
          <a:p>
            <a:r>
              <a:rPr lang="en-US" sz="900" b="0" i="0" u="none" strike="noStrike" baseline="0" dirty="0">
                <a:solidFill>
                  <a:srgbClr val="000000"/>
                </a:solidFill>
                <a:latin typeface="Calibri" panose="020F0502020204030204" pitchFamily="34" charset="0"/>
              </a:rPr>
              <a:t>Once you have navigated through these pages, you will see a summary page that presents an overview of the estimated project costs and benefits to your proposed project. </a:t>
            </a:r>
            <a:endParaRPr lang="en-US" dirty="0"/>
          </a:p>
          <a:p>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4</a:t>
            </a:fld>
            <a:endParaRPr lang="en-US"/>
          </a:p>
        </p:txBody>
      </p:sp>
    </p:spTree>
    <p:extLst>
      <p:ext uri="{BB962C8B-B14F-4D97-AF65-F5344CB8AC3E}">
        <p14:creationId xmlns:p14="http://schemas.microsoft.com/office/powerpoint/2010/main" val="1450435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type of service is light rail, bus rapid transit, or streetcar. These three levels of service have different capital and maintenance costs; therefore, the expected benefits are different. The closest station input is used to assist in calculating the traveler impacts. The service start date is the year the construction is completed and service begins. This is when the benefits will start accruing.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Once the type of service is selected, the user can select the county and city of their choice. The cities and counties that are available to choose include those with existing service as well as major outlying cities that abut current service areas. Some cities with extremely small populations were not included. Selecting this will automatically populate available school district options. (Please note: many city boundaries overlap with several county and school district boundaries, so users will need to be aware of the boundaries within which a potential station would fall.) </a:t>
            </a:r>
          </a:p>
          <a:p>
            <a:r>
              <a:rPr lang="en-US" sz="1800" b="0" i="0" u="none" strike="noStrike" baseline="0" dirty="0">
                <a:solidFill>
                  <a:srgbClr val="000000"/>
                </a:solidFill>
                <a:latin typeface="Calibri" panose="020F0502020204030204" pitchFamily="34" charset="0"/>
              </a:rPr>
              <a:t>The county, city, and school district are important in determining the tax impacts. Tax rates and growth patterns vary across the region, so you should be as specific as possible in selecting these entities. They should correspond to the expected location of the station. </a:t>
            </a:r>
          </a:p>
          <a:p>
            <a:r>
              <a:rPr lang="en-US" sz="1800" b="0" i="0" u="none" strike="noStrike" baseline="0" dirty="0">
                <a:solidFill>
                  <a:srgbClr val="000000"/>
                </a:solidFill>
                <a:latin typeface="Calibri" panose="020F0502020204030204" pitchFamily="34" charset="0"/>
              </a:rPr>
              <a:t>As the user selects a county, only the cities within that county will be populated in the city menu. The same is true for the school district that is selected. Once the county and city are selected, the school district menu is populated with only those school districts within the previously selected jurisdictions. </a:t>
            </a:r>
          </a:p>
        </p:txBody>
      </p:sp>
      <p:sp>
        <p:nvSpPr>
          <p:cNvPr id="4" name="Slide Number Placeholder 3"/>
          <p:cNvSpPr>
            <a:spLocks noGrp="1"/>
          </p:cNvSpPr>
          <p:nvPr>
            <p:ph type="sldNum" sz="quarter" idx="5"/>
          </p:nvPr>
        </p:nvSpPr>
        <p:spPr/>
        <p:txBody>
          <a:bodyPr/>
          <a:lstStyle/>
          <a:p>
            <a:fld id="{BC1EDEE6-97BB-6D4F-8B84-AC5A03218C37}" type="slidenum">
              <a:rPr lang="en-US" smtClean="0"/>
              <a:t>5</a:t>
            </a:fld>
            <a:endParaRPr lang="en-US"/>
          </a:p>
        </p:txBody>
      </p:sp>
    </p:spTree>
    <p:extLst>
      <p:ext uri="{BB962C8B-B14F-4D97-AF65-F5344CB8AC3E}">
        <p14:creationId xmlns:p14="http://schemas.microsoft.com/office/powerpoint/2010/main" val="2634555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In some cases, special taxing districts may be applicable. Special taxing districts are independent governmental units that exist separately from general purpose local governments. These taxing districts can be used to fund special services in an area, such as ambulatory services or utility services and can raise revenue by taxation, special assessment, or charges for services provided. You may select whether you wish to have that rate apply in the model.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6</a:t>
            </a:fld>
            <a:endParaRPr lang="en-US"/>
          </a:p>
        </p:txBody>
      </p:sp>
    </p:spTree>
    <p:extLst>
      <p:ext uri="{BB962C8B-B14F-4D97-AF65-F5344CB8AC3E}">
        <p14:creationId xmlns:p14="http://schemas.microsoft.com/office/powerpoint/2010/main" val="2101836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next page on the Scenario Wizard is the Land Use Page. What the user first sees is the acreage by land use type in the ¼ and ½ mile radius around the proposed station and the percentage of the total that it comprises. Here, you will be able to select whether they would like to change the land use type and which calendar year those changes to begin. This is a one-time change that the model allows to take place. </a:t>
            </a:r>
          </a:p>
          <a:p>
            <a:r>
              <a:rPr lang="en-US" sz="1800" b="0" i="0" u="none" strike="noStrike" baseline="0" dirty="0">
                <a:solidFill>
                  <a:srgbClr val="000000"/>
                </a:solidFill>
                <a:latin typeface="Calibri" panose="020F0502020204030204" pitchFamily="34" charset="0"/>
              </a:rPr>
              <a:t>The default values that are populated in the model are the current land use type percentages based on the jurisdiction the user selected on the “Describe a Scenario” page. These are the land-use percentages for the city selected. </a:t>
            </a:r>
          </a:p>
          <a:p>
            <a:r>
              <a:rPr lang="en-US" sz="1800" b="0" i="0" u="none" strike="noStrike" baseline="0" dirty="0">
                <a:solidFill>
                  <a:srgbClr val="000000"/>
                </a:solidFill>
                <a:latin typeface="Calibri" panose="020F0502020204030204" pitchFamily="34" charset="0"/>
              </a:rPr>
              <a:t>As new stations are announced and eventually constructed, the use of surrounding land will typically experience some degree of change. The Land Use Page presents default percentages based on current land uses within the previously chosen city. However, users may change the percentages to reflect anticipated changes resulting from station construction. It would be expected that these changes would take place in the commercial and multi-family land use categories providing for denser development surrounding the station.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It is of the utmost importance to notice both the operation start date and the land use changes start date.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Operation Start Date: the year during which the DART station opens and is fully operational; </a:t>
            </a:r>
          </a:p>
          <a:p>
            <a:r>
              <a:rPr lang="en-US" sz="1800" b="0" i="0" u="none" strike="noStrike" baseline="0" dirty="0">
                <a:solidFill>
                  <a:srgbClr val="000000"/>
                </a:solidFill>
                <a:latin typeface="Calibri" panose="020F0502020204030204" pitchFamily="34" charset="0"/>
              </a:rPr>
              <a:t> Land Use Changes Start Date: the year during which land uses surrounding a station actually begin to reflect the effects of the new station opening.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Please be aware that land use changes typically do not occur rapidly, especially in areas where rezoning and other governmental approval is needed. It may also take time for an area to experience more multifamily and commercial development as people realize the benefits of proximity to transit. Therefore, it is recommended that you enter dates that are reasonable and take into account local situations that may impact time needed to see change.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7</a:t>
            </a:fld>
            <a:endParaRPr lang="en-US"/>
          </a:p>
        </p:txBody>
      </p:sp>
    </p:spTree>
    <p:extLst>
      <p:ext uri="{BB962C8B-B14F-4D97-AF65-F5344CB8AC3E}">
        <p14:creationId xmlns:p14="http://schemas.microsoft.com/office/powerpoint/2010/main" val="40417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Below the initial scenario selection options are four more specifically transit and growth-related variables you are required to provide for your project. These are: </a:t>
            </a:r>
          </a:p>
          <a:p>
            <a:r>
              <a:rPr lang="en-US" sz="1800" b="0" i="0" u="none" strike="noStrike" baseline="0" dirty="0">
                <a:solidFill>
                  <a:srgbClr val="000000"/>
                </a:solidFill>
                <a:latin typeface="Calibri" panose="020F0502020204030204" pitchFamily="34" charset="0"/>
              </a:rPr>
              <a:t> approximate miles to connecting station; </a:t>
            </a:r>
          </a:p>
          <a:p>
            <a:r>
              <a:rPr lang="en-US" sz="1800" b="0" i="0" u="none" strike="noStrike" baseline="0" dirty="0">
                <a:solidFill>
                  <a:srgbClr val="000000"/>
                </a:solidFill>
                <a:latin typeface="Calibri" panose="020F0502020204030204" pitchFamily="34" charset="0"/>
              </a:rPr>
              <a:t> annual ridership at new station; </a:t>
            </a:r>
          </a:p>
          <a:p>
            <a:r>
              <a:rPr lang="en-US" sz="1800" b="0" i="0" u="none" strike="noStrike" baseline="0" dirty="0">
                <a:solidFill>
                  <a:srgbClr val="000000"/>
                </a:solidFill>
                <a:latin typeface="Calibri" panose="020F0502020204030204" pitchFamily="34" charset="0"/>
              </a:rPr>
              <a:t> discount rate; and </a:t>
            </a:r>
          </a:p>
          <a:p>
            <a:r>
              <a:rPr lang="en-US" sz="1800" b="0" i="0" u="none" strike="noStrike" baseline="0" dirty="0">
                <a:solidFill>
                  <a:srgbClr val="000000"/>
                </a:solidFill>
                <a:latin typeface="Calibri" panose="020F0502020204030204" pitchFamily="34" charset="0"/>
              </a:rPr>
              <a:t> travel growth rate. </a:t>
            </a:r>
          </a:p>
          <a:p>
            <a:r>
              <a:rPr lang="en-US" sz="1800" b="0" i="0" u="none" strike="noStrike" baseline="0" dirty="0">
                <a:solidFill>
                  <a:srgbClr val="000000"/>
                </a:solidFill>
                <a:latin typeface="Calibri" panose="020F0502020204030204" pitchFamily="34" charset="0"/>
              </a:rPr>
              <a:t>These sliders allow you to change relevant assumptions in the model. The approximate distance to a connecting station, annual new ridership, the discount rate, and travel growth rate are all assumptions that can greatly affect the model outputs. If you are unsure about the ways in which these assumptions might affect your model outputs, it is recommended that you save your results and run this model again with the desired changes to your assumptions. This will allow you to see how changing these assumptions might affect your final output numbers.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8</a:t>
            </a:fld>
            <a:endParaRPr lang="en-US"/>
          </a:p>
        </p:txBody>
      </p:sp>
    </p:spTree>
    <p:extLst>
      <p:ext uri="{BB962C8B-B14F-4D97-AF65-F5344CB8AC3E}">
        <p14:creationId xmlns:p14="http://schemas.microsoft.com/office/powerpoint/2010/main" val="3658795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This Wizard page allows the user to adjust property tax growth rate assumptions. Because the benefits of any infrastructure investment can depend heavily on growth assumptions, the model user is also given the ability to adjust those growth rates. The default growth rates in the model are based on both historical growth patterns in the city selected and case studies involving property values surrounding six current DART stations. By using the mouse, the user can slide the cursor to the left or right as desired to adjust each model assumption.</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Annual Average Land Value Growth Rate without Station: represents the rate at which land surrounding a potential station would appreciate in value annually if no station were constructed. </a:t>
            </a:r>
          </a:p>
          <a:p>
            <a:r>
              <a:rPr lang="en-US" sz="1800" b="0" i="0" u="none" strike="noStrike" baseline="0" dirty="0">
                <a:solidFill>
                  <a:srgbClr val="000000"/>
                </a:solidFill>
                <a:latin typeface="Calibri" panose="020F0502020204030204" pitchFamily="34" charset="0"/>
              </a:rPr>
              <a:t> Annual Average Land Value Growth Rate with Station: reflects the rate at which land surrounding a potential station would grow in value annually if a station were to be constructed. </a:t>
            </a:r>
          </a:p>
          <a:p>
            <a:r>
              <a:rPr lang="en-US" sz="1800" b="0" i="0" u="none" strike="noStrike" baseline="0" dirty="0">
                <a:latin typeface="Calibri" panose="020F0502020204030204" pitchFamily="34" charset="0"/>
              </a:rPr>
              <a:t> One Time Change in Land Value due to New Service (station announced): represents the initial, one time increase in property values within a quarter- or half-mile radius of the new station when the station is announced (but before the station is constructed.) </a:t>
            </a:r>
          </a:p>
          <a:p>
            <a:r>
              <a:rPr lang="en-US" sz="1800" b="0" i="0" u="none" strike="noStrike" baseline="0" dirty="0">
                <a:latin typeface="Calibri" panose="020F0502020204030204" pitchFamily="34" charset="0"/>
              </a:rPr>
              <a:t> One Time Change in Land Value due to New Service (service begins): represents the initial, one time increase in property values within a quarter- or half-mile radius of the new station once service begins. </a:t>
            </a:r>
          </a:p>
          <a:p>
            <a:r>
              <a:rPr lang="en-US" sz="1800" b="0" i="0" u="none" strike="noStrike" baseline="0" dirty="0">
                <a:latin typeface="Calibri" panose="020F0502020204030204" pitchFamily="34" charset="0"/>
              </a:rPr>
              <a:t>Land values may begin to appreciate considerably in an area when a new station is announced, even if construction on the station begins much later. These values are also affected by zoning restrictions and other governmental decisions that may spur or impede development and thereby land value. </a:t>
            </a:r>
            <a:endParaRPr lang="en-US" dirty="0"/>
          </a:p>
        </p:txBody>
      </p:sp>
      <p:sp>
        <p:nvSpPr>
          <p:cNvPr id="4" name="Slide Number Placeholder 3"/>
          <p:cNvSpPr>
            <a:spLocks noGrp="1"/>
          </p:cNvSpPr>
          <p:nvPr>
            <p:ph type="sldNum" sz="quarter" idx="5"/>
          </p:nvPr>
        </p:nvSpPr>
        <p:spPr/>
        <p:txBody>
          <a:bodyPr/>
          <a:lstStyle/>
          <a:p>
            <a:fld id="{BC1EDEE6-97BB-6D4F-8B84-AC5A03218C37}" type="slidenum">
              <a:rPr lang="en-US" smtClean="0"/>
              <a:t>9</a:t>
            </a:fld>
            <a:endParaRPr lang="en-US"/>
          </a:p>
        </p:txBody>
      </p:sp>
    </p:spTree>
    <p:extLst>
      <p:ext uri="{BB962C8B-B14F-4D97-AF65-F5344CB8AC3E}">
        <p14:creationId xmlns:p14="http://schemas.microsoft.com/office/powerpoint/2010/main" val="2838555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74958" y="1887956"/>
            <a:ext cx="4969042" cy="1060346"/>
          </a:xfrm>
        </p:spPr>
        <p:txBody>
          <a:bodyPr anchor="b"/>
          <a:lstStyle>
            <a:lvl1pPr algn="l">
              <a:defRPr sz="4500"/>
            </a:lvl1pPr>
          </a:lstStyle>
          <a:p>
            <a:r>
              <a:rPr lang="en-US" dirty="0"/>
              <a:t>Click to edit Master title style</a:t>
            </a:r>
          </a:p>
        </p:txBody>
      </p:sp>
      <p:sp>
        <p:nvSpPr>
          <p:cNvPr id="3" name="Subtitle 2"/>
          <p:cNvSpPr>
            <a:spLocks noGrp="1"/>
          </p:cNvSpPr>
          <p:nvPr>
            <p:ph type="subTitle" idx="1"/>
          </p:nvPr>
        </p:nvSpPr>
        <p:spPr>
          <a:xfrm>
            <a:off x="4174958" y="3269804"/>
            <a:ext cx="4969042" cy="735333"/>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14" name="Straight Connector 13"/>
          <p:cNvCxnSpPr/>
          <p:nvPr userDrawn="1"/>
        </p:nvCxnSpPr>
        <p:spPr>
          <a:xfrm>
            <a:off x="4174958" y="4259179"/>
            <a:ext cx="4969043"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719" y="1162220"/>
            <a:ext cx="2165684" cy="418121"/>
          </a:xfrm>
          <a:prstGeom prst="rect">
            <a:avLst/>
          </a:prstGeom>
        </p:spPr>
      </p:pic>
      <p:grpSp>
        <p:nvGrpSpPr>
          <p:cNvPr id="25" name="Group 24"/>
          <p:cNvGrpSpPr/>
          <p:nvPr userDrawn="1"/>
        </p:nvGrpSpPr>
        <p:grpSpPr>
          <a:xfrm flipH="1">
            <a:off x="381504" y="5368"/>
            <a:ext cx="192505" cy="5143500"/>
            <a:chOff x="152400" y="270113"/>
            <a:chExt cx="609600" cy="1140619"/>
          </a:xfrm>
        </p:grpSpPr>
        <p:sp>
          <p:nvSpPr>
            <p:cNvPr id="26" name="Rectangle 25"/>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7" name="Rectangle 26"/>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8" name="Rectangle 27"/>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9" name="Rectangle 28"/>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30" name="Rectangle 29"/>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Vertical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8112" y="358942"/>
            <a:ext cx="5188266" cy="1200150"/>
          </a:xfrm>
        </p:spPr>
        <p:txBody>
          <a:bodyPr anchor="b"/>
          <a:lstStyle>
            <a:lvl1pPr>
              <a:defRPr sz="2400"/>
            </a:lvl1pPr>
          </a:lstStyle>
          <a:p>
            <a:r>
              <a:rPr lang="en-US" dirty="0"/>
              <a:t>Vertical Picture Example</a:t>
            </a:r>
          </a:p>
        </p:txBody>
      </p:sp>
      <p:sp>
        <p:nvSpPr>
          <p:cNvPr id="3" name="Picture Placeholder 2"/>
          <p:cNvSpPr>
            <a:spLocks noGrp="1" noChangeAspect="1"/>
          </p:cNvSpPr>
          <p:nvPr>
            <p:ph type="pic" idx="1"/>
          </p:nvPr>
        </p:nvSpPr>
        <p:spPr>
          <a:xfrm>
            <a:off x="1" y="-1"/>
            <a:ext cx="3232298" cy="501406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498112" y="1559092"/>
            <a:ext cx="5188266" cy="31572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Square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7712" y="358942"/>
            <a:ext cx="3742660" cy="1200150"/>
          </a:xfrm>
        </p:spPr>
        <p:txBody>
          <a:bodyPr anchor="b"/>
          <a:lstStyle>
            <a:lvl1pPr>
              <a:defRPr sz="2400"/>
            </a:lvl1pPr>
          </a:lstStyle>
          <a:p>
            <a:r>
              <a:rPr lang="en-US"/>
              <a:t>Square Picture </a:t>
            </a:r>
            <a:r>
              <a:rPr lang="en-US" dirty="0"/>
              <a:t>Ex</a:t>
            </a:r>
          </a:p>
        </p:txBody>
      </p:sp>
      <p:sp>
        <p:nvSpPr>
          <p:cNvPr id="3" name="Picture Placeholder 2"/>
          <p:cNvSpPr>
            <a:spLocks noGrp="1" noChangeAspect="1"/>
          </p:cNvSpPr>
          <p:nvPr>
            <p:ph type="pic" idx="1"/>
          </p:nvPr>
        </p:nvSpPr>
        <p:spPr>
          <a:xfrm>
            <a:off x="4221126" y="-1"/>
            <a:ext cx="4922873" cy="501406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97712" y="1559092"/>
            <a:ext cx="3742660" cy="315728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Questions</a:t>
            </a:r>
          </a:p>
        </p:txBody>
      </p:sp>
      <p:sp>
        <p:nvSpPr>
          <p:cNvPr id="7" name="Text Placeholder 3"/>
          <p:cNvSpPr>
            <a:spLocks noGrp="1"/>
          </p:cNvSpPr>
          <p:nvPr>
            <p:ph type="body" sz="quarter" idx="10" hasCustomPrompt="1"/>
          </p:nvPr>
        </p:nvSpPr>
        <p:spPr>
          <a:xfrm>
            <a:off x="6138864" y="3183983"/>
            <a:ext cx="2708672" cy="322870"/>
          </a:xfrm>
        </p:spPr>
        <p:txBody>
          <a:bodyPr/>
          <a:lstStyle>
            <a:lvl1pPr marL="0" indent="0">
              <a:buNone/>
              <a:defRPr b="1">
                <a:solidFill>
                  <a:schemeClr val="tx2"/>
                </a:solidFill>
              </a:defRPr>
            </a:lvl1pPr>
          </a:lstStyle>
          <a:p>
            <a:pPr lvl="0"/>
            <a:r>
              <a:rPr lang="en-US" dirty="0"/>
              <a:t>CONTACT NAME</a:t>
            </a:r>
          </a:p>
        </p:txBody>
      </p:sp>
      <p:sp>
        <p:nvSpPr>
          <p:cNvPr id="8" name="Text Placeholder 5"/>
          <p:cNvSpPr>
            <a:spLocks noGrp="1"/>
          </p:cNvSpPr>
          <p:nvPr>
            <p:ph type="body" sz="quarter" idx="11" hasCustomPrompt="1"/>
          </p:nvPr>
        </p:nvSpPr>
        <p:spPr>
          <a:xfrm>
            <a:off x="6138864" y="3618001"/>
            <a:ext cx="2708672" cy="776288"/>
          </a:xfrm>
        </p:spPr>
        <p:txBody>
          <a:bodyPr>
            <a:normAutofit/>
          </a:bodyPr>
          <a:lstStyle>
            <a:lvl1pPr marL="0" indent="0">
              <a:buNone/>
              <a:defRPr sz="1350">
                <a:solidFill>
                  <a:schemeClr val="tx2"/>
                </a:solidFill>
              </a:defRPr>
            </a:lvl1pPr>
          </a:lstStyle>
          <a:p>
            <a:pPr lvl="0"/>
            <a:r>
              <a:rPr lang="en-US" dirty="0"/>
              <a:t>Contact Info</a:t>
            </a:r>
          </a:p>
        </p:txBody>
      </p:sp>
      <p:cxnSp>
        <p:nvCxnSpPr>
          <p:cNvPr id="9" name="Straight Connector 8"/>
          <p:cNvCxnSpPr/>
          <p:nvPr userDrawn="1"/>
        </p:nvCxnSpPr>
        <p:spPr>
          <a:xfrm>
            <a:off x="6138862" y="3022757"/>
            <a:ext cx="300513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084" y="2360907"/>
            <a:ext cx="2743201" cy="529619"/>
          </a:xfrm>
          <a:prstGeom prst="rect">
            <a:avLst/>
          </a:prstGeom>
        </p:spPr>
      </p:pic>
    </p:spTree>
    <p:extLst>
      <p:ext uri="{BB962C8B-B14F-4D97-AF65-F5344CB8AC3E}">
        <p14:creationId xmlns:p14="http://schemas.microsoft.com/office/powerpoint/2010/main" val="82893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575513" y="10736"/>
            <a:ext cx="8568488" cy="51381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Subtitle 2"/>
          <p:cNvSpPr>
            <a:spLocks noGrp="1"/>
          </p:cNvSpPr>
          <p:nvPr>
            <p:ph type="subTitle" idx="1"/>
          </p:nvPr>
        </p:nvSpPr>
        <p:spPr>
          <a:xfrm>
            <a:off x="4180972" y="3265538"/>
            <a:ext cx="4791577" cy="500315"/>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grpSp>
        <p:nvGrpSpPr>
          <p:cNvPr id="10" name="Group 9"/>
          <p:cNvGrpSpPr/>
          <p:nvPr userDrawn="1"/>
        </p:nvGrpSpPr>
        <p:grpSpPr>
          <a:xfrm flipH="1">
            <a:off x="381504" y="5368"/>
            <a:ext cx="192505" cy="5143500"/>
            <a:chOff x="152400" y="270113"/>
            <a:chExt cx="609600" cy="1140619"/>
          </a:xfrm>
        </p:grpSpPr>
        <p:sp>
          <p:nvSpPr>
            <p:cNvPr id="11" name="Rectangle 10"/>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2" name="Rectangle 11"/>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3" name="Rectangle 12"/>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4" name="Rectangle 13"/>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5" name="Rectangle 14"/>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cxnSp>
        <p:nvCxnSpPr>
          <p:cNvPr id="5" name="Straight Connector 4"/>
          <p:cNvCxnSpPr/>
          <p:nvPr userDrawn="1"/>
        </p:nvCxnSpPr>
        <p:spPr>
          <a:xfrm>
            <a:off x="4174958" y="3097910"/>
            <a:ext cx="4969043"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174959" y="1975478"/>
            <a:ext cx="4969044" cy="989507"/>
          </a:xfrm>
          <a:noFill/>
        </p:spPr>
        <p:txBody>
          <a:bodyPr anchor="b">
            <a:normAutofit/>
          </a:bodyPr>
          <a:lstStyle>
            <a:lvl1pPr algn="l">
              <a:defRPr sz="3375">
                <a:solidFill>
                  <a:schemeClr val="tx1"/>
                </a:solidFill>
              </a:defRPr>
            </a:lvl1pPr>
          </a:lstStyle>
          <a:p>
            <a:endParaRPr lang="en-US"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7173" y="818585"/>
            <a:ext cx="2254102" cy="435260"/>
          </a:xfrm>
          <a:prstGeom prst="rect">
            <a:avLst/>
          </a:prstGeom>
        </p:spPr>
      </p:pic>
    </p:spTree>
    <p:extLst>
      <p:ext uri="{BB962C8B-B14F-4D97-AF65-F5344CB8AC3E}">
        <p14:creationId xmlns:p14="http://schemas.microsoft.com/office/powerpoint/2010/main" val="74673055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857213" y="617905"/>
            <a:ext cx="5668769" cy="3997678"/>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4945" y="0"/>
            <a:ext cx="2607889" cy="29838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userDrawn="1"/>
        </p:nvSpPr>
        <p:spPr>
          <a:xfrm>
            <a:off x="1" y="2983831"/>
            <a:ext cx="2602944" cy="2023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243638" y="617905"/>
            <a:ext cx="2194761" cy="2365927"/>
          </a:xfrm>
        </p:spPr>
        <p:txBody>
          <a:bodyPr/>
          <a:lstStyle>
            <a:lvl1pPr>
              <a:defRPr>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240305" y="3157870"/>
            <a:ext cx="2117391" cy="1637414"/>
          </a:xfrm>
        </p:spPr>
        <p:txBody>
          <a:bodyPr/>
          <a:lstStyle>
            <a:lvl1pPr marL="0" indent="0" algn="l">
              <a:buNone/>
              <a:defRPr sz="1800" b="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ectangle 13"/>
          <p:cNvSpPr/>
          <p:nvPr userDrawn="1"/>
        </p:nvSpPr>
        <p:spPr>
          <a:xfrm>
            <a:off x="3416968" y="0"/>
            <a:ext cx="5727033" cy="3668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2"/>
              </a:solidFill>
            </a:endParaRPr>
          </a:p>
        </p:txBody>
      </p:sp>
      <p:sp>
        <p:nvSpPr>
          <p:cNvPr id="15" name="Rectangle 14"/>
          <p:cNvSpPr/>
          <p:nvPr userDrawn="1"/>
        </p:nvSpPr>
        <p:spPr>
          <a:xfrm>
            <a:off x="3416968" y="3608001"/>
            <a:ext cx="5727033" cy="15354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2"/>
              </a:solidFill>
            </a:endParaRPr>
          </a:p>
        </p:txBody>
      </p:sp>
      <p:sp>
        <p:nvSpPr>
          <p:cNvPr id="2" name="Title 1"/>
          <p:cNvSpPr>
            <a:spLocks noGrp="1"/>
          </p:cNvSpPr>
          <p:nvPr>
            <p:ph type="title" hasCustomPrompt="1"/>
          </p:nvPr>
        </p:nvSpPr>
        <p:spPr>
          <a:xfrm>
            <a:off x="3721768" y="1628981"/>
            <a:ext cx="5229728" cy="1781632"/>
          </a:xfrm>
        </p:spPr>
        <p:txBody>
          <a:bodyPr anchor="b"/>
          <a:lstStyle>
            <a:lvl1pPr>
              <a:defRPr sz="4500">
                <a:solidFill>
                  <a:schemeClr val="bg1"/>
                </a:solidFill>
              </a:defRPr>
            </a:lvl1pPr>
          </a:lstStyle>
          <a:p>
            <a:r>
              <a:rPr lang="en-US" dirty="0"/>
              <a:t>Click to edit Section Divider</a:t>
            </a:r>
          </a:p>
        </p:txBody>
      </p:sp>
      <p:sp>
        <p:nvSpPr>
          <p:cNvPr id="3" name="Text Placeholder 2"/>
          <p:cNvSpPr>
            <a:spLocks noGrp="1"/>
          </p:cNvSpPr>
          <p:nvPr>
            <p:ph type="body" idx="1"/>
          </p:nvPr>
        </p:nvSpPr>
        <p:spPr>
          <a:xfrm>
            <a:off x="3721767" y="3865463"/>
            <a:ext cx="5229729" cy="7268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6951" y="821786"/>
            <a:ext cx="2165684" cy="418121"/>
          </a:xfrm>
          <a:prstGeom prst="rect">
            <a:avLst/>
          </a:prstGeom>
        </p:spPr>
      </p:pic>
      <p:grpSp>
        <p:nvGrpSpPr>
          <p:cNvPr id="17" name="Group 16"/>
          <p:cNvGrpSpPr/>
          <p:nvPr userDrawn="1"/>
        </p:nvGrpSpPr>
        <p:grpSpPr>
          <a:xfrm flipH="1">
            <a:off x="3248277" y="0"/>
            <a:ext cx="192505" cy="5143500"/>
            <a:chOff x="152400" y="270113"/>
            <a:chExt cx="609600" cy="1140619"/>
          </a:xfrm>
        </p:grpSpPr>
        <p:sp>
          <p:nvSpPr>
            <p:cNvPr id="18" name="Rectangle 17"/>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9" name="Rectangle 18"/>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0" name="Rectangle 19"/>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1" name="Rectangle 20"/>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2" name="Rectangle 21"/>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Emphasis Slide">
    <p:spTree>
      <p:nvGrpSpPr>
        <p:cNvPr id="1" name=""/>
        <p:cNvGrpSpPr/>
        <p:nvPr/>
      </p:nvGrpSpPr>
      <p:grpSpPr>
        <a:xfrm>
          <a:off x="0" y="0"/>
          <a:ext cx="0" cy="0"/>
          <a:chOff x="0" y="0"/>
          <a:chExt cx="0" cy="0"/>
        </a:xfrm>
      </p:grpSpPr>
      <p:sp>
        <p:nvSpPr>
          <p:cNvPr id="14" name="Rectangle 13"/>
          <p:cNvSpPr/>
          <p:nvPr userDrawn="1"/>
        </p:nvSpPr>
        <p:spPr>
          <a:xfrm>
            <a:off x="105508" y="0"/>
            <a:ext cx="9038493"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2"/>
              </a:solidFill>
            </a:endParaRPr>
          </a:p>
        </p:txBody>
      </p:sp>
      <p:sp>
        <p:nvSpPr>
          <p:cNvPr id="2" name="Title 1"/>
          <p:cNvSpPr>
            <a:spLocks noGrp="1"/>
          </p:cNvSpPr>
          <p:nvPr>
            <p:ph type="title" hasCustomPrompt="1"/>
          </p:nvPr>
        </p:nvSpPr>
        <p:spPr>
          <a:xfrm>
            <a:off x="2209491" y="1030847"/>
            <a:ext cx="5229728" cy="1781632"/>
          </a:xfrm>
        </p:spPr>
        <p:txBody>
          <a:bodyPr anchor="b"/>
          <a:lstStyle>
            <a:lvl1pPr algn="ctr">
              <a:defRPr sz="4500">
                <a:solidFill>
                  <a:schemeClr val="bg1"/>
                </a:solidFill>
              </a:defRPr>
            </a:lvl1pPr>
          </a:lstStyle>
          <a:p>
            <a:r>
              <a:rPr lang="en-US" dirty="0"/>
              <a:t>Click to edit Emphasis Slide</a:t>
            </a:r>
          </a:p>
        </p:txBody>
      </p:sp>
      <p:sp>
        <p:nvSpPr>
          <p:cNvPr id="3" name="Text Placeholder 2"/>
          <p:cNvSpPr>
            <a:spLocks noGrp="1"/>
          </p:cNvSpPr>
          <p:nvPr>
            <p:ph type="body" idx="1" hasCustomPrompt="1"/>
          </p:nvPr>
        </p:nvSpPr>
        <p:spPr>
          <a:xfrm>
            <a:off x="2209490" y="3267329"/>
            <a:ext cx="5229729" cy="726840"/>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subheading here</a:t>
            </a:r>
          </a:p>
        </p:txBody>
      </p:sp>
      <p:grpSp>
        <p:nvGrpSpPr>
          <p:cNvPr id="17" name="Group 16"/>
          <p:cNvGrpSpPr/>
          <p:nvPr userDrawn="1"/>
        </p:nvGrpSpPr>
        <p:grpSpPr>
          <a:xfrm flipH="1">
            <a:off x="0" y="0"/>
            <a:ext cx="192505" cy="5143500"/>
            <a:chOff x="152400" y="270113"/>
            <a:chExt cx="609600" cy="1140619"/>
          </a:xfrm>
        </p:grpSpPr>
        <p:sp>
          <p:nvSpPr>
            <p:cNvPr id="18" name="Rectangle 17"/>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9" name="Rectangle 18"/>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0" name="Rectangle 19"/>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1" name="Rectangle 20"/>
            <p:cNvSpPr/>
            <p:nvPr userDrawn="1"/>
          </p:nvSpPr>
          <p:spPr>
            <a:xfrm>
              <a:off x="152400" y="955921"/>
              <a:ext cx="6096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22" name="Rectangle 21"/>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spTree>
    <p:extLst>
      <p:ext uri="{BB962C8B-B14F-4D97-AF65-F5344CB8AC3E}">
        <p14:creationId xmlns:p14="http://schemas.microsoft.com/office/powerpoint/2010/main" val="425255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9B418E38-2B0C-0941-9B50-4D5557EED06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endParaRPr lang="en-US" dirty="0"/>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9B418E38-2B0C-0941-9B50-4D5557EED06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rot="5400000">
            <a:off x="4504016" y="503516"/>
            <a:ext cx="135967" cy="9144002"/>
            <a:chOff x="152400" y="270113"/>
            <a:chExt cx="609600" cy="1140619"/>
          </a:xfrm>
        </p:grpSpPr>
        <p:sp>
          <p:nvSpPr>
            <p:cNvPr id="8" name="Rectangle 7"/>
            <p:cNvSpPr/>
            <p:nvPr userDrawn="1"/>
          </p:nvSpPr>
          <p:spPr>
            <a:xfrm>
              <a:off x="152400" y="270113"/>
              <a:ext cx="609600" cy="228600"/>
            </a:xfrm>
            <a:prstGeom prst="rect">
              <a:avLst/>
            </a:prstGeom>
            <a:solidFill>
              <a:srgbClr val="DDA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9" name="Rectangle 8"/>
            <p:cNvSpPr/>
            <p:nvPr userDrawn="1"/>
          </p:nvSpPr>
          <p:spPr>
            <a:xfrm>
              <a:off x="152400" y="498713"/>
              <a:ext cx="609600" cy="229481"/>
            </a:xfrm>
            <a:prstGeom prst="rect">
              <a:avLst/>
            </a:prstGeom>
            <a:solidFill>
              <a:srgbClr val="194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0" name="Rectangle 9"/>
            <p:cNvSpPr/>
            <p:nvPr userDrawn="1"/>
          </p:nvSpPr>
          <p:spPr>
            <a:xfrm>
              <a:off x="152400" y="727313"/>
              <a:ext cx="609600" cy="228600"/>
            </a:xfrm>
            <a:prstGeom prst="rect">
              <a:avLst/>
            </a:prstGeom>
            <a:solidFill>
              <a:srgbClr val="678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1" name="Rectangle 10"/>
            <p:cNvSpPr/>
            <p:nvPr userDrawn="1"/>
          </p:nvSpPr>
          <p:spPr>
            <a:xfrm>
              <a:off x="152400" y="955921"/>
              <a:ext cx="609600" cy="228600"/>
            </a:xfrm>
            <a:prstGeom prst="rect">
              <a:avLst/>
            </a:prstGeom>
            <a:solidFill>
              <a:srgbClr val="5C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12" name="Rectangle 11"/>
            <p:cNvSpPr/>
            <p:nvPr userDrawn="1"/>
          </p:nvSpPr>
          <p:spPr>
            <a:xfrm>
              <a:off x="152400" y="1182132"/>
              <a:ext cx="609600" cy="228600"/>
            </a:xfrm>
            <a:prstGeom prst="rect">
              <a:avLst/>
            </a:prstGeom>
            <a:solidFill>
              <a:srgbClr val="4B8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spTree>
    <p:extLst>
      <p:ext uri="{BB962C8B-B14F-4D97-AF65-F5344CB8AC3E}">
        <p14:creationId xmlns:p14="http://schemas.microsoft.com/office/powerpoint/2010/main" val="1526806023"/>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671" r:id="rId3"/>
    <p:sldLayoutId id="2147483673" r:id="rId4"/>
    <p:sldLayoutId id="2147483672" r:id="rId5"/>
    <p:sldLayoutId id="2147483689" r:id="rId6"/>
    <p:sldLayoutId id="2147483675" r:id="rId7"/>
    <p:sldLayoutId id="2147483676" r:id="rId8"/>
    <p:sldLayoutId id="2147483677" r:id="rId9"/>
    <p:sldLayoutId id="2147483678" r:id="rId10"/>
    <p:sldLayoutId id="2147483688" r:id="rId11"/>
    <p:sldLayoutId id="2147483687" r:id="rId12"/>
  </p:sldLayoutIdLst>
  <p:hf sldNum="0" hdr="0" ftr="0" dt="0"/>
  <p:txStyles>
    <p:titleStyle>
      <a:lvl1pPr algn="l" defTabSz="685800" rtl="0" eaLnBrk="1" latinLnBrk="0" hangingPunct="1">
        <a:lnSpc>
          <a:spcPct val="90000"/>
        </a:lnSpc>
        <a:spcBef>
          <a:spcPct val="0"/>
        </a:spcBef>
        <a:buNone/>
        <a:defRPr sz="3300" b="1" i="0" kern="1200">
          <a:solidFill>
            <a:schemeClr val="accent6"/>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accent5"/>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accent5"/>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accent5"/>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accent5"/>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6E14FA15-ABB6-8C40-B9E2-E9EB049C888A}"/>
              </a:ext>
            </a:extLst>
          </p:cNvPr>
          <p:cNvSpPr>
            <a:spLocks noGrp="1"/>
          </p:cNvSpPr>
          <p:nvPr>
            <p:ph type="subTitle" idx="1"/>
          </p:nvPr>
        </p:nvSpPr>
        <p:spPr/>
        <p:txBody>
          <a:bodyPr>
            <a:normAutofit fontScale="77500" lnSpcReduction="20000"/>
          </a:bodyPr>
          <a:lstStyle/>
          <a:p>
            <a:r>
              <a:rPr lang="en-US" dirty="0"/>
              <a:t>Brianne Glover</a:t>
            </a:r>
          </a:p>
          <a:p>
            <a:r>
              <a:rPr lang="en-US" dirty="0"/>
              <a:t>Senior Research Scientist</a:t>
            </a:r>
          </a:p>
        </p:txBody>
      </p:sp>
      <p:sp>
        <p:nvSpPr>
          <p:cNvPr id="6" name="Title 5">
            <a:extLst>
              <a:ext uri="{FF2B5EF4-FFF2-40B4-BE49-F238E27FC236}">
                <a16:creationId xmlns:a16="http://schemas.microsoft.com/office/drawing/2014/main" id="{E625EFEA-828C-4845-93C9-1CCBF9C6BC0E}"/>
              </a:ext>
            </a:extLst>
          </p:cNvPr>
          <p:cNvSpPr>
            <a:spLocks noGrp="1"/>
          </p:cNvSpPr>
          <p:nvPr>
            <p:ph type="ctrTitle"/>
          </p:nvPr>
        </p:nvSpPr>
        <p:spPr/>
        <p:txBody>
          <a:bodyPr>
            <a:normAutofit fontScale="90000"/>
          </a:bodyPr>
          <a:lstStyle/>
          <a:p>
            <a:r>
              <a:rPr lang="en-US" dirty="0"/>
              <a:t>Local Area Benefit/Cost Evaluation System</a:t>
            </a:r>
          </a:p>
        </p:txBody>
      </p:sp>
    </p:spTree>
    <p:extLst>
      <p:ext uri="{BB962C8B-B14F-4D97-AF65-F5344CB8AC3E}">
        <p14:creationId xmlns:p14="http://schemas.microsoft.com/office/powerpoint/2010/main" val="2049677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D0F841-B959-F196-D0D4-3E579F5DC198}"/>
              </a:ext>
            </a:extLst>
          </p:cNvPr>
          <p:cNvPicPr>
            <a:picLocks noChangeAspect="1"/>
          </p:cNvPicPr>
          <p:nvPr/>
        </p:nvPicPr>
        <p:blipFill>
          <a:blip r:embed="rId3"/>
          <a:stretch>
            <a:fillRect/>
          </a:stretch>
        </p:blipFill>
        <p:spPr>
          <a:xfrm>
            <a:off x="0" y="1251493"/>
            <a:ext cx="9144000" cy="2640513"/>
          </a:xfrm>
          <a:prstGeom prst="rect">
            <a:avLst/>
          </a:prstGeom>
        </p:spPr>
      </p:pic>
      <p:sp>
        <p:nvSpPr>
          <p:cNvPr id="2" name="Rectangle 1">
            <a:extLst>
              <a:ext uri="{FF2B5EF4-FFF2-40B4-BE49-F238E27FC236}">
                <a16:creationId xmlns:a16="http://schemas.microsoft.com/office/drawing/2014/main" id="{BCEC0A5F-5C92-5798-DD8D-C3E1089C6070}"/>
              </a:ext>
            </a:extLst>
          </p:cNvPr>
          <p:cNvSpPr/>
          <p:nvPr/>
        </p:nvSpPr>
        <p:spPr>
          <a:xfrm>
            <a:off x="0" y="1379220"/>
            <a:ext cx="739140" cy="2603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01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DC74E-9FD1-400C-9B5A-0BD865F9E88D}"/>
              </a:ext>
            </a:extLst>
          </p:cNvPr>
          <p:cNvPicPr>
            <a:picLocks noChangeAspect="1"/>
          </p:cNvPicPr>
          <p:nvPr/>
        </p:nvPicPr>
        <p:blipFill>
          <a:blip r:embed="rId3"/>
          <a:stretch>
            <a:fillRect/>
          </a:stretch>
        </p:blipFill>
        <p:spPr>
          <a:xfrm>
            <a:off x="1219200" y="0"/>
            <a:ext cx="6581607" cy="5143500"/>
          </a:xfrm>
          <a:prstGeom prst="rect">
            <a:avLst/>
          </a:prstGeom>
        </p:spPr>
      </p:pic>
      <p:sp>
        <p:nvSpPr>
          <p:cNvPr id="2" name="Rectangle 1">
            <a:extLst>
              <a:ext uri="{FF2B5EF4-FFF2-40B4-BE49-F238E27FC236}">
                <a16:creationId xmlns:a16="http://schemas.microsoft.com/office/drawing/2014/main" id="{87AA88E4-3A0C-83DA-A079-CD27627627BE}"/>
              </a:ext>
            </a:extLst>
          </p:cNvPr>
          <p:cNvSpPr/>
          <p:nvPr/>
        </p:nvSpPr>
        <p:spPr>
          <a:xfrm>
            <a:off x="1219200" y="220980"/>
            <a:ext cx="1021080" cy="2603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CD3F825-E36B-4BC6-619C-4630A09F3B53}"/>
              </a:ext>
            </a:extLst>
          </p:cNvPr>
          <p:cNvSpPr/>
          <p:nvPr/>
        </p:nvSpPr>
        <p:spPr>
          <a:xfrm rot="1884473">
            <a:off x="2001846" y="2718304"/>
            <a:ext cx="5388063" cy="1015663"/>
          </a:xfrm>
          <a:prstGeom prst="rect">
            <a:avLst/>
          </a:prstGeom>
          <a:noFill/>
        </p:spPr>
        <p:txBody>
          <a:bodyPr wrap="square" lIns="91440" tIns="45720" rIns="91440" bIns="45720">
            <a:spAutoFit/>
          </a:bodyPr>
          <a:lstStyle/>
          <a:p>
            <a:pPr algn="ctr"/>
            <a:r>
              <a:rPr lang="en-US" sz="6000" b="1" dirty="0">
                <a:ln w="12700" cmpd="sng">
                  <a:noFill/>
                  <a:prstDash val="solid"/>
                </a:ln>
                <a:solidFill>
                  <a:schemeClr val="accent5">
                    <a:lumMod val="20000"/>
                    <a:lumOff val="80000"/>
                  </a:schemeClr>
                </a:solidFill>
              </a:rPr>
              <a:t>EXAMPLE ONLY</a:t>
            </a:r>
            <a:endParaRPr lang="en-US" sz="6000" b="1" cap="none" spc="0" dirty="0">
              <a:ln w="12700" cmpd="sng">
                <a:noFill/>
                <a:prstDash val="solid"/>
              </a:ln>
              <a:solidFill>
                <a:schemeClr val="accent5">
                  <a:lumMod val="20000"/>
                  <a:lumOff val="80000"/>
                </a:schemeClr>
              </a:solidFill>
              <a:effectLst/>
            </a:endParaRPr>
          </a:p>
        </p:txBody>
      </p:sp>
    </p:spTree>
    <p:extLst>
      <p:ext uri="{BB962C8B-B14F-4D97-AF65-F5344CB8AC3E}">
        <p14:creationId xmlns:p14="http://schemas.microsoft.com/office/powerpoint/2010/main" val="1335498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Property Tax Model</a:t>
            </a:r>
          </a:p>
        </p:txBody>
      </p:sp>
    </p:spTree>
    <p:extLst>
      <p:ext uri="{BB962C8B-B14F-4D97-AF65-F5344CB8AC3E}">
        <p14:creationId xmlns:p14="http://schemas.microsoft.com/office/powerpoint/2010/main" val="211297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722AF-6E31-2EFA-7AAB-8890ECE49926}"/>
              </a:ext>
            </a:extLst>
          </p:cNvPr>
          <p:cNvPicPr>
            <a:picLocks noChangeAspect="1"/>
          </p:cNvPicPr>
          <p:nvPr/>
        </p:nvPicPr>
        <p:blipFill>
          <a:blip r:embed="rId3"/>
          <a:stretch>
            <a:fillRect/>
          </a:stretch>
        </p:blipFill>
        <p:spPr>
          <a:xfrm>
            <a:off x="250075" y="0"/>
            <a:ext cx="8643850" cy="5143500"/>
          </a:xfrm>
          <a:prstGeom prst="rect">
            <a:avLst/>
          </a:prstGeom>
        </p:spPr>
      </p:pic>
      <p:sp>
        <p:nvSpPr>
          <p:cNvPr id="2" name="Rectangle 1">
            <a:extLst>
              <a:ext uri="{FF2B5EF4-FFF2-40B4-BE49-F238E27FC236}">
                <a16:creationId xmlns:a16="http://schemas.microsoft.com/office/drawing/2014/main" id="{B5EC58EF-6450-8A70-84EF-BA9EA3DAD216}"/>
              </a:ext>
            </a:extLst>
          </p:cNvPr>
          <p:cNvSpPr/>
          <p:nvPr/>
        </p:nvSpPr>
        <p:spPr>
          <a:xfrm rot="1634907">
            <a:off x="3533472" y="1862180"/>
            <a:ext cx="4110804" cy="830997"/>
          </a:xfrm>
          <a:prstGeom prst="rect">
            <a:avLst/>
          </a:prstGeom>
          <a:noFill/>
        </p:spPr>
        <p:txBody>
          <a:bodyPr wrap="square" lIns="91440" tIns="45720" rIns="91440" bIns="45720">
            <a:spAutoFit/>
          </a:bodyPr>
          <a:lstStyle/>
          <a:p>
            <a:pPr algn="ctr"/>
            <a:r>
              <a:rPr lang="en-US" sz="4800" b="1" dirty="0">
                <a:ln w="12700" cmpd="sng">
                  <a:noFill/>
                  <a:prstDash val="solid"/>
                </a:ln>
                <a:solidFill>
                  <a:schemeClr val="accent5">
                    <a:lumMod val="40000"/>
                    <a:lumOff val="60000"/>
                  </a:schemeClr>
                </a:solidFill>
              </a:rPr>
              <a:t>EXAMPLE ONLY</a:t>
            </a:r>
            <a:endParaRPr lang="en-US" sz="4800" b="1" cap="none" spc="0" dirty="0">
              <a:ln w="12700" cmpd="sng">
                <a:noFill/>
                <a:prstDash val="solid"/>
              </a:ln>
              <a:solidFill>
                <a:schemeClr val="accent5">
                  <a:lumMod val="40000"/>
                  <a:lumOff val="60000"/>
                </a:schemeClr>
              </a:solidFill>
              <a:effectLst/>
            </a:endParaRPr>
          </a:p>
        </p:txBody>
      </p:sp>
    </p:spTree>
    <p:extLst>
      <p:ext uri="{BB962C8B-B14F-4D97-AF65-F5344CB8AC3E}">
        <p14:creationId xmlns:p14="http://schemas.microsoft.com/office/powerpoint/2010/main" val="163205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09E00C-4BF2-298D-ECE8-A845FFAFA0B9}"/>
              </a:ext>
            </a:extLst>
          </p:cNvPr>
          <p:cNvPicPr>
            <a:picLocks noChangeAspect="1"/>
          </p:cNvPicPr>
          <p:nvPr/>
        </p:nvPicPr>
        <p:blipFill>
          <a:blip r:embed="rId3"/>
          <a:stretch>
            <a:fillRect/>
          </a:stretch>
        </p:blipFill>
        <p:spPr>
          <a:xfrm>
            <a:off x="695325" y="600075"/>
            <a:ext cx="7753350" cy="3943350"/>
          </a:xfrm>
          <a:prstGeom prst="rect">
            <a:avLst/>
          </a:prstGeom>
        </p:spPr>
      </p:pic>
      <p:sp>
        <p:nvSpPr>
          <p:cNvPr id="2" name="Rectangle 1">
            <a:extLst>
              <a:ext uri="{FF2B5EF4-FFF2-40B4-BE49-F238E27FC236}">
                <a16:creationId xmlns:a16="http://schemas.microsoft.com/office/drawing/2014/main" id="{DA1674E7-13B7-1383-A5B8-D7AC85C4A3D1}"/>
              </a:ext>
            </a:extLst>
          </p:cNvPr>
          <p:cNvSpPr/>
          <p:nvPr/>
        </p:nvSpPr>
        <p:spPr>
          <a:xfrm rot="1237188">
            <a:off x="1493168" y="2274124"/>
            <a:ext cx="5749798" cy="1107996"/>
          </a:xfrm>
          <a:prstGeom prst="rect">
            <a:avLst/>
          </a:prstGeom>
          <a:noFill/>
        </p:spPr>
        <p:txBody>
          <a:bodyPr wrap="square" lIns="91440" tIns="45720" rIns="91440" bIns="45720">
            <a:spAutoFit/>
          </a:bodyPr>
          <a:lstStyle/>
          <a:p>
            <a:pPr algn="ctr"/>
            <a:r>
              <a:rPr lang="en-US" sz="6600" b="1" dirty="0">
                <a:ln w="12700" cmpd="sng">
                  <a:noFill/>
                  <a:prstDash val="solid"/>
                </a:ln>
                <a:solidFill>
                  <a:schemeClr val="accent5">
                    <a:lumMod val="40000"/>
                    <a:lumOff val="60000"/>
                  </a:schemeClr>
                </a:solidFill>
              </a:rPr>
              <a:t>EXAMPLE ONLY</a:t>
            </a:r>
            <a:endParaRPr lang="en-US" sz="6600" b="1" cap="none" spc="0" dirty="0">
              <a:ln w="12700" cmpd="sng">
                <a:noFill/>
                <a:prstDash val="solid"/>
              </a:ln>
              <a:solidFill>
                <a:schemeClr val="accent5">
                  <a:lumMod val="40000"/>
                  <a:lumOff val="60000"/>
                </a:schemeClr>
              </a:solidFill>
              <a:effectLst/>
            </a:endParaRPr>
          </a:p>
        </p:txBody>
      </p:sp>
    </p:spTree>
    <p:extLst>
      <p:ext uri="{BB962C8B-B14F-4D97-AF65-F5344CB8AC3E}">
        <p14:creationId xmlns:p14="http://schemas.microsoft.com/office/powerpoint/2010/main" val="639618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Sales and Use Tax Model</a:t>
            </a:r>
          </a:p>
        </p:txBody>
      </p:sp>
    </p:spTree>
    <p:extLst>
      <p:ext uri="{BB962C8B-B14F-4D97-AF65-F5344CB8AC3E}">
        <p14:creationId xmlns:p14="http://schemas.microsoft.com/office/powerpoint/2010/main" val="1181885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BEA17-230D-235E-434B-5A5172A7E756}"/>
              </a:ext>
            </a:extLst>
          </p:cNvPr>
          <p:cNvPicPr>
            <a:picLocks noChangeAspect="1"/>
          </p:cNvPicPr>
          <p:nvPr/>
        </p:nvPicPr>
        <p:blipFill>
          <a:blip r:embed="rId3"/>
          <a:stretch>
            <a:fillRect/>
          </a:stretch>
        </p:blipFill>
        <p:spPr>
          <a:xfrm>
            <a:off x="542790" y="0"/>
            <a:ext cx="8058419" cy="5143500"/>
          </a:xfrm>
          <a:prstGeom prst="rect">
            <a:avLst/>
          </a:prstGeom>
        </p:spPr>
      </p:pic>
      <p:sp>
        <p:nvSpPr>
          <p:cNvPr id="2" name="Rectangle 1">
            <a:extLst>
              <a:ext uri="{FF2B5EF4-FFF2-40B4-BE49-F238E27FC236}">
                <a16:creationId xmlns:a16="http://schemas.microsoft.com/office/drawing/2014/main" id="{04ABFFEE-23CF-7B00-DA99-C1CECEDFAAA9}"/>
              </a:ext>
            </a:extLst>
          </p:cNvPr>
          <p:cNvSpPr/>
          <p:nvPr/>
        </p:nvSpPr>
        <p:spPr>
          <a:xfrm rot="2930995">
            <a:off x="5093823" y="2156251"/>
            <a:ext cx="4110804" cy="830997"/>
          </a:xfrm>
          <a:prstGeom prst="rect">
            <a:avLst/>
          </a:prstGeom>
          <a:noFill/>
        </p:spPr>
        <p:txBody>
          <a:bodyPr wrap="square" lIns="91440" tIns="45720" rIns="91440" bIns="45720">
            <a:spAutoFit/>
          </a:bodyPr>
          <a:lstStyle/>
          <a:p>
            <a:pPr algn="ctr"/>
            <a:r>
              <a:rPr lang="en-US" sz="4800" b="1" dirty="0">
                <a:ln w="12700" cmpd="sng">
                  <a:noFill/>
                  <a:prstDash val="solid"/>
                </a:ln>
                <a:solidFill>
                  <a:schemeClr val="accent5">
                    <a:lumMod val="40000"/>
                    <a:lumOff val="60000"/>
                  </a:schemeClr>
                </a:solidFill>
              </a:rPr>
              <a:t>EXAMPLE ONLY</a:t>
            </a:r>
            <a:endParaRPr lang="en-US" sz="4800" b="1" cap="none" spc="0" dirty="0">
              <a:ln w="12700" cmpd="sng">
                <a:noFill/>
                <a:prstDash val="solid"/>
              </a:ln>
              <a:solidFill>
                <a:schemeClr val="accent5">
                  <a:lumMod val="40000"/>
                  <a:lumOff val="60000"/>
                </a:schemeClr>
              </a:solidFill>
              <a:effectLst/>
            </a:endParaRPr>
          </a:p>
        </p:txBody>
      </p:sp>
    </p:spTree>
    <p:extLst>
      <p:ext uri="{BB962C8B-B14F-4D97-AF65-F5344CB8AC3E}">
        <p14:creationId xmlns:p14="http://schemas.microsoft.com/office/powerpoint/2010/main" val="2024947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Economic Impacts Model</a:t>
            </a:r>
          </a:p>
        </p:txBody>
      </p:sp>
    </p:spTree>
    <p:extLst>
      <p:ext uri="{BB962C8B-B14F-4D97-AF65-F5344CB8AC3E}">
        <p14:creationId xmlns:p14="http://schemas.microsoft.com/office/powerpoint/2010/main" val="1306373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DE2F9-ECEF-97DC-B07C-4442B355EF1F}"/>
              </a:ext>
            </a:extLst>
          </p:cNvPr>
          <p:cNvPicPr>
            <a:picLocks noChangeAspect="1"/>
          </p:cNvPicPr>
          <p:nvPr/>
        </p:nvPicPr>
        <p:blipFill rotWithShape="1">
          <a:blip r:embed="rId3"/>
          <a:srcRect r="4914"/>
          <a:stretch/>
        </p:blipFill>
        <p:spPr>
          <a:xfrm>
            <a:off x="9170" y="715980"/>
            <a:ext cx="9125659" cy="3639435"/>
          </a:xfrm>
          <a:prstGeom prst="rect">
            <a:avLst/>
          </a:prstGeom>
        </p:spPr>
      </p:pic>
      <p:sp>
        <p:nvSpPr>
          <p:cNvPr id="2" name="Rectangle 1">
            <a:extLst>
              <a:ext uri="{FF2B5EF4-FFF2-40B4-BE49-F238E27FC236}">
                <a16:creationId xmlns:a16="http://schemas.microsoft.com/office/drawing/2014/main" id="{680F5A7A-DF19-7529-D94F-BA02698F7714}"/>
              </a:ext>
            </a:extLst>
          </p:cNvPr>
          <p:cNvSpPr/>
          <p:nvPr/>
        </p:nvSpPr>
        <p:spPr>
          <a:xfrm rot="1001181">
            <a:off x="1536182" y="2072605"/>
            <a:ext cx="6465024" cy="1107996"/>
          </a:xfrm>
          <a:prstGeom prst="rect">
            <a:avLst/>
          </a:prstGeom>
          <a:noFill/>
        </p:spPr>
        <p:txBody>
          <a:bodyPr wrap="square" lIns="91440" tIns="45720" rIns="91440" bIns="45720">
            <a:spAutoFit/>
          </a:bodyPr>
          <a:lstStyle/>
          <a:p>
            <a:pPr algn="ctr"/>
            <a:r>
              <a:rPr lang="en-US" sz="6600" b="1" dirty="0">
                <a:ln w="12700" cmpd="sng">
                  <a:noFill/>
                  <a:prstDash val="solid"/>
                </a:ln>
                <a:solidFill>
                  <a:schemeClr val="accent5">
                    <a:lumMod val="40000"/>
                    <a:lumOff val="60000"/>
                  </a:schemeClr>
                </a:solidFill>
              </a:rPr>
              <a:t>EXAMPLE ONLY</a:t>
            </a:r>
            <a:endParaRPr lang="en-US" sz="6600" b="1" cap="none" spc="0" dirty="0">
              <a:ln w="12700" cmpd="sng">
                <a:noFill/>
                <a:prstDash val="solid"/>
              </a:ln>
              <a:solidFill>
                <a:schemeClr val="accent5">
                  <a:lumMod val="40000"/>
                  <a:lumOff val="60000"/>
                </a:schemeClr>
              </a:solidFill>
              <a:effectLst/>
            </a:endParaRPr>
          </a:p>
        </p:txBody>
      </p:sp>
    </p:spTree>
    <p:extLst>
      <p:ext uri="{BB962C8B-B14F-4D97-AF65-F5344CB8AC3E}">
        <p14:creationId xmlns:p14="http://schemas.microsoft.com/office/powerpoint/2010/main" val="108578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Traveler Impacts Model</a:t>
            </a:r>
          </a:p>
        </p:txBody>
      </p:sp>
    </p:spTree>
    <p:extLst>
      <p:ext uri="{BB962C8B-B14F-4D97-AF65-F5344CB8AC3E}">
        <p14:creationId xmlns:p14="http://schemas.microsoft.com/office/powerpoint/2010/main" val="693182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612B-748E-88E8-A5E1-7D62AF8D6927}"/>
              </a:ext>
            </a:extLst>
          </p:cNvPr>
          <p:cNvSpPr>
            <a:spLocks noGrp="1"/>
          </p:cNvSpPr>
          <p:nvPr>
            <p:ph type="title"/>
          </p:nvPr>
        </p:nvSpPr>
        <p:spPr/>
        <p:txBody>
          <a:bodyPr/>
          <a:lstStyle/>
          <a:p>
            <a:r>
              <a:rPr lang="en-US" dirty="0"/>
              <a:t>Model Background</a:t>
            </a:r>
          </a:p>
        </p:txBody>
      </p:sp>
      <p:sp>
        <p:nvSpPr>
          <p:cNvPr id="3" name="Content Placeholder 2">
            <a:extLst>
              <a:ext uri="{FF2B5EF4-FFF2-40B4-BE49-F238E27FC236}">
                <a16:creationId xmlns:a16="http://schemas.microsoft.com/office/drawing/2014/main" id="{AB018782-6FA5-ADE3-9D14-B75D3061AB97}"/>
              </a:ext>
            </a:extLst>
          </p:cNvPr>
          <p:cNvSpPr>
            <a:spLocks noGrp="1"/>
          </p:cNvSpPr>
          <p:nvPr>
            <p:ph idx="1"/>
          </p:nvPr>
        </p:nvSpPr>
        <p:spPr/>
        <p:txBody>
          <a:bodyPr>
            <a:normAutofit/>
          </a:bodyPr>
          <a:lstStyle/>
          <a:p>
            <a:r>
              <a:rPr lang="en-US" sz="2400" b="0" i="0" u="none" strike="noStrike" baseline="0" dirty="0">
                <a:solidFill>
                  <a:srgbClr val="000000"/>
                </a:solidFill>
                <a:latin typeface="Calibri" panose="020F0502020204030204" pitchFamily="34" charset="0"/>
              </a:rPr>
              <a:t>This tool estimates property and sales tax impacts, primary and secondary employment figures, and regional economic activity impacts related to the construction and operation of prospective DART rail and bus rapid transit (BRT) stations</a:t>
            </a:r>
          </a:p>
          <a:p>
            <a:endParaRPr lang="en-US" sz="2400" dirty="0">
              <a:solidFill>
                <a:srgbClr val="000000"/>
              </a:solidFill>
              <a:latin typeface="Calibri" panose="020F0502020204030204" pitchFamily="34" charset="0"/>
            </a:endParaRPr>
          </a:p>
          <a:p>
            <a:r>
              <a:rPr lang="en-US" sz="2400" b="0" i="0" u="none" strike="noStrike" baseline="0" dirty="0">
                <a:solidFill>
                  <a:srgbClr val="000000"/>
                </a:solidFill>
                <a:latin typeface="Calibri" panose="020F0502020204030204" pitchFamily="34" charset="0"/>
              </a:rPr>
              <a:t> Originally created for DART in 2015</a:t>
            </a:r>
          </a:p>
          <a:p>
            <a:pPr lvl="1"/>
            <a:r>
              <a:rPr lang="en-US" sz="2100" dirty="0">
                <a:solidFill>
                  <a:srgbClr val="000000"/>
                </a:solidFill>
                <a:latin typeface="Calibri" panose="020F0502020204030204" pitchFamily="34" charset="0"/>
              </a:rPr>
              <a:t>TTI collects and tracks sales and property tax data/rates through out the year and pushes it to the web model once or twice a year</a:t>
            </a:r>
          </a:p>
          <a:p>
            <a:pPr lvl="1"/>
            <a:endParaRPr lang="en-US" sz="2100" b="0" i="0" u="none" strike="noStrike" baseline="0" dirty="0">
              <a:solidFill>
                <a:srgbClr val="000000"/>
              </a:solidFill>
              <a:latin typeface="Calibri" panose="020F0502020204030204" pitchFamily="34" charset="0"/>
            </a:endParaRPr>
          </a:p>
          <a:p>
            <a:endParaRPr lang="en-US" sz="2800" dirty="0"/>
          </a:p>
        </p:txBody>
      </p:sp>
    </p:spTree>
    <p:extLst>
      <p:ext uri="{BB962C8B-B14F-4D97-AF65-F5344CB8AC3E}">
        <p14:creationId xmlns:p14="http://schemas.microsoft.com/office/powerpoint/2010/main" val="1464912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E9113-73A8-5E2A-5791-26104AE842B6}"/>
              </a:ext>
            </a:extLst>
          </p:cNvPr>
          <p:cNvPicPr>
            <a:picLocks noChangeAspect="1"/>
          </p:cNvPicPr>
          <p:nvPr/>
        </p:nvPicPr>
        <p:blipFill>
          <a:blip r:embed="rId3"/>
          <a:stretch>
            <a:fillRect/>
          </a:stretch>
        </p:blipFill>
        <p:spPr>
          <a:xfrm>
            <a:off x="0" y="759122"/>
            <a:ext cx="9144000" cy="3625256"/>
          </a:xfrm>
          <a:prstGeom prst="rect">
            <a:avLst/>
          </a:prstGeom>
        </p:spPr>
      </p:pic>
      <p:sp>
        <p:nvSpPr>
          <p:cNvPr id="4" name="Rectangle 3">
            <a:extLst>
              <a:ext uri="{FF2B5EF4-FFF2-40B4-BE49-F238E27FC236}">
                <a16:creationId xmlns:a16="http://schemas.microsoft.com/office/drawing/2014/main" id="{A376295F-C605-BA97-C822-1913D83E7453}"/>
              </a:ext>
            </a:extLst>
          </p:cNvPr>
          <p:cNvSpPr/>
          <p:nvPr/>
        </p:nvSpPr>
        <p:spPr>
          <a:xfrm>
            <a:off x="7639050" y="1309688"/>
            <a:ext cx="276225" cy="138112"/>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1D15BCE-4965-86ED-DE39-F22FDBF31329}"/>
              </a:ext>
            </a:extLst>
          </p:cNvPr>
          <p:cNvSpPr/>
          <p:nvPr/>
        </p:nvSpPr>
        <p:spPr>
          <a:xfrm rot="1634907">
            <a:off x="4463202" y="2273701"/>
            <a:ext cx="4110804" cy="830997"/>
          </a:xfrm>
          <a:prstGeom prst="rect">
            <a:avLst/>
          </a:prstGeom>
          <a:noFill/>
        </p:spPr>
        <p:txBody>
          <a:bodyPr wrap="square" lIns="91440" tIns="45720" rIns="91440" bIns="45720">
            <a:spAutoFit/>
          </a:bodyPr>
          <a:lstStyle/>
          <a:p>
            <a:pPr algn="ctr"/>
            <a:r>
              <a:rPr lang="en-US" sz="4800" b="1" dirty="0">
                <a:ln w="12700" cmpd="sng">
                  <a:noFill/>
                  <a:prstDash val="solid"/>
                </a:ln>
                <a:solidFill>
                  <a:schemeClr val="accent5">
                    <a:lumMod val="20000"/>
                    <a:lumOff val="80000"/>
                  </a:schemeClr>
                </a:solidFill>
              </a:rPr>
              <a:t>EXAMPLE ONLY</a:t>
            </a:r>
            <a:endParaRPr lang="en-US" sz="4800" b="1" cap="none" spc="0" dirty="0">
              <a:ln w="12700" cmpd="sng">
                <a:noFill/>
                <a:prstDash val="solid"/>
              </a:ln>
              <a:solidFill>
                <a:schemeClr val="accent5">
                  <a:lumMod val="20000"/>
                  <a:lumOff val="80000"/>
                </a:schemeClr>
              </a:solidFill>
              <a:effectLst/>
            </a:endParaRPr>
          </a:p>
        </p:txBody>
      </p:sp>
    </p:spTree>
    <p:extLst>
      <p:ext uri="{BB962C8B-B14F-4D97-AF65-F5344CB8AC3E}">
        <p14:creationId xmlns:p14="http://schemas.microsoft.com/office/powerpoint/2010/main" val="4202361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t>Development Model</a:t>
            </a:r>
          </a:p>
        </p:txBody>
      </p:sp>
    </p:spTree>
    <p:extLst>
      <p:ext uri="{BB962C8B-B14F-4D97-AF65-F5344CB8AC3E}">
        <p14:creationId xmlns:p14="http://schemas.microsoft.com/office/powerpoint/2010/main" val="3862213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AF00F-DDF5-073A-C3C3-6F13A559C747}"/>
              </a:ext>
            </a:extLst>
          </p:cNvPr>
          <p:cNvPicPr>
            <a:picLocks noChangeAspect="1"/>
          </p:cNvPicPr>
          <p:nvPr/>
        </p:nvPicPr>
        <p:blipFill>
          <a:blip r:embed="rId3"/>
          <a:stretch>
            <a:fillRect/>
          </a:stretch>
        </p:blipFill>
        <p:spPr>
          <a:xfrm>
            <a:off x="0" y="739156"/>
            <a:ext cx="9144000" cy="3665188"/>
          </a:xfrm>
          <a:prstGeom prst="rect">
            <a:avLst/>
          </a:prstGeom>
        </p:spPr>
      </p:pic>
      <p:sp>
        <p:nvSpPr>
          <p:cNvPr id="2" name="Rectangle 1">
            <a:extLst>
              <a:ext uri="{FF2B5EF4-FFF2-40B4-BE49-F238E27FC236}">
                <a16:creationId xmlns:a16="http://schemas.microsoft.com/office/drawing/2014/main" id="{C07E1BF1-FD3C-B4F1-E36D-BF06D5877309}"/>
              </a:ext>
            </a:extLst>
          </p:cNvPr>
          <p:cNvSpPr/>
          <p:nvPr/>
        </p:nvSpPr>
        <p:spPr>
          <a:xfrm rot="20349702">
            <a:off x="4534148" y="2335147"/>
            <a:ext cx="4110804" cy="830997"/>
          </a:xfrm>
          <a:prstGeom prst="rect">
            <a:avLst/>
          </a:prstGeom>
          <a:noFill/>
        </p:spPr>
        <p:txBody>
          <a:bodyPr wrap="square" lIns="91440" tIns="45720" rIns="91440" bIns="45720">
            <a:spAutoFit/>
          </a:bodyPr>
          <a:lstStyle/>
          <a:p>
            <a:pPr algn="ctr"/>
            <a:r>
              <a:rPr lang="en-US" sz="4800" b="1" dirty="0">
                <a:ln w="12700" cmpd="sng">
                  <a:noFill/>
                  <a:prstDash val="solid"/>
                </a:ln>
                <a:solidFill>
                  <a:schemeClr val="accent5">
                    <a:lumMod val="40000"/>
                    <a:lumOff val="60000"/>
                  </a:schemeClr>
                </a:solidFill>
              </a:rPr>
              <a:t>EXAMPLE ONLY</a:t>
            </a:r>
            <a:endParaRPr lang="en-US" sz="4800" b="1" cap="none" spc="0" dirty="0">
              <a:ln w="12700" cmpd="sng">
                <a:noFill/>
                <a:prstDash val="solid"/>
              </a:ln>
              <a:solidFill>
                <a:schemeClr val="accent5">
                  <a:lumMod val="40000"/>
                  <a:lumOff val="60000"/>
                </a:schemeClr>
              </a:solidFill>
              <a:effectLst/>
            </a:endParaRPr>
          </a:p>
        </p:txBody>
      </p:sp>
    </p:spTree>
    <p:extLst>
      <p:ext uri="{BB962C8B-B14F-4D97-AF65-F5344CB8AC3E}">
        <p14:creationId xmlns:p14="http://schemas.microsoft.com/office/powerpoint/2010/main" val="2736357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B278-4E04-A98F-6B0D-5BB71EC7972B}"/>
              </a:ext>
            </a:extLst>
          </p:cNvPr>
          <p:cNvSpPr>
            <a:spLocks noGrp="1"/>
          </p:cNvSpPr>
          <p:nvPr>
            <p:ph type="title"/>
          </p:nvPr>
        </p:nvSpPr>
        <p:spPr/>
        <p:txBody>
          <a:bodyPr>
            <a:normAutofit/>
          </a:bodyPr>
          <a:lstStyle/>
          <a:p>
            <a:r>
              <a:rPr lang="en-US" sz="2800" dirty="0"/>
              <a:t>Conclusion</a:t>
            </a:r>
          </a:p>
        </p:txBody>
      </p:sp>
      <p:sp>
        <p:nvSpPr>
          <p:cNvPr id="4" name="Content Placeholder 3">
            <a:extLst>
              <a:ext uri="{FF2B5EF4-FFF2-40B4-BE49-F238E27FC236}">
                <a16:creationId xmlns:a16="http://schemas.microsoft.com/office/drawing/2014/main" id="{8CB36911-0D45-0F50-CC8B-8ED47835D393}"/>
              </a:ext>
            </a:extLst>
          </p:cNvPr>
          <p:cNvSpPr>
            <a:spLocks noGrp="1"/>
          </p:cNvSpPr>
          <p:nvPr>
            <p:ph sz="half" idx="2"/>
          </p:nvPr>
        </p:nvSpPr>
        <p:spPr/>
        <p:txBody>
          <a:bodyPr/>
          <a:lstStyle/>
          <a:p>
            <a:r>
              <a:rPr lang="en-US" dirty="0"/>
              <a:t>Similar model could be used to look at existing stations- allow for “what if” analyses using historical data.</a:t>
            </a:r>
          </a:p>
          <a:p>
            <a:endParaRPr lang="en-US" dirty="0"/>
          </a:p>
          <a:p>
            <a:r>
              <a:rPr lang="en-US" dirty="0"/>
              <a:t>Development Model is a standalone model</a:t>
            </a:r>
          </a:p>
          <a:p>
            <a:endParaRPr lang="en-US" dirty="0"/>
          </a:p>
          <a:p>
            <a:r>
              <a:rPr lang="en-US" dirty="0"/>
              <a:t>BCA/Traveler Impacts could be revisited periodically as costs change</a:t>
            </a:r>
          </a:p>
          <a:p>
            <a:endParaRPr lang="en-US" dirty="0"/>
          </a:p>
          <a:p>
            <a:r>
              <a:rPr lang="en-US" dirty="0"/>
              <a:t>Background data needs to be updated on a continual basis</a:t>
            </a:r>
          </a:p>
        </p:txBody>
      </p:sp>
    </p:spTree>
    <p:extLst>
      <p:ext uri="{BB962C8B-B14F-4D97-AF65-F5344CB8AC3E}">
        <p14:creationId xmlns:p14="http://schemas.microsoft.com/office/powerpoint/2010/main" val="193373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sp>
        <p:nvSpPr>
          <p:cNvPr id="9" name="Text Placeholder 8"/>
          <p:cNvSpPr>
            <a:spLocks noGrp="1"/>
          </p:cNvSpPr>
          <p:nvPr>
            <p:ph type="body" sz="quarter" idx="10"/>
          </p:nvPr>
        </p:nvSpPr>
        <p:spPr/>
        <p:txBody>
          <a:bodyPr>
            <a:normAutofit fontScale="92500" lnSpcReduction="20000"/>
          </a:bodyPr>
          <a:lstStyle/>
          <a:p>
            <a:r>
              <a:rPr lang="en-US" dirty="0"/>
              <a:t>Brianne Glover</a:t>
            </a:r>
          </a:p>
        </p:txBody>
      </p:sp>
      <p:sp>
        <p:nvSpPr>
          <p:cNvPr id="10" name="Text Placeholder 9"/>
          <p:cNvSpPr>
            <a:spLocks noGrp="1"/>
          </p:cNvSpPr>
          <p:nvPr>
            <p:ph type="body" sz="quarter" idx="11"/>
          </p:nvPr>
        </p:nvSpPr>
        <p:spPr/>
        <p:txBody>
          <a:bodyPr/>
          <a:lstStyle/>
          <a:p>
            <a:r>
              <a:rPr lang="en-US" dirty="0"/>
              <a:t>B-glover@tti.tamu.edu</a:t>
            </a:r>
          </a:p>
        </p:txBody>
      </p:sp>
    </p:spTree>
    <p:extLst>
      <p:ext uri="{BB962C8B-B14F-4D97-AF65-F5344CB8AC3E}">
        <p14:creationId xmlns:p14="http://schemas.microsoft.com/office/powerpoint/2010/main" val="1425428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20E3685-247E-B359-AB6B-AE2B37157F9B}"/>
              </a:ext>
            </a:extLst>
          </p:cNvPr>
          <p:cNvGrpSpPr/>
          <p:nvPr/>
        </p:nvGrpSpPr>
        <p:grpSpPr>
          <a:xfrm>
            <a:off x="75627" y="622631"/>
            <a:ext cx="8987692" cy="3745612"/>
            <a:chOff x="100668" y="244205"/>
            <a:chExt cx="11887200" cy="5593609"/>
          </a:xfrm>
        </p:grpSpPr>
        <p:pic>
          <p:nvPicPr>
            <p:cNvPr id="17" name="Picture 16">
              <a:extLst>
                <a:ext uri="{FF2B5EF4-FFF2-40B4-BE49-F238E27FC236}">
                  <a16:creationId xmlns:a16="http://schemas.microsoft.com/office/drawing/2014/main" id="{2F9C963E-C714-FA5E-2361-B8D6CBD204BB}"/>
                </a:ext>
              </a:extLst>
            </p:cNvPr>
            <p:cNvPicPr>
              <a:picLocks noChangeAspect="1"/>
            </p:cNvPicPr>
            <p:nvPr/>
          </p:nvPicPr>
          <p:blipFill>
            <a:blip r:embed="rId3"/>
            <a:stretch>
              <a:fillRect/>
            </a:stretch>
          </p:blipFill>
          <p:spPr>
            <a:xfrm>
              <a:off x="100668" y="244205"/>
              <a:ext cx="11887200" cy="5593609"/>
            </a:xfrm>
            <a:prstGeom prst="rect">
              <a:avLst/>
            </a:prstGeom>
          </p:spPr>
        </p:pic>
        <p:sp>
          <p:nvSpPr>
            <p:cNvPr id="18" name="Rectangle 17">
              <a:extLst>
                <a:ext uri="{FF2B5EF4-FFF2-40B4-BE49-F238E27FC236}">
                  <a16:creationId xmlns:a16="http://schemas.microsoft.com/office/drawing/2014/main" id="{E7C9E2E8-ECF1-57C6-7B22-B9F2A8C9EBCA}"/>
                </a:ext>
              </a:extLst>
            </p:cNvPr>
            <p:cNvSpPr/>
            <p:nvPr/>
          </p:nvSpPr>
          <p:spPr>
            <a:xfrm>
              <a:off x="2396696" y="264143"/>
              <a:ext cx="5379898" cy="28522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15BA7C5-66BA-CEB2-72D3-B5D405BEDE96}"/>
                </a:ext>
              </a:extLst>
            </p:cNvPr>
            <p:cNvCxnSpPr/>
            <p:nvPr/>
          </p:nvCxnSpPr>
          <p:spPr>
            <a:xfrm flipH="1" flipV="1">
              <a:off x="6526635" y="629582"/>
              <a:ext cx="335052" cy="36800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CE116DB-2E6A-DD8A-9FDC-8B90875E851B}"/>
                </a:ext>
              </a:extLst>
            </p:cNvPr>
            <p:cNvSpPr txBox="1"/>
            <p:nvPr/>
          </p:nvSpPr>
          <p:spPr>
            <a:xfrm>
              <a:off x="6861687" y="997588"/>
              <a:ext cx="2274982" cy="369332"/>
            </a:xfrm>
            <a:prstGeom prst="rect">
              <a:avLst/>
            </a:prstGeom>
            <a:solidFill>
              <a:schemeClr val="bg1"/>
            </a:solidFill>
          </p:spPr>
          <p:txBody>
            <a:bodyPr wrap="none" rtlCol="0">
              <a:spAutoFit/>
            </a:bodyPr>
            <a:lstStyle/>
            <a:p>
              <a:r>
                <a:rPr lang="en-US" dirty="0"/>
                <a:t>Access LAB-CE Models</a:t>
              </a:r>
            </a:p>
          </p:txBody>
        </p:sp>
        <p:sp>
          <p:nvSpPr>
            <p:cNvPr id="21" name="Rectangle 20">
              <a:extLst>
                <a:ext uri="{FF2B5EF4-FFF2-40B4-BE49-F238E27FC236}">
                  <a16:creationId xmlns:a16="http://schemas.microsoft.com/office/drawing/2014/main" id="{2BAEAD4B-E90D-6261-FBEB-C2A83DFFF276}"/>
                </a:ext>
              </a:extLst>
            </p:cNvPr>
            <p:cNvSpPr/>
            <p:nvPr/>
          </p:nvSpPr>
          <p:spPr>
            <a:xfrm>
              <a:off x="249508" y="3854742"/>
              <a:ext cx="765559" cy="28522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22BBD20D-F6C9-62D4-ED19-96C95DB38AF8}"/>
                </a:ext>
              </a:extLst>
            </p:cNvPr>
            <p:cNvCxnSpPr/>
            <p:nvPr/>
          </p:nvCxnSpPr>
          <p:spPr>
            <a:xfrm flipH="1" flipV="1">
              <a:off x="1015067" y="4139967"/>
              <a:ext cx="309885" cy="28779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D5CC473-9AD0-2C63-7371-2C572D9F5A38}"/>
                </a:ext>
              </a:extLst>
            </p:cNvPr>
            <p:cNvSpPr txBox="1"/>
            <p:nvPr/>
          </p:nvSpPr>
          <p:spPr>
            <a:xfrm>
              <a:off x="1324952" y="4260464"/>
              <a:ext cx="2781146" cy="369332"/>
            </a:xfrm>
            <a:prstGeom prst="rect">
              <a:avLst/>
            </a:prstGeom>
            <a:solidFill>
              <a:schemeClr val="bg1"/>
            </a:solidFill>
          </p:spPr>
          <p:txBody>
            <a:bodyPr wrap="none" rtlCol="0">
              <a:spAutoFit/>
            </a:bodyPr>
            <a:lstStyle/>
            <a:p>
              <a:r>
                <a:rPr lang="en-US" dirty="0"/>
                <a:t>Begin Scenario Wizard Here</a:t>
              </a:r>
            </a:p>
          </p:txBody>
        </p:sp>
      </p:grpSp>
    </p:spTree>
    <p:extLst>
      <p:ext uri="{BB962C8B-B14F-4D97-AF65-F5344CB8AC3E}">
        <p14:creationId xmlns:p14="http://schemas.microsoft.com/office/powerpoint/2010/main" val="927772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57CEF77-9CAD-0A73-AF12-B2BC66EFDBEC}"/>
              </a:ext>
            </a:extLst>
          </p:cNvPr>
          <p:cNvSpPr>
            <a:spLocks noGrp="1"/>
          </p:cNvSpPr>
          <p:nvPr>
            <p:ph sz="half" idx="2"/>
          </p:nvPr>
        </p:nvSpPr>
        <p:spPr/>
        <p:txBody>
          <a:bodyPr>
            <a:normAutofit lnSpcReduction="10000"/>
          </a:bodyPr>
          <a:lstStyle/>
          <a:p>
            <a:r>
              <a:rPr lang="en-US" dirty="0"/>
              <a:t>Describe a Scenario</a:t>
            </a:r>
          </a:p>
          <a:p>
            <a:r>
              <a:rPr lang="en-US" dirty="0"/>
              <a:t>Land Use</a:t>
            </a:r>
          </a:p>
          <a:p>
            <a:r>
              <a:rPr lang="en-US" dirty="0"/>
              <a:t>Property Tax</a:t>
            </a:r>
          </a:p>
          <a:p>
            <a:r>
              <a:rPr lang="en-US" dirty="0"/>
              <a:t>Sales Tax</a:t>
            </a:r>
          </a:p>
          <a:p>
            <a:endParaRPr lang="en-US" dirty="0"/>
          </a:p>
          <a:p>
            <a:endParaRPr lang="en-US" dirty="0"/>
          </a:p>
          <a:p>
            <a:pPr marL="0" indent="0">
              <a:buNone/>
            </a:pPr>
            <a:r>
              <a:rPr lang="en-US" dirty="0"/>
              <a:t>Additional Sub-Models that are not part of the Scenario Wizard:</a:t>
            </a:r>
          </a:p>
          <a:p>
            <a:r>
              <a:rPr lang="en-US" dirty="0"/>
              <a:t>Economic Impacts</a:t>
            </a:r>
          </a:p>
          <a:p>
            <a:r>
              <a:rPr lang="en-US" dirty="0"/>
              <a:t>Traveler Impacts (BCA)</a:t>
            </a:r>
          </a:p>
          <a:p>
            <a:r>
              <a:rPr lang="en-US" dirty="0"/>
              <a:t>Development Model</a:t>
            </a:r>
          </a:p>
        </p:txBody>
      </p:sp>
      <p:sp>
        <p:nvSpPr>
          <p:cNvPr id="3" name="Title 2"/>
          <p:cNvSpPr>
            <a:spLocks noGrp="1"/>
          </p:cNvSpPr>
          <p:nvPr>
            <p:ph type="title"/>
          </p:nvPr>
        </p:nvSpPr>
        <p:spPr/>
        <p:txBody>
          <a:bodyPr>
            <a:normAutofit/>
          </a:bodyPr>
          <a:lstStyle/>
          <a:p>
            <a:r>
              <a:rPr lang="en-US" sz="2400" dirty="0"/>
              <a:t>Scenario Wizard</a:t>
            </a:r>
          </a:p>
        </p:txBody>
      </p:sp>
    </p:spTree>
    <p:extLst>
      <p:ext uri="{BB962C8B-B14F-4D97-AF65-F5344CB8AC3E}">
        <p14:creationId xmlns:p14="http://schemas.microsoft.com/office/powerpoint/2010/main" val="208737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899715-C7EA-D6B0-EDAA-EC72E8E59D0A}"/>
              </a:ext>
            </a:extLst>
          </p:cNvPr>
          <p:cNvPicPr>
            <a:picLocks noChangeAspect="1"/>
          </p:cNvPicPr>
          <p:nvPr/>
        </p:nvPicPr>
        <p:blipFill>
          <a:blip r:embed="rId3"/>
          <a:stretch>
            <a:fillRect/>
          </a:stretch>
        </p:blipFill>
        <p:spPr>
          <a:xfrm>
            <a:off x="0" y="416378"/>
            <a:ext cx="9144000" cy="4310743"/>
          </a:xfrm>
          <a:prstGeom prst="rect">
            <a:avLst/>
          </a:prstGeom>
        </p:spPr>
      </p:pic>
      <p:sp>
        <p:nvSpPr>
          <p:cNvPr id="5" name="Rectangle 4">
            <a:extLst>
              <a:ext uri="{FF2B5EF4-FFF2-40B4-BE49-F238E27FC236}">
                <a16:creationId xmlns:a16="http://schemas.microsoft.com/office/drawing/2014/main" id="{1EBD3EAA-6C32-F998-2F5E-97B241D520F1}"/>
              </a:ext>
            </a:extLst>
          </p:cNvPr>
          <p:cNvSpPr/>
          <p:nvPr/>
        </p:nvSpPr>
        <p:spPr>
          <a:xfrm>
            <a:off x="1819563" y="946149"/>
            <a:ext cx="5430981" cy="1279815"/>
          </a:xfrm>
          <a:prstGeom prst="rect">
            <a:avLst/>
          </a:prstGeom>
          <a:noFill/>
          <a:ln w="57150">
            <a:solidFill>
              <a:srgbClr val="FF000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899EF78-3BDD-9095-6CE6-917791452B72}"/>
              </a:ext>
            </a:extLst>
          </p:cNvPr>
          <p:cNvSpPr/>
          <p:nvPr/>
        </p:nvSpPr>
        <p:spPr>
          <a:xfrm>
            <a:off x="53340" y="685800"/>
            <a:ext cx="1485900" cy="2603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06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899715-C7EA-D6B0-EDAA-EC72E8E59D0A}"/>
              </a:ext>
            </a:extLst>
          </p:cNvPr>
          <p:cNvPicPr>
            <a:picLocks noChangeAspect="1"/>
          </p:cNvPicPr>
          <p:nvPr/>
        </p:nvPicPr>
        <p:blipFill>
          <a:blip r:embed="rId3"/>
          <a:stretch>
            <a:fillRect/>
          </a:stretch>
        </p:blipFill>
        <p:spPr>
          <a:xfrm>
            <a:off x="0" y="416378"/>
            <a:ext cx="9144000" cy="4310743"/>
          </a:xfrm>
          <a:prstGeom prst="rect">
            <a:avLst/>
          </a:prstGeom>
        </p:spPr>
      </p:pic>
      <p:sp>
        <p:nvSpPr>
          <p:cNvPr id="5" name="Rectangle 4">
            <a:extLst>
              <a:ext uri="{FF2B5EF4-FFF2-40B4-BE49-F238E27FC236}">
                <a16:creationId xmlns:a16="http://schemas.microsoft.com/office/drawing/2014/main" id="{1EBD3EAA-6C32-F998-2F5E-97B241D520F1}"/>
              </a:ext>
            </a:extLst>
          </p:cNvPr>
          <p:cNvSpPr/>
          <p:nvPr/>
        </p:nvSpPr>
        <p:spPr>
          <a:xfrm>
            <a:off x="1819563" y="2272145"/>
            <a:ext cx="5430981" cy="2161310"/>
          </a:xfrm>
          <a:prstGeom prst="rect">
            <a:avLst/>
          </a:prstGeom>
          <a:noFill/>
          <a:ln w="57150">
            <a:solidFill>
              <a:srgbClr val="FF000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541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40030-AA55-D785-887F-B902DE59F3FD}"/>
              </a:ext>
            </a:extLst>
          </p:cNvPr>
          <p:cNvPicPr>
            <a:picLocks noChangeAspect="1"/>
          </p:cNvPicPr>
          <p:nvPr/>
        </p:nvPicPr>
        <p:blipFill>
          <a:blip r:embed="rId3"/>
          <a:stretch>
            <a:fillRect/>
          </a:stretch>
        </p:blipFill>
        <p:spPr>
          <a:xfrm>
            <a:off x="0" y="449179"/>
            <a:ext cx="9144000" cy="3378038"/>
          </a:xfrm>
          <a:prstGeom prst="rect">
            <a:avLst/>
          </a:prstGeom>
        </p:spPr>
      </p:pic>
      <p:sp>
        <p:nvSpPr>
          <p:cNvPr id="2" name="Rectangle 1">
            <a:extLst>
              <a:ext uri="{FF2B5EF4-FFF2-40B4-BE49-F238E27FC236}">
                <a16:creationId xmlns:a16="http://schemas.microsoft.com/office/drawing/2014/main" id="{DB183FB6-869D-859F-90FD-488A7B99FB51}"/>
              </a:ext>
            </a:extLst>
          </p:cNvPr>
          <p:cNvSpPr/>
          <p:nvPr/>
        </p:nvSpPr>
        <p:spPr>
          <a:xfrm>
            <a:off x="0" y="572026"/>
            <a:ext cx="830580" cy="2603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730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2A7292-BEA4-054F-8A6E-81F6FD055AD0}"/>
              </a:ext>
            </a:extLst>
          </p:cNvPr>
          <p:cNvPicPr>
            <a:picLocks noChangeAspect="1"/>
          </p:cNvPicPr>
          <p:nvPr/>
        </p:nvPicPr>
        <p:blipFill rotWithShape="1">
          <a:blip r:embed="rId3"/>
          <a:srcRect l="13029" r="21011" b="32189"/>
          <a:stretch/>
        </p:blipFill>
        <p:spPr>
          <a:xfrm>
            <a:off x="1339273" y="179112"/>
            <a:ext cx="6031345" cy="1621980"/>
          </a:xfrm>
          <a:prstGeom prst="rect">
            <a:avLst/>
          </a:prstGeom>
        </p:spPr>
      </p:pic>
      <p:cxnSp>
        <p:nvCxnSpPr>
          <p:cNvPr id="6" name="Straight Arrow Connector 5">
            <a:extLst>
              <a:ext uri="{FF2B5EF4-FFF2-40B4-BE49-F238E27FC236}">
                <a16:creationId xmlns:a16="http://schemas.microsoft.com/office/drawing/2014/main" id="{15298415-361A-4687-4B59-F38E6D312124}"/>
              </a:ext>
            </a:extLst>
          </p:cNvPr>
          <p:cNvCxnSpPr>
            <a:cxnSpLocks/>
          </p:cNvCxnSpPr>
          <p:nvPr/>
        </p:nvCxnSpPr>
        <p:spPr>
          <a:xfrm>
            <a:off x="2198255" y="460664"/>
            <a:ext cx="803563" cy="519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BDEB6C7-F3DF-1B74-CBEE-9A0467F1CD9D}"/>
              </a:ext>
            </a:extLst>
          </p:cNvPr>
          <p:cNvCxnSpPr>
            <a:cxnSpLocks/>
          </p:cNvCxnSpPr>
          <p:nvPr/>
        </p:nvCxnSpPr>
        <p:spPr>
          <a:xfrm>
            <a:off x="2576945" y="1135340"/>
            <a:ext cx="803563" cy="519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1DBB1F6-A088-0553-CEDE-78B0E6D950FE}"/>
              </a:ext>
            </a:extLst>
          </p:cNvPr>
          <p:cNvCxnSpPr>
            <a:cxnSpLocks/>
          </p:cNvCxnSpPr>
          <p:nvPr/>
        </p:nvCxnSpPr>
        <p:spPr>
          <a:xfrm>
            <a:off x="3001818" y="1468005"/>
            <a:ext cx="803563" cy="519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941C3D-C197-AC76-D56B-B73C76272734}"/>
              </a:ext>
            </a:extLst>
          </p:cNvPr>
          <p:cNvCxnSpPr>
            <a:cxnSpLocks/>
          </p:cNvCxnSpPr>
          <p:nvPr/>
        </p:nvCxnSpPr>
        <p:spPr>
          <a:xfrm>
            <a:off x="2175163" y="788211"/>
            <a:ext cx="803563" cy="519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Content Placeholder 13">
            <a:extLst>
              <a:ext uri="{FF2B5EF4-FFF2-40B4-BE49-F238E27FC236}">
                <a16:creationId xmlns:a16="http://schemas.microsoft.com/office/drawing/2014/main" id="{DF7619DE-CB88-76D6-7566-DA71E2D179FB}"/>
              </a:ext>
            </a:extLst>
          </p:cNvPr>
          <p:cNvPicPr>
            <a:picLocks noGrp="1" noChangeAspect="1"/>
          </p:cNvPicPr>
          <p:nvPr>
            <p:ph idx="1"/>
          </p:nvPr>
        </p:nvPicPr>
        <p:blipFill>
          <a:blip r:embed="rId4"/>
          <a:stretch>
            <a:fillRect/>
          </a:stretch>
        </p:blipFill>
        <p:spPr>
          <a:xfrm>
            <a:off x="1773382" y="1800468"/>
            <a:ext cx="5163126" cy="3142131"/>
          </a:xfrm>
        </p:spPr>
      </p:pic>
    </p:spTree>
    <p:extLst>
      <p:ext uri="{BB962C8B-B14F-4D97-AF65-F5344CB8AC3E}">
        <p14:creationId xmlns:p14="http://schemas.microsoft.com/office/powerpoint/2010/main" val="183263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19E18-8E02-C039-70BE-31788623D0C2}"/>
              </a:ext>
            </a:extLst>
          </p:cNvPr>
          <p:cNvPicPr>
            <a:picLocks noChangeAspect="1"/>
          </p:cNvPicPr>
          <p:nvPr/>
        </p:nvPicPr>
        <p:blipFill>
          <a:blip r:embed="rId3"/>
          <a:stretch>
            <a:fillRect/>
          </a:stretch>
        </p:blipFill>
        <p:spPr>
          <a:xfrm>
            <a:off x="0" y="1206755"/>
            <a:ext cx="9144000" cy="2729990"/>
          </a:xfrm>
          <a:prstGeom prst="rect">
            <a:avLst/>
          </a:prstGeom>
        </p:spPr>
      </p:pic>
      <p:sp>
        <p:nvSpPr>
          <p:cNvPr id="2" name="Rectangle 1">
            <a:extLst>
              <a:ext uri="{FF2B5EF4-FFF2-40B4-BE49-F238E27FC236}">
                <a16:creationId xmlns:a16="http://schemas.microsoft.com/office/drawing/2014/main" id="{74D4A2AA-7521-90A9-EAB9-4F0665B326BB}"/>
              </a:ext>
            </a:extLst>
          </p:cNvPr>
          <p:cNvSpPr/>
          <p:nvPr/>
        </p:nvSpPr>
        <p:spPr>
          <a:xfrm>
            <a:off x="0" y="1379220"/>
            <a:ext cx="1021080" cy="2603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259988"/>
      </p:ext>
    </p:extLst>
  </p:cSld>
  <p:clrMapOvr>
    <a:masterClrMapping/>
  </p:clrMapOvr>
</p:sld>
</file>

<file path=ppt/theme/theme1.xml><?xml version="1.0" encoding="utf-8"?>
<a:theme xmlns:a="http://schemas.openxmlformats.org/drawingml/2006/main" name="Office Theme">
  <a:themeElements>
    <a:clrScheme name="TTI Colors 1">
      <a:dk1>
        <a:srgbClr val="18437D"/>
      </a:dk1>
      <a:lt1>
        <a:srgbClr val="FFFFFE"/>
      </a:lt1>
      <a:dk2>
        <a:srgbClr val="5C0823"/>
      </a:dk2>
      <a:lt2>
        <a:srgbClr val="DCAA37"/>
      </a:lt2>
      <a:accent1>
        <a:srgbClr val="678250"/>
      </a:accent1>
      <a:accent2>
        <a:srgbClr val="DCAA37"/>
      </a:accent2>
      <a:accent3>
        <a:srgbClr val="4B8992"/>
      </a:accent3>
      <a:accent4>
        <a:srgbClr val="808080"/>
      </a:accent4>
      <a:accent5>
        <a:srgbClr val="5E5E5E"/>
      </a:accent5>
      <a:accent6>
        <a:srgbClr val="5C0823"/>
      </a:accent6>
      <a:hlink>
        <a:srgbClr val="7E7F7E"/>
      </a:hlink>
      <a:folHlink>
        <a:srgbClr val="2494D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dae5281-2c2e-47b8-874c-9f12613bbc8e">
      <Terms xmlns="http://schemas.microsoft.com/office/infopath/2007/PartnerControls"/>
    </lcf76f155ced4ddcb4097134ff3c332f>
    <TaxCatchAll xmlns="03ca13c3-01c6-4702-9620-967ed6f9c32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DF8071ADBF4A4F8E49D34715452CE2" ma:contentTypeVersion="17" ma:contentTypeDescription="Create a new document." ma:contentTypeScope="" ma:versionID="9ae387d00ad7f5412d67a2ec36e223d0">
  <xsd:schema xmlns:xsd="http://www.w3.org/2001/XMLSchema" xmlns:xs="http://www.w3.org/2001/XMLSchema" xmlns:p="http://schemas.microsoft.com/office/2006/metadata/properties" xmlns:ns2="cdae5281-2c2e-47b8-874c-9f12613bbc8e" xmlns:ns3="03ca13c3-01c6-4702-9620-967ed6f9c328" targetNamespace="http://schemas.microsoft.com/office/2006/metadata/properties" ma:root="true" ma:fieldsID="837c96fb95b7ae263d3181e64c999fc6" ns2:_="" ns3:_="">
    <xsd:import namespace="cdae5281-2c2e-47b8-874c-9f12613bbc8e"/>
    <xsd:import namespace="03ca13c3-01c6-4702-9620-967ed6f9c3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ae5281-2c2e-47b8-874c-9f12613bbc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bbf02c-0cc7-4a19-a098-140ed2a185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ca13c3-01c6-4702-9620-967ed6f9c32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8e42417-8496-4c95-9df5-aedade6a6126}" ma:internalName="TaxCatchAll" ma:showField="CatchAllData" ma:web="03ca13c3-01c6-4702-9620-967ed6f9c3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71622F-A3A4-465C-B401-A2951769EB03}">
  <ds:schemaRefs>
    <ds:schemaRef ds:uri="http://schemas.microsoft.com/office/2006/metadata/properties"/>
    <ds:schemaRef ds:uri="http://schemas.microsoft.com/office/infopath/2007/PartnerControls"/>
    <ds:schemaRef ds:uri="cdae5281-2c2e-47b8-874c-9f12613bbc8e"/>
    <ds:schemaRef ds:uri="03ca13c3-01c6-4702-9620-967ed6f9c328"/>
  </ds:schemaRefs>
</ds:datastoreItem>
</file>

<file path=customXml/itemProps2.xml><?xml version="1.0" encoding="utf-8"?>
<ds:datastoreItem xmlns:ds="http://schemas.openxmlformats.org/officeDocument/2006/customXml" ds:itemID="{DE72B360-9013-4A9C-A26D-20B93B3CC0DD}">
  <ds:schemaRefs>
    <ds:schemaRef ds:uri="http://schemas.microsoft.com/sharepoint/v3/contenttype/forms"/>
  </ds:schemaRefs>
</ds:datastoreItem>
</file>

<file path=customXml/itemProps3.xml><?xml version="1.0" encoding="utf-8"?>
<ds:datastoreItem xmlns:ds="http://schemas.openxmlformats.org/officeDocument/2006/customXml" ds:itemID="{46BBE86E-DDB5-422D-939C-98117FD561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ae5281-2c2e-47b8-874c-9f12613bbc8e"/>
    <ds:schemaRef ds:uri="03ca13c3-01c6-4702-9620-967ed6f9c3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10669</TotalTime>
  <Words>3117</Words>
  <Application>Microsoft Office PowerPoint</Application>
  <PresentationFormat>On-screen Show (16:9)</PresentationFormat>
  <Paragraphs>139</Paragraphs>
  <Slides>24</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Local Area Benefit/Cost Evaluation System</vt:lpstr>
      <vt:lpstr>Model Background</vt:lpstr>
      <vt:lpstr>PowerPoint Presentation</vt:lpstr>
      <vt:lpstr>Scenario Wizard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Property Tax Model</vt:lpstr>
      <vt:lpstr>PowerPoint Presentation</vt:lpstr>
      <vt:lpstr>PowerPoint Presentation</vt:lpstr>
      <vt:lpstr>Sales and Use Tax Model</vt:lpstr>
      <vt:lpstr>PowerPoint Presentation</vt:lpstr>
      <vt:lpstr>Economic Impacts Model</vt:lpstr>
      <vt:lpstr>PowerPoint Presentation</vt:lpstr>
      <vt:lpstr>Traveler Impacts Model</vt:lpstr>
      <vt:lpstr>PowerPoint Presentation</vt:lpstr>
      <vt:lpstr>Development Model</vt:lpstr>
      <vt:lpstr>PowerPoint Presentation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Vicky</dc:creator>
  <cp:lastModifiedBy>Glover, Brianne</cp:lastModifiedBy>
  <cp:revision>35</cp:revision>
  <dcterms:created xsi:type="dcterms:W3CDTF">2017-11-13T17:06:57Z</dcterms:created>
  <dcterms:modified xsi:type="dcterms:W3CDTF">2024-03-13T14:13:03Z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0x0101004DDF8071ADBF4A4F8E49D34715452CE2</vt:lpwstr>
  </property>
  <property fmtid="{D5CDD505-2E9C-101B-9397-08002B2CF9AE}" pid="3" name="MediaServiceImageTags">
    <vt:lpwstr/>
  </property>
</Properties>
</file>